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wdp" ContentType="image/vnd.ms-photo"/>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27"/>
  </p:notesMasterIdLst>
  <p:sldIdLst>
    <p:sldId id="256" r:id="rId2"/>
    <p:sldId id="260" r:id="rId3"/>
    <p:sldId id="261" r:id="rId4"/>
    <p:sldId id="333" r:id="rId5"/>
    <p:sldId id="325" r:id="rId6"/>
    <p:sldId id="328" r:id="rId7"/>
    <p:sldId id="349" r:id="rId8"/>
    <p:sldId id="329" r:id="rId9"/>
    <p:sldId id="331" r:id="rId10"/>
    <p:sldId id="332" r:id="rId11"/>
    <p:sldId id="335" r:id="rId12"/>
    <p:sldId id="327" r:id="rId13"/>
    <p:sldId id="337" r:id="rId14"/>
    <p:sldId id="340" r:id="rId15"/>
    <p:sldId id="341" r:id="rId16"/>
    <p:sldId id="342" r:id="rId17"/>
    <p:sldId id="350" r:id="rId18"/>
    <p:sldId id="336" r:id="rId19"/>
    <p:sldId id="346" r:id="rId20"/>
    <p:sldId id="351" r:id="rId21"/>
    <p:sldId id="339" r:id="rId22"/>
    <p:sldId id="347" r:id="rId23"/>
    <p:sldId id="343" r:id="rId24"/>
    <p:sldId id="344" r:id="rId25"/>
    <p:sldId id="348" r:id="rId26"/>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ntiago Romera Igea" initials="SRI" lastIdx="6"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14" autoAdjust="0"/>
    <p:restoredTop sz="87570" autoAdjust="0"/>
  </p:normalViewPr>
  <p:slideViewPr>
    <p:cSldViewPr snapToGrid="0">
      <p:cViewPr>
        <p:scale>
          <a:sx n="75" d="100"/>
          <a:sy n="75" d="100"/>
        </p:scale>
        <p:origin x="-390"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CC8B23-85E7-4233-8868-CC5F2D7B747D}" type="datetimeFigureOut">
              <a:rPr lang="es-ES" smtClean="0"/>
              <a:t>09/10/2020</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7058B5-20C5-4FCC-A4C6-E2514D8E825E}" type="slidenum">
              <a:rPr lang="es-ES" smtClean="0"/>
              <a:t>‹Nº›</a:t>
            </a:fld>
            <a:endParaRPr lang="es-ES"/>
          </a:p>
        </p:txBody>
      </p:sp>
    </p:spTree>
    <p:extLst>
      <p:ext uri="{BB962C8B-B14F-4D97-AF65-F5344CB8AC3E}">
        <p14:creationId xmlns:p14="http://schemas.microsoft.com/office/powerpoint/2010/main" val="40394918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227058B5-20C5-4FCC-A4C6-E2514D8E825E}" type="slidenum">
              <a:rPr lang="es-ES" smtClean="0"/>
              <a:t>2</a:t>
            </a:fld>
            <a:endParaRPr lang="es-ES"/>
          </a:p>
        </p:txBody>
      </p:sp>
    </p:spTree>
    <p:extLst>
      <p:ext uri="{BB962C8B-B14F-4D97-AF65-F5344CB8AC3E}">
        <p14:creationId xmlns:p14="http://schemas.microsoft.com/office/powerpoint/2010/main" val="4082379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227058B5-20C5-4FCC-A4C6-E2514D8E825E}" type="slidenum">
              <a:rPr lang="es-ES" smtClean="0"/>
              <a:t>11</a:t>
            </a:fld>
            <a:endParaRPr lang="es-ES"/>
          </a:p>
        </p:txBody>
      </p:sp>
    </p:spTree>
    <p:extLst>
      <p:ext uri="{BB962C8B-B14F-4D97-AF65-F5344CB8AC3E}">
        <p14:creationId xmlns:p14="http://schemas.microsoft.com/office/powerpoint/2010/main" val="21799822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227058B5-20C5-4FCC-A4C6-E2514D8E825E}" type="slidenum">
              <a:rPr lang="es-ES" smtClean="0"/>
              <a:t>12</a:t>
            </a:fld>
            <a:endParaRPr lang="es-ES"/>
          </a:p>
        </p:txBody>
      </p:sp>
    </p:spTree>
    <p:extLst>
      <p:ext uri="{BB962C8B-B14F-4D97-AF65-F5344CB8AC3E}">
        <p14:creationId xmlns:p14="http://schemas.microsoft.com/office/powerpoint/2010/main" val="32650222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227058B5-20C5-4FCC-A4C6-E2514D8E825E}" type="slidenum">
              <a:rPr lang="es-ES" smtClean="0"/>
              <a:t>13</a:t>
            </a:fld>
            <a:endParaRPr lang="es-ES"/>
          </a:p>
        </p:txBody>
      </p:sp>
    </p:spTree>
    <p:extLst>
      <p:ext uri="{BB962C8B-B14F-4D97-AF65-F5344CB8AC3E}">
        <p14:creationId xmlns:p14="http://schemas.microsoft.com/office/powerpoint/2010/main" val="32650222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227058B5-20C5-4FCC-A4C6-E2514D8E825E}" type="slidenum">
              <a:rPr lang="es-ES" smtClean="0"/>
              <a:t>14</a:t>
            </a:fld>
            <a:endParaRPr lang="es-ES"/>
          </a:p>
        </p:txBody>
      </p:sp>
    </p:spTree>
    <p:extLst>
      <p:ext uri="{BB962C8B-B14F-4D97-AF65-F5344CB8AC3E}">
        <p14:creationId xmlns:p14="http://schemas.microsoft.com/office/powerpoint/2010/main" val="32650222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227058B5-20C5-4FCC-A4C6-E2514D8E825E}" type="slidenum">
              <a:rPr lang="es-ES" smtClean="0"/>
              <a:t>15</a:t>
            </a:fld>
            <a:endParaRPr lang="es-ES"/>
          </a:p>
        </p:txBody>
      </p:sp>
    </p:spTree>
    <p:extLst>
      <p:ext uri="{BB962C8B-B14F-4D97-AF65-F5344CB8AC3E}">
        <p14:creationId xmlns:p14="http://schemas.microsoft.com/office/powerpoint/2010/main" val="32650222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227058B5-20C5-4FCC-A4C6-E2514D8E825E}" type="slidenum">
              <a:rPr lang="es-ES" smtClean="0"/>
              <a:t>16</a:t>
            </a:fld>
            <a:endParaRPr lang="es-ES"/>
          </a:p>
        </p:txBody>
      </p:sp>
    </p:spTree>
    <p:extLst>
      <p:ext uri="{BB962C8B-B14F-4D97-AF65-F5344CB8AC3E}">
        <p14:creationId xmlns:p14="http://schemas.microsoft.com/office/powerpoint/2010/main" val="32650222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227058B5-20C5-4FCC-A4C6-E2514D8E825E}" type="slidenum">
              <a:rPr lang="es-ES" smtClean="0"/>
              <a:t>17</a:t>
            </a:fld>
            <a:endParaRPr lang="es-ES"/>
          </a:p>
        </p:txBody>
      </p:sp>
    </p:spTree>
    <p:extLst>
      <p:ext uri="{BB962C8B-B14F-4D97-AF65-F5344CB8AC3E}">
        <p14:creationId xmlns:p14="http://schemas.microsoft.com/office/powerpoint/2010/main" val="32650222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227058B5-20C5-4FCC-A4C6-E2514D8E825E}" type="slidenum">
              <a:rPr lang="es-ES" smtClean="0"/>
              <a:t>18</a:t>
            </a:fld>
            <a:endParaRPr lang="es-ES"/>
          </a:p>
        </p:txBody>
      </p:sp>
    </p:spTree>
    <p:extLst>
      <p:ext uri="{BB962C8B-B14F-4D97-AF65-F5344CB8AC3E}">
        <p14:creationId xmlns:p14="http://schemas.microsoft.com/office/powerpoint/2010/main" val="32650222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227058B5-20C5-4FCC-A4C6-E2514D8E825E}" type="slidenum">
              <a:rPr lang="es-ES" smtClean="0"/>
              <a:t>19</a:t>
            </a:fld>
            <a:endParaRPr lang="es-ES"/>
          </a:p>
        </p:txBody>
      </p:sp>
    </p:spTree>
    <p:extLst>
      <p:ext uri="{BB962C8B-B14F-4D97-AF65-F5344CB8AC3E}">
        <p14:creationId xmlns:p14="http://schemas.microsoft.com/office/powerpoint/2010/main" val="32650222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227058B5-20C5-4FCC-A4C6-E2514D8E825E}" type="slidenum">
              <a:rPr lang="es-ES" smtClean="0"/>
              <a:t>20</a:t>
            </a:fld>
            <a:endParaRPr lang="es-ES"/>
          </a:p>
        </p:txBody>
      </p:sp>
    </p:spTree>
    <p:extLst>
      <p:ext uri="{BB962C8B-B14F-4D97-AF65-F5344CB8AC3E}">
        <p14:creationId xmlns:p14="http://schemas.microsoft.com/office/powerpoint/2010/main" val="32650222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227058B5-20C5-4FCC-A4C6-E2514D8E825E}" type="slidenum">
              <a:rPr lang="es-ES" smtClean="0"/>
              <a:t>3</a:t>
            </a:fld>
            <a:endParaRPr lang="es-ES"/>
          </a:p>
        </p:txBody>
      </p:sp>
    </p:spTree>
    <p:extLst>
      <p:ext uri="{BB962C8B-B14F-4D97-AF65-F5344CB8AC3E}">
        <p14:creationId xmlns:p14="http://schemas.microsoft.com/office/powerpoint/2010/main" val="119506656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227058B5-20C5-4FCC-A4C6-E2514D8E825E}" type="slidenum">
              <a:rPr lang="es-ES" smtClean="0"/>
              <a:t>21</a:t>
            </a:fld>
            <a:endParaRPr lang="es-ES"/>
          </a:p>
        </p:txBody>
      </p:sp>
    </p:spTree>
    <p:extLst>
      <p:ext uri="{BB962C8B-B14F-4D97-AF65-F5344CB8AC3E}">
        <p14:creationId xmlns:p14="http://schemas.microsoft.com/office/powerpoint/2010/main" val="32650222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227058B5-20C5-4FCC-A4C6-E2514D8E825E}" type="slidenum">
              <a:rPr lang="es-ES" smtClean="0"/>
              <a:t>22</a:t>
            </a:fld>
            <a:endParaRPr lang="es-ES"/>
          </a:p>
        </p:txBody>
      </p:sp>
    </p:spTree>
    <p:extLst>
      <p:ext uri="{BB962C8B-B14F-4D97-AF65-F5344CB8AC3E}">
        <p14:creationId xmlns:p14="http://schemas.microsoft.com/office/powerpoint/2010/main" val="32650222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227058B5-20C5-4FCC-A4C6-E2514D8E825E}" type="slidenum">
              <a:rPr lang="es-ES" smtClean="0"/>
              <a:t>23</a:t>
            </a:fld>
            <a:endParaRPr lang="es-ES"/>
          </a:p>
        </p:txBody>
      </p:sp>
    </p:spTree>
    <p:extLst>
      <p:ext uri="{BB962C8B-B14F-4D97-AF65-F5344CB8AC3E}">
        <p14:creationId xmlns:p14="http://schemas.microsoft.com/office/powerpoint/2010/main" val="326502223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227058B5-20C5-4FCC-A4C6-E2514D8E825E}" type="slidenum">
              <a:rPr lang="es-ES" smtClean="0"/>
              <a:t>24</a:t>
            </a:fld>
            <a:endParaRPr lang="es-ES"/>
          </a:p>
        </p:txBody>
      </p:sp>
    </p:spTree>
    <p:extLst>
      <p:ext uri="{BB962C8B-B14F-4D97-AF65-F5344CB8AC3E}">
        <p14:creationId xmlns:p14="http://schemas.microsoft.com/office/powerpoint/2010/main" val="21799822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227058B5-20C5-4FCC-A4C6-E2514D8E825E}" type="slidenum">
              <a:rPr lang="es-ES" smtClean="0"/>
              <a:t>25</a:t>
            </a:fld>
            <a:endParaRPr lang="es-ES"/>
          </a:p>
        </p:txBody>
      </p:sp>
    </p:spTree>
    <p:extLst>
      <p:ext uri="{BB962C8B-B14F-4D97-AF65-F5344CB8AC3E}">
        <p14:creationId xmlns:p14="http://schemas.microsoft.com/office/powerpoint/2010/main" val="21799822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227058B5-20C5-4FCC-A4C6-E2514D8E825E}" type="slidenum">
              <a:rPr lang="es-ES" smtClean="0"/>
              <a:t>4</a:t>
            </a:fld>
            <a:endParaRPr lang="es-ES"/>
          </a:p>
        </p:txBody>
      </p:sp>
    </p:spTree>
    <p:extLst>
      <p:ext uri="{BB962C8B-B14F-4D97-AF65-F5344CB8AC3E}">
        <p14:creationId xmlns:p14="http://schemas.microsoft.com/office/powerpoint/2010/main" val="32650222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227058B5-20C5-4FCC-A4C6-E2514D8E825E}" type="slidenum">
              <a:rPr lang="es-ES" smtClean="0"/>
              <a:t>5</a:t>
            </a:fld>
            <a:endParaRPr lang="es-ES"/>
          </a:p>
        </p:txBody>
      </p:sp>
    </p:spTree>
    <p:extLst>
      <p:ext uri="{BB962C8B-B14F-4D97-AF65-F5344CB8AC3E}">
        <p14:creationId xmlns:p14="http://schemas.microsoft.com/office/powerpoint/2010/main" val="32650222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227058B5-20C5-4FCC-A4C6-E2514D8E825E}" type="slidenum">
              <a:rPr lang="es-ES" smtClean="0"/>
              <a:t>6</a:t>
            </a:fld>
            <a:endParaRPr lang="es-ES"/>
          </a:p>
        </p:txBody>
      </p:sp>
    </p:spTree>
    <p:extLst>
      <p:ext uri="{BB962C8B-B14F-4D97-AF65-F5344CB8AC3E}">
        <p14:creationId xmlns:p14="http://schemas.microsoft.com/office/powerpoint/2010/main" val="32650222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227058B5-20C5-4FCC-A4C6-E2514D8E825E}" type="slidenum">
              <a:rPr lang="es-ES" smtClean="0"/>
              <a:t>7</a:t>
            </a:fld>
            <a:endParaRPr lang="es-ES"/>
          </a:p>
        </p:txBody>
      </p:sp>
    </p:spTree>
    <p:extLst>
      <p:ext uri="{BB962C8B-B14F-4D97-AF65-F5344CB8AC3E}">
        <p14:creationId xmlns:p14="http://schemas.microsoft.com/office/powerpoint/2010/main" val="32650222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227058B5-20C5-4FCC-A4C6-E2514D8E825E}" type="slidenum">
              <a:rPr lang="es-ES" smtClean="0"/>
              <a:t>8</a:t>
            </a:fld>
            <a:endParaRPr lang="es-ES"/>
          </a:p>
        </p:txBody>
      </p:sp>
    </p:spTree>
    <p:extLst>
      <p:ext uri="{BB962C8B-B14F-4D97-AF65-F5344CB8AC3E}">
        <p14:creationId xmlns:p14="http://schemas.microsoft.com/office/powerpoint/2010/main" val="32650222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227058B5-20C5-4FCC-A4C6-E2514D8E825E}" type="slidenum">
              <a:rPr lang="es-ES" smtClean="0"/>
              <a:t>9</a:t>
            </a:fld>
            <a:endParaRPr lang="es-ES"/>
          </a:p>
        </p:txBody>
      </p:sp>
    </p:spTree>
    <p:extLst>
      <p:ext uri="{BB962C8B-B14F-4D97-AF65-F5344CB8AC3E}">
        <p14:creationId xmlns:p14="http://schemas.microsoft.com/office/powerpoint/2010/main" val="32650222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227058B5-20C5-4FCC-A4C6-E2514D8E825E}" type="slidenum">
              <a:rPr lang="es-ES" smtClean="0"/>
              <a:t>10</a:t>
            </a:fld>
            <a:endParaRPr lang="es-ES"/>
          </a:p>
        </p:txBody>
      </p:sp>
    </p:spTree>
    <p:extLst>
      <p:ext uri="{BB962C8B-B14F-4D97-AF65-F5344CB8AC3E}">
        <p14:creationId xmlns:p14="http://schemas.microsoft.com/office/powerpoint/2010/main" val="326502223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www.area-xxi.com/" TargetMode="External"/><Relationship Id="rId7" Type="http://schemas.openxmlformats.org/officeDocument/2006/relationships/image" Target="../media/image10.png"/><Relationship Id="rId2" Type="http://schemas.openxmlformats.org/officeDocument/2006/relationships/image" Target="../media/image7.jpeg"/><Relationship Id="rId1" Type="http://schemas.openxmlformats.org/officeDocument/2006/relationships/slideMaster" Target="../slideMasters/slideMaster1.xml"/><Relationship Id="rId6" Type="http://schemas.openxmlformats.org/officeDocument/2006/relationships/image" Target="../media/image9.png"/><Relationship Id="rId5" Type="http://schemas.openxmlformats.org/officeDocument/2006/relationships/hyperlink" Target="http://fundacionarea-xxi.com/" TargetMode="External"/><Relationship Id="rId4" Type="http://schemas.openxmlformats.org/officeDocument/2006/relationships/image" Target="../media/image8.png"/></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1.png"/><Relationship Id="rId1" Type="http://schemas.openxmlformats.org/officeDocument/2006/relationships/slideMaster" Target="../slideMasters/slideMaster1.xml"/><Relationship Id="rId5" Type="http://schemas.openxmlformats.org/officeDocument/2006/relationships/image" Target="../media/image12.png"/><Relationship Id="rId4" Type="http://schemas.openxmlformats.org/officeDocument/2006/relationships/hyperlink" Target="http://www.area-xxi.com/" TargetMode="External"/></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Master" Target="../slideMasters/slideMaster1.xml"/><Relationship Id="rId7" Type="http://schemas.openxmlformats.org/officeDocument/2006/relationships/oleObject" Target="../embeddings/oleObject2.bin"/><Relationship Id="rId2" Type="http://schemas.openxmlformats.org/officeDocument/2006/relationships/tags" Target="../tags/tag2.xml"/><Relationship Id="rId1" Type="http://schemas.openxmlformats.org/officeDocument/2006/relationships/vmlDrawing" Target="../drawings/vmlDrawing2.v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a de Inicio">
    <p:spTree>
      <p:nvGrpSpPr>
        <p:cNvPr id="1" name=""/>
        <p:cNvGrpSpPr/>
        <p:nvPr/>
      </p:nvGrpSpPr>
      <p:grpSpPr>
        <a:xfrm>
          <a:off x="0" y="0"/>
          <a:ext cx="0" cy="0"/>
          <a:chOff x="0" y="0"/>
          <a:chExt cx="0" cy="0"/>
        </a:xfrm>
      </p:grpSpPr>
      <p:pic>
        <p:nvPicPr>
          <p:cNvPr id="4" name="Imagen 8"/>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0" y="1"/>
            <a:ext cx="12192000" cy="4849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n 10">
            <a:hlinkClick r:id="rId3"/>
          </p:cNvPr>
          <p:cNvPicPr>
            <a:picLocks noChangeAspect="1" noChangeArrowheads="1"/>
          </p:cNvPicPr>
          <p:nvPr userDrawn="1"/>
        </p:nvPicPr>
        <p:blipFill>
          <a:blip r:embed="rId4" cstate="screen">
            <a:extLst>
              <a:ext uri="{28A0092B-C50C-407E-A947-70E740481C1C}">
                <a14:useLocalDpi xmlns:a14="http://schemas.microsoft.com/office/drawing/2010/main"/>
              </a:ext>
            </a:extLst>
          </a:blip>
          <a:srcRect/>
          <a:stretch>
            <a:fillRect/>
          </a:stretch>
        </p:blipFill>
        <p:spPr bwMode="auto">
          <a:xfrm>
            <a:off x="5427785" y="215901"/>
            <a:ext cx="1336431" cy="906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Imagen 11">
            <a:hlinkClick r:id="rId5"/>
          </p:cNvPr>
          <p:cNvPicPr>
            <a:picLocks noChangeAspect="1" noChangeArrowheads="1"/>
          </p:cNvPicPr>
          <p:nvPr userDrawn="1"/>
        </p:nvPicPr>
        <p:blipFill>
          <a:blip r:embed="rId6" cstate="screen">
            <a:extLst>
              <a:ext uri="{28A0092B-C50C-407E-A947-70E740481C1C}">
                <a14:useLocalDpi xmlns:a14="http://schemas.microsoft.com/office/drawing/2010/main"/>
              </a:ext>
            </a:extLst>
          </a:blip>
          <a:srcRect/>
          <a:stretch>
            <a:fillRect/>
          </a:stretch>
        </p:blipFill>
        <p:spPr bwMode="auto">
          <a:xfrm>
            <a:off x="11052908" y="236539"/>
            <a:ext cx="94566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Imagen 12"/>
          <p:cNvPicPr>
            <a:picLocks noChangeAspect="1" noChangeArrowheads="1"/>
          </p:cNvPicPr>
          <p:nvPr userDrawn="1"/>
        </p:nvPicPr>
        <p:blipFill>
          <a:blip r:embed="rId7" cstate="screen">
            <a:extLst>
              <a:ext uri="{28A0092B-C50C-407E-A947-70E740481C1C}">
                <a14:useLocalDpi xmlns:a14="http://schemas.microsoft.com/office/drawing/2010/main"/>
              </a:ext>
            </a:extLst>
          </a:blip>
          <a:srcRect/>
          <a:stretch>
            <a:fillRect/>
          </a:stretch>
        </p:blipFill>
        <p:spPr bwMode="auto">
          <a:xfrm>
            <a:off x="169985" y="236539"/>
            <a:ext cx="96910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ítulo 1">
            <a:extLst>
              <a:ext uri="{FF2B5EF4-FFF2-40B4-BE49-F238E27FC236}">
                <a16:creationId xmlns:a16="http://schemas.microsoft.com/office/drawing/2014/main" xmlns="" id="{4C761C52-8196-48F3-8515-6C512DAF0EED}"/>
              </a:ext>
            </a:extLst>
          </p:cNvPr>
          <p:cNvSpPr>
            <a:spLocks noGrp="1"/>
          </p:cNvSpPr>
          <p:nvPr>
            <p:ph type="ctrTitle"/>
          </p:nvPr>
        </p:nvSpPr>
        <p:spPr>
          <a:xfrm>
            <a:off x="1439680" y="2308173"/>
            <a:ext cx="9312640" cy="2192369"/>
          </a:xfrm>
          <a:prstGeom prst="rect">
            <a:avLst/>
          </a:prstGeom>
          <a:solidFill>
            <a:srgbClr val="0070C0">
              <a:alpha val="49000"/>
            </a:srgbClr>
          </a:solidFill>
        </p:spPr>
        <p:txBody>
          <a:bodyPr anchorCtr="1"/>
          <a:lstStyle>
            <a:lvl1pPr algn="ctr">
              <a:defRPr sz="4875" b="1">
                <a:solidFill>
                  <a:schemeClr val="bg1"/>
                </a:solidFill>
                <a:effectLst>
                  <a:outerShdw blurRad="50800" dist="38100" dir="2700000" algn="tl" rotWithShape="0">
                    <a:schemeClr val="accent1">
                      <a:lumMod val="75000"/>
                      <a:alpha val="40000"/>
                    </a:schemeClr>
                  </a:outerShdw>
                </a:effectLst>
              </a:defRPr>
            </a:lvl1pPr>
          </a:lstStyle>
          <a:p>
            <a:r>
              <a:rPr lang="es-ES"/>
              <a:t>Haga clic para modificar el estilo de título del patrón</a:t>
            </a:r>
            <a:endParaRPr lang="es-ES" dirty="0"/>
          </a:p>
        </p:txBody>
      </p:sp>
      <p:sp>
        <p:nvSpPr>
          <p:cNvPr id="3" name="Subtítulo 2">
            <a:extLst>
              <a:ext uri="{FF2B5EF4-FFF2-40B4-BE49-F238E27FC236}">
                <a16:creationId xmlns:a16="http://schemas.microsoft.com/office/drawing/2014/main" xmlns="" id="{0AB102A3-3FD1-4C5A-9087-B48CDDEC3AC0}"/>
              </a:ext>
            </a:extLst>
          </p:cNvPr>
          <p:cNvSpPr>
            <a:spLocks noGrp="1"/>
          </p:cNvSpPr>
          <p:nvPr>
            <p:ph type="subTitle" idx="1"/>
          </p:nvPr>
        </p:nvSpPr>
        <p:spPr>
          <a:xfrm>
            <a:off x="865496" y="5034936"/>
            <a:ext cx="10515600" cy="972239"/>
          </a:xfrm>
          <a:prstGeom prst="rect">
            <a:avLst/>
          </a:prstGeom>
        </p:spPr>
        <p:txBody>
          <a:bodyPr>
            <a:noAutofit/>
          </a:bodyPr>
          <a:lstStyle>
            <a:lvl1pPr marL="0" indent="0" algn="ctr">
              <a:buNone/>
              <a:defRPr sz="2925" b="1">
                <a:solidFill>
                  <a:schemeClr val="accent1">
                    <a:lumMod val="75000"/>
                  </a:schemeClr>
                </a:solidFill>
              </a:defRPr>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lang="es-ES"/>
              <a:t>Haga clic para modificar el estilo de subtítulo del patrón</a:t>
            </a:r>
            <a:endParaRPr lang="es-ES" dirty="0"/>
          </a:p>
        </p:txBody>
      </p:sp>
    </p:spTree>
    <p:extLst>
      <p:ext uri="{BB962C8B-B14F-4D97-AF65-F5344CB8AC3E}">
        <p14:creationId xmlns:p14="http://schemas.microsoft.com/office/powerpoint/2010/main" val="1340312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apositiva de título">
    <p:spTree>
      <p:nvGrpSpPr>
        <p:cNvPr id="1" name=""/>
        <p:cNvGrpSpPr/>
        <p:nvPr/>
      </p:nvGrpSpPr>
      <p:grpSpPr>
        <a:xfrm>
          <a:off x="0" y="0"/>
          <a:ext cx="0" cy="0"/>
          <a:chOff x="0" y="0"/>
          <a:chExt cx="0" cy="0"/>
        </a:xfrm>
      </p:grpSpPr>
      <p:pic>
        <p:nvPicPr>
          <p:cNvPr id="10" name="Imagen 9">
            <a:extLst>
              <a:ext uri="{FF2B5EF4-FFF2-40B4-BE49-F238E27FC236}">
                <a16:creationId xmlns:a16="http://schemas.microsoft.com/office/drawing/2014/main" xmlns="" id="{A87A1E2C-FF21-49A7-A19D-55229D6D2947}"/>
              </a:ext>
            </a:extLst>
          </p:cNvPr>
          <p:cNvPicPr>
            <a:picLocks noChangeAspect="1"/>
          </p:cNvPicPr>
          <p:nvPr userDrawn="1"/>
        </p:nvPicPr>
        <p:blipFill>
          <a:blip r:embed="rId2" cstate="email">
            <a:alphaModFix amt="50000"/>
            <a:extLst>
              <a:ext uri="{BEBA8EAE-BF5A-486C-A8C5-ECC9F3942E4B}">
                <a14:imgProps xmlns:a14="http://schemas.microsoft.com/office/drawing/2010/main">
                  <a14:imgLayer r:embed="rId3">
                    <a14:imgEffect>
                      <a14:artisticPhotocopy/>
                    </a14:imgEffect>
                    <a14:imgEffect>
                      <a14:colorTemperature colorTemp="5300"/>
                    </a14:imgEffect>
                  </a14:imgLayer>
                </a14:imgProps>
              </a:ext>
              <a:ext uri="{28A0092B-C50C-407E-A947-70E740481C1C}">
                <a14:useLocalDpi xmlns:a14="http://schemas.microsoft.com/office/drawing/2010/main"/>
              </a:ext>
            </a:extLst>
          </a:blip>
          <a:stretch>
            <a:fillRect/>
          </a:stretch>
        </p:blipFill>
        <p:spPr>
          <a:xfrm>
            <a:off x="0" y="1357635"/>
            <a:ext cx="15031452" cy="5500365"/>
          </a:xfrm>
          <a:prstGeom prst="rect">
            <a:avLst/>
          </a:prstGeom>
        </p:spPr>
      </p:pic>
      <p:pic>
        <p:nvPicPr>
          <p:cNvPr id="11" name="Imagen 10">
            <a:hlinkClick r:id="rId4"/>
            <a:extLst>
              <a:ext uri="{FF2B5EF4-FFF2-40B4-BE49-F238E27FC236}">
                <a16:creationId xmlns:a16="http://schemas.microsoft.com/office/drawing/2014/main" xmlns="" id="{DADDDA5E-5B98-4FFD-9087-3F0CF049A176}"/>
              </a:ext>
            </a:extLst>
          </p:cNvPr>
          <p:cNvPicPr>
            <a:picLocks noChangeAspect="1"/>
          </p:cNvPicPr>
          <p:nvPr userDrawn="1"/>
        </p:nvPicPr>
        <p:blipFill>
          <a:blip r:embed="rId5" cstate="email">
            <a:duotone>
              <a:schemeClr val="accent3">
                <a:shade val="45000"/>
                <a:satMod val="135000"/>
              </a:schemeClr>
              <a:prstClr val="white"/>
            </a:duotone>
            <a:extLst>
              <a:ext uri="{28A0092B-C50C-407E-A947-70E740481C1C}">
                <a14:useLocalDpi xmlns:a14="http://schemas.microsoft.com/office/drawing/2010/main"/>
              </a:ext>
            </a:extLst>
          </a:blip>
          <a:stretch>
            <a:fillRect/>
          </a:stretch>
        </p:blipFill>
        <p:spPr>
          <a:xfrm>
            <a:off x="10075729" y="5591939"/>
            <a:ext cx="2116271" cy="1166463"/>
          </a:xfrm>
          <a:prstGeom prst="rect">
            <a:avLst/>
          </a:prstGeom>
        </p:spPr>
      </p:pic>
      <p:sp>
        <p:nvSpPr>
          <p:cNvPr id="13" name="Rectangle 5">
            <a:extLst>
              <a:ext uri="{FF2B5EF4-FFF2-40B4-BE49-F238E27FC236}">
                <a16:creationId xmlns:a16="http://schemas.microsoft.com/office/drawing/2014/main" xmlns="" id="{D2F6D938-92BC-4104-BB09-1AC4C6C73F13}"/>
              </a:ext>
            </a:extLst>
          </p:cNvPr>
          <p:cNvSpPr>
            <a:spLocks noChangeArrowheads="1"/>
          </p:cNvSpPr>
          <p:nvPr userDrawn="1"/>
        </p:nvSpPr>
        <p:spPr bwMode="auto">
          <a:xfrm>
            <a:off x="733968" y="2951331"/>
            <a:ext cx="10585428" cy="53009"/>
          </a:xfrm>
          <a:prstGeom prst="rect">
            <a:avLst/>
          </a:prstGeom>
          <a:gradFill flip="none" rotWithShape="1">
            <a:gsLst>
              <a:gs pos="0">
                <a:schemeClr val="accent1">
                  <a:lumMod val="5000"/>
                  <a:lumOff val="95000"/>
                </a:schemeClr>
              </a:gs>
              <a:gs pos="44000">
                <a:schemeClr val="accent5">
                  <a:lumMod val="60000"/>
                  <a:lumOff val="40000"/>
                </a:schemeClr>
              </a:gs>
              <a:gs pos="83000">
                <a:srgbClr val="0070C0"/>
              </a:gs>
              <a:gs pos="100000">
                <a:srgbClr val="002060"/>
              </a:gs>
            </a:gsLst>
            <a:path path="circle">
              <a:fillToRect l="100000" t="100000"/>
            </a:path>
            <a:tileRect r="-100000" b="-100000"/>
          </a:gradFill>
          <a:ln>
            <a:noFill/>
          </a:ln>
        </p:spPr>
        <p:txBody>
          <a:bodyPr wrap="none" lIns="91568" tIns="45784" rIns="91568" bIns="45784" anchor="ctr"/>
          <a:lstStyle>
            <a:lvl1pPr defTabSz="915988">
              <a:defRPr sz="2400" b="1" u="sng">
                <a:solidFill>
                  <a:srgbClr val="006600"/>
                </a:solidFill>
                <a:latin typeface="Arial" panose="020B0604020202020204" pitchFamily="34" charset="0"/>
                <a:cs typeface="Arial" panose="020B0604020202020204" pitchFamily="34" charset="0"/>
              </a:defRPr>
            </a:lvl1pPr>
            <a:lvl2pPr marL="742950" indent="-285750" defTabSz="915988">
              <a:defRPr sz="2400" b="1" u="sng">
                <a:solidFill>
                  <a:srgbClr val="006600"/>
                </a:solidFill>
                <a:latin typeface="Arial" panose="020B0604020202020204" pitchFamily="34" charset="0"/>
                <a:cs typeface="Arial" panose="020B0604020202020204" pitchFamily="34" charset="0"/>
              </a:defRPr>
            </a:lvl2pPr>
            <a:lvl3pPr marL="1143000" indent="-228600" defTabSz="915988">
              <a:defRPr sz="2400" b="1" u="sng">
                <a:solidFill>
                  <a:srgbClr val="006600"/>
                </a:solidFill>
                <a:latin typeface="Arial" panose="020B0604020202020204" pitchFamily="34" charset="0"/>
                <a:cs typeface="Arial" panose="020B0604020202020204" pitchFamily="34" charset="0"/>
              </a:defRPr>
            </a:lvl3pPr>
            <a:lvl4pPr marL="1600200" indent="-228600" defTabSz="915988">
              <a:defRPr sz="2400" b="1" u="sng">
                <a:solidFill>
                  <a:srgbClr val="006600"/>
                </a:solidFill>
                <a:latin typeface="Arial" panose="020B0604020202020204" pitchFamily="34" charset="0"/>
                <a:cs typeface="Arial" panose="020B0604020202020204" pitchFamily="34" charset="0"/>
              </a:defRPr>
            </a:lvl4pPr>
            <a:lvl5pPr marL="2057400" indent="-228600" defTabSz="915988">
              <a:defRPr sz="2400" b="1" u="sng">
                <a:solidFill>
                  <a:srgbClr val="006600"/>
                </a:solidFill>
                <a:latin typeface="Arial" panose="020B0604020202020204" pitchFamily="34" charset="0"/>
                <a:cs typeface="Arial" panose="020B0604020202020204" pitchFamily="34" charset="0"/>
              </a:defRPr>
            </a:lvl5pPr>
            <a:lvl6pPr marL="2514600" indent="-228600" defTabSz="915988" eaLnBrk="0" fontAlgn="base" hangingPunct="0">
              <a:spcBef>
                <a:spcPct val="0"/>
              </a:spcBef>
              <a:spcAft>
                <a:spcPct val="0"/>
              </a:spcAft>
              <a:defRPr sz="2400" b="1" u="sng">
                <a:solidFill>
                  <a:srgbClr val="006600"/>
                </a:solidFill>
                <a:latin typeface="Arial" panose="020B0604020202020204" pitchFamily="34" charset="0"/>
                <a:cs typeface="Arial" panose="020B0604020202020204" pitchFamily="34" charset="0"/>
              </a:defRPr>
            </a:lvl6pPr>
            <a:lvl7pPr marL="2971800" indent="-228600" defTabSz="915988" eaLnBrk="0" fontAlgn="base" hangingPunct="0">
              <a:spcBef>
                <a:spcPct val="0"/>
              </a:spcBef>
              <a:spcAft>
                <a:spcPct val="0"/>
              </a:spcAft>
              <a:defRPr sz="2400" b="1" u="sng">
                <a:solidFill>
                  <a:srgbClr val="006600"/>
                </a:solidFill>
                <a:latin typeface="Arial" panose="020B0604020202020204" pitchFamily="34" charset="0"/>
                <a:cs typeface="Arial" panose="020B0604020202020204" pitchFamily="34" charset="0"/>
              </a:defRPr>
            </a:lvl7pPr>
            <a:lvl8pPr marL="3429000" indent="-228600" defTabSz="915988" eaLnBrk="0" fontAlgn="base" hangingPunct="0">
              <a:spcBef>
                <a:spcPct val="0"/>
              </a:spcBef>
              <a:spcAft>
                <a:spcPct val="0"/>
              </a:spcAft>
              <a:defRPr sz="2400" b="1" u="sng">
                <a:solidFill>
                  <a:srgbClr val="006600"/>
                </a:solidFill>
                <a:latin typeface="Arial" panose="020B0604020202020204" pitchFamily="34" charset="0"/>
                <a:cs typeface="Arial" panose="020B0604020202020204" pitchFamily="34" charset="0"/>
              </a:defRPr>
            </a:lvl8pPr>
            <a:lvl9pPr marL="3886200" indent="-228600" defTabSz="915988" eaLnBrk="0" fontAlgn="base" hangingPunct="0">
              <a:spcBef>
                <a:spcPct val="0"/>
              </a:spcBef>
              <a:spcAft>
                <a:spcPct val="0"/>
              </a:spcAft>
              <a:defRPr sz="2400" b="1" u="sng">
                <a:solidFill>
                  <a:srgbClr val="006600"/>
                </a:solidFill>
                <a:latin typeface="Arial" panose="020B0604020202020204" pitchFamily="34" charset="0"/>
                <a:cs typeface="Arial" panose="020B0604020202020204" pitchFamily="34" charset="0"/>
              </a:defRPr>
            </a:lvl9pPr>
          </a:lstStyle>
          <a:p>
            <a:pPr eaLnBrk="1" hangingPunct="1">
              <a:defRPr/>
            </a:pPr>
            <a:endParaRPr lang="es-ES" altLang="es-ES" sz="1800" u="none">
              <a:solidFill>
                <a:srgbClr val="000066"/>
              </a:solidFill>
            </a:endParaRPr>
          </a:p>
        </p:txBody>
      </p:sp>
      <p:sp>
        <p:nvSpPr>
          <p:cNvPr id="14" name="2 Subtítulo">
            <a:extLst>
              <a:ext uri="{FF2B5EF4-FFF2-40B4-BE49-F238E27FC236}">
                <a16:creationId xmlns:a16="http://schemas.microsoft.com/office/drawing/2014/main" xmlns="" id="{AFFA26CC-0A1E-433F-8FD5-112F25D1EEFB}"/>
              </a:ext>
            </a:extLst>
          </p:cNvPr>
          <p:cNvSpPr>
            <a:spLocks noGrp="1"/>
          </p:cNvSpPr>
          <p:nvPr>
            <p:ph type="subTitle" idx="1"/>
          </p:nvPr>
        </p:nvSpPr>
        <p:spPr>
          <a:xfrm>
            <a:off x="1828800" y="3886201"/>
            <a:ext cx="8534400" cy="1348409"/>
          </a:xfrm>
        </p:spPr>
        <p:txBody>
          <a:bodyPr>
            <a:normAutofit/>
          </a:bodyPr>
          <a:lstStyle>
            <a:lvl1pPr marL="0" indent="0" algn="ctr">
              <a:buNone/>
              <a:defRPr lang="es-ES" sz="2800" dirty="0">
                <a:solidFill>
                  <a:schemeClr val="accent5">
                    <a:lumMod val="50000"/>
                  </a:schemeClr>
                </a:solidFill>
                <a:effectLst>
                  <a:outerShdw blurRad="38100" dist="38100" dir="2700000" algn="tl">
                    <a:srgbClr val="000000">
                      <a:alpha val="43137"/>
                    </a:srgbClr>
                  </a:outerShdw>
                </a:effectLst>
                <a:latin typeface="+mn-lt"/>
                <a:ea typeface="+mn-ea"/>
                <a:cs typeface="+mn-cs"/>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ES" dirty="0"/>
          </a:p>
        </p:txBody>
      </p:sp>
      <p:sp>
        <p:nvSpPr>
          <p:cNvPr id="16" name="Título 5">
            <a:extLst>
              <a:ext uri="{FF2B5EF4-FFF2-40B4-BE49-F238E27FC236}">
                <a16:creationId xmlns:a16="http://schemas.microsoft.com/office/drawing/2014/main" xmlns="" id="{D1245862-5AF3-4882-BBAB-4281BA27933B}"/>
              </a:ext>
            </a:extLst>
          </p:cNvPr>
          <p:cNvSpPr txBox="1">
            <a:spLocks/>
          </p:cNvSpPr>
          <p:nvPr userDrawn="1"/>
        </p:nvSpPr>
        <p:spPr>
          <a:xfrm>
            <a:off x="733967" y="437322"/>
            <a:ext cx="11042119" cy="2464905"/>
          </a:xfrm>
          <a:prstGeom prst="rect">
            <a:avLst/>
          </a:prstGeom>
        </p:spPr>
        <p:txBody>
          <a:bodyPr vert="horz" lIns="91440" tIns="45720" rIns="91440" bIns="45720" rtlCol="0" anchor="b">
            <a:normAutofit/>
          </a:bodyPr>
          <a:lstStyle>
            <a:lvl1pPr algn="ctr" rtl="0" eaLnBrk="0" fontAlgn="base" hangingPunct="0">
              <a:lnSpc>
                <a:spcPct val="90000"/>
              </a:lnSpc>
              <a:spcBef>
                <a:spcPct val="0"/>
              </a:spcBef>
              <a:spcAft>
                <a:spcPct val="0"/>
              </a:spcAft>
              <a:defRPr sz="6000" b="1">
                <a:solidFill>
                  <a:schemeClr val="accent6">
                    <a:lumMod val="50000"/>
                  </a:schemeClr>
                </a:solidFill>
                <a:latin typeface="Arial" panose="020B0604020202020204" pitchFamily="34" charset="0"/>
                <a:ea typeface="+mj-ea"/>
                <a:cs typeface="Arial" panose="020B0604020202020204" pitchFamily="34" charset="0"/>
              </a:defRPr>
            </a:lvl1pPr>
            <a:lvl2pPr algn="l" rtl="0" eaLnBrk="0" fontAlgn="base" hangingPunct="0">
              <a:lnSpc>
                <a:spcPct val="90000"/>
              </a:lnSpc>
              <a:spcBef>
                <a:spcPct val="0"/>
              </a:spcBef>
              <a:spcAft>
                <a:spcPct val="0"/>
              </a:spcAft>
              <a:defRPr sz="2400">
                <a:solidFill>
                  <a:srgbClr val="00235B"/>
                </a:solidFill>
                <a:latin typeface="Univers 45 Light" pitchFamily="2" charset="0"/>
                <a:cs typeface="Arial" charset="0"/>
              </a:defRPr>
            </a:lvl2pPr>
            <a:lvl3pPr algn="l" rtl="0" eaLnBrk="0" fontAlgn="base" hangingPunct="0">
              <a:lnSpc>
                <a:spcPct val="90000"/>
              </a:lnSpc>
              <a:spcBef>
                <a:spcPct val="0"/>
              </a:spcBef>
              <a:spcAft>
                <a:spcPct val="0"/>
              </a:spcAft>
              <a:defRPr sz="2400">
                <a:solidFill>
                  <a:srgbClr val="00235B"/>
                </a:solidFill>
                <a:latin typeface="Univers 45 Light" pitchFamily="2" charset="0"/>
                <a:cs typeface="Arial" charset="0"/>
              </a:defRPr>
            </a:lvl3pPr>
            <a:lvl4pPr algn="l" rtl="0" eaLnBrk="0" fontAlgn="base" hangingPunct="0">
              <a:lnSpc>
                <a:spcPct val="90000"/>
              </a:lnSpc>
              <a:spcBef>
                <a:spcPct val="0"/>
              </a:spcBef>
              <a:spcAft>
                <a:spcPct val="0"/>
              </a:spcAft>
              <a:defRPr sz="2400">
                <a:solidFill>
                  <a:srgbClr val="00235B"/>
                </a:solidFill>
                <a:latin typeface="Univers 45 Light" pitchFamily="2" charset="0"/>
                <a:cs typeface="Arial" charset="0"/>
              </a:defRPr>
            </a:lvl4pPr>
            <a:lvl5pPr algn="l" rtl="0" eaLnBrk="0" fontAlgn="base" hangingPunct="0">
              <a:lnSpc>
                <a:spcPct val="90000"/>
              </a:lnSpc>
              <a:spcBef>
                <a:spcPct val="0"/>
              </a:spcBef>
              <a:spcAft>
                <a:spcPct val="0"/>
              </a:spcAft>
              <a:defRPr sz="2400">
                <a:solidFill>
                  <a:srgbClr val="00235B"/>
                </a:solidFill>
                <a:latin typeface="Univers 45 Light" pitchFamily="2" charset="0"/>
                <a:cs typeface="Arial" charset="0"/>
              </a:defRPr>
            </a:lvl5pPr>
            <a:lvl6pPr marL="457200" algn="l" rtl="0" fontAlgn="base">
              <a:lnSpc>
                <a:spcPct val="90000"/>
              </a:lnSpc>
              <a:spcBef>
                <a:spcPct val="0"/>
              </a:spcBef>
              <a:spcAft>
                <a:spcPct val="0"/>
              </a:spcAft>
              <a:defRPr sz="2400">
                <a:solidFill>
                  <a:srgbClr val="00235B"/>
                </a:solidFill>
                <a:latin typeface="Univers 45 Light" pitchFamily="2" charset="0"/>
                <a:cs typeface="Arial" charset="0"/>
              </a:defRPr>
            </a:lvl6pPr>
            <a:lvl7pPr marL="914400" algn="l" rtl="0" fontAlgn="base">
              <a:lnSpc>
                <a:spcPct val="90000"/>
              </a:lnSpc>
              <a:spcBef>
                <a:spcPct val="0"/>
              </a:spcBef>
              <a:spcAft>
                <a:spcPct val="0"/>
              </a:spcAft>
              <a:defRPr sz="2400">
                <a:solidFill>
                  <a:srgbClr val="00235B"/>
                </a:solidFill>
                <a:latin typeface="Univers 45 Light" pitchFamily="2" charset="0"/>
                <a:cs typeface="Arial" charset="0"/>
              </a:defRPr>
            </a:lvl7pPr>
            <a:lvl8pPr marL="1371600" algn="l" rtl="0" fontAlgn="base">
              <a:lnSpc>
                <a:spcPct val="90000"/>
              </a:lnSpc>
              <a:spcBef>
                <a:spcPct val="0"/>
              </a:spcBef>
              <a:spcAft>
                <a:spcPct val="0"/>
              </a:spcAft>
              <a:defRPr sz="2400">
                <a:solidFill>
                  <a:srgbClr val="00235B"/>
                </a:solidFill>
                <a:latin typeface="Univers 45 Light" pitchFamily="2" charset="0"/>
                <a:cs typeface="Arial" charset="0"/>
              </a:defRPr>
            </a:lvl8pPr>
            <a:lvl9pPr marL="1828800" algn="l" rtl="0" fontAlgn="base">
              <a:lnSpc>
                <a:spcPct val="90000"/>
              </a:lnSpc>
              <a:spcBef>
                <a:spcPct val="0"/>
              </a:spcBef>
              <a:spcAft>
                <a:spcPct val="0"/>
              </a:spcAft>
              <a:defRPr sz="2400">
                <a:solidFill>
                  <a:srgbClr val="00235B"/>
                </a:solidFill>
                <a:latin typeface="Univers 45 Light" pitchFamily="2" charset="0"/>
                <a:cs typeface="Arial" charset="0"/>
              </a:defRPr>
            </a:lvl9pP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s-ES" sz="6000" b="1" i="0" u="none" strike="noStrike" kern="0" cap="none" spc="0" normalizeH="0" baseline="0" noProof="0">
                <a:ln>
                  <a:noFill/>
                </a:ln>
                <a:solidFill>
                  <a:srgbClr val="6486E7">
                    <a:lumMod val="50000"/>
                  </a:srgbClr>
                </a:solidFill>
                <a:effectLst/>
                <a:uLnTx/>
                <a:uFillTx/>
                <a:latin typeface="Arial" panose="020B0604020202020204" pitchFamily="34" charset="0"/>
                <a:ea typeface="+mj-ea"/>
                <a:cs typeface="Arial" panose="020B0604020202020204" pitchFamily="34" charset="0"/>
              </a:rPr>
              <a:t>Haga clic para modificar el estilo de título del patrón</a:t>
            </a:r>
            <a:endParaRPr kumimoji="0" lang="es-ES" sz="6000" b="1" i="0" u="none" strike="noStrike" kern="0" cap="none" spc="0" normalizeH="0" baseline="0" noProof="0" dirty="0">
              <a:ln>
                <a:noFill/>
              </a:ln>
              <a:solidFill>
                <a:srgbClr val="6486E7">
                  <a:lumMod val="50000"/>
                </a:srgbClr>
              </a:solidFill>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307240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D2447AC6-DEDE-438D-8602-610D1E1D9E97}"/>
              </a:ext>
            </a:extLst>
          </p:cNvPr>
          <p:cNvSpPr>
            <a:spLocks noGrp="1"/>
          </p:cNvSpPr>
          <p:nvPr>
            <p:ph type="title"/>
          </p:nvPr>
        </p:nvSpPr>
        <p:spPr>
          <a:xfrm>
            <a:off x="1515979" y="104275"/>
            <a:ext cx="9837821" cy="898357"/>
          </a:xfrm>
          <a:prstGeom prst="rect">
            <a:avLst/>
          </a:prstGeom>
        </p:spPr>
        <p:txBody>
          <a:bodyPr/>
          <a:lstStyle/>
          <a:p>
            <a:r>
              <a:rPr lang="es-ES"/>
              <a:t>Haga clic para modificar el estilo de título del patrón</a:t>
            </a:r>
            <a:endParaRPr lang="es-ES" dirty="0"/>
          </a:p>
        </p:txBody>
      </p:sp>
      <p:sp>
        <p:nvSpPr>
          <p:cNvPr id="3" name="Marcador de contenido 2">
            <a:extLst>
              <a:ext uri="{FF2B5EF4-FFF2-40B4-BE49-F238E27FC236}">
                <a16:creationId xmlns:a16="http://schemas.microsoft.com/office/drawing/2014/main" xmlns="" id="{622D6DFC-5721-46A6-9D14-06A36FAABEAF}"/>
              </a:ext>
            </a:extLst>
          </p:cNvPr>
          <p:cNvSpPr>
            <a:spLocks noGrp="1"/>
          </p:cNvSpPr>
          <p:nvPr>
            <p:ph idx="1"/>
          </p:nvPr>
        </p:nvSpPr>
        <p:spPr>
          <a:xfrm>
            <a:off x="1491916" y="1259305"/>
            <a:ext cx="9861884" cy="4917658"/>
          </a:xfrm>
          <a:prstGeom prst="rect">
            <a:avLst/>
          </a:prstGeom>
        </p:spPr>
        <p:txBody>
          <a:bodyPr/>
          <a:lstStyle>
            <a:lvl1pPr marL="288925" marR="0" indent="-288925" algn="l" defTabSz="742950" rtl="0" eaLnBrk="1" fontAlgn="base" latinLnBrk="0" hangingPunct="1">
              <a:lnSpc>
                <a:spcPct val="100000"/>
              </a:lnSpc>
              <a:spcBef>
                <a:spcPts val="813"/>
              </a:spcBef>
              <a:spcAft>
                <a:spcPts val="488"/>
              </a:spcAft>
              <a:buClrTx/>
              <a:buSzTx/>
              <a:buFontTx/>
              <a:buBlip>
                <a:blip r:embed="rId4"/>
              </a:buBlip>
              <a:tabLst/>
              <a:defRPr/>
            </a:lvl1pPr>
            <a:lvl2pPr marL="557213" marR="0" indent="-268288" algn="l" defTabSz="742950" rtl="0" eaLnBrk="1" fontAlgn="base" latinLnBrk="0" hangingPunct="1">
              <a:lnSpc>
                <a:spcPct val="100000"/>
              </a:lnSpc>
              <a:spcBef>
                <a:spcPts val="400"/>
              </a:spcBef>
              <a:spcAft>
                <a:spcPts val="488"/>
              </a:spcAft>
              <a:buClrTx/>
              <a:buSzTx/>
              <a:buFontTx/>
              <a:buBlip>
                <a:blip r:embed="rId5"/>
              </a:buBlip>
              <a:tabLst/>
              <a:defRPr/>
            </a:lvl2pPr>
            <a:lvl3pPr marL="928688" marR="0" indent="-339725" algn="l" defTabSz="742950" rtl="0" eaLnBrk="1" fontAlgn="base" latinLnBrk="0" hangingPunct="1">
              <a:lnSpc>
                <a:spcPct val="100000"/>
              </a:lnSpc>
              <a:spcBef>
                <a:spcPts val="400"/>
              </a:spcBef>
              <a:spcAft>
                <a:spcPts val="488"/>
              </a:spcAft>
              <a:buClrTx/>
              <a:buSzTx/>
              <a:buFontTx/>
              <a:buBlip>
                <a:blip r:embed="rId6"/>
              </a:buBlip>
              <a:tabLst/>
              <a:defRPr/>
            </a:lvl3pPr>
          </a:lstStyle>
          <a:p>
            <a:pPr marL="288925" marR="0" lvl="0" indent="-288925" algn="l" defTabSz="742950" rtl="0" eaLnBrk="1" fontAlgn="base" latinLnBrk="0" hangingPunct="1">
              <a:lnSpc>
                <a:spcPct val="100000"/>
              </a:lnSpc>
              <a:spcBef>
                <a:spcPts val="813"/>
              </a:spcBef>
              <a:spcAft>
                <a:spcPts val="488"/>
              </a:spcAft>
              <a:buClrTx/>
              <a:buSzTx/>
              <a:buFontTx/>
              <a:buBlip>
                <a:blip r:embed="rId4"/>
              </a:buBlip>
              <a:tabLst/>
              <a:defRPr/>
            </a:pPr>
            <a:r>
              <a:rPr kumimoji="0" lang="es-ES" sz="2200" b="0" i="0" u="none" strike="noStrike" kern="1200" cap="none" spc="0" normalizeH="0" baseline="0" noProof="0">
                <a:ln>
                  <a:noFill/>
                </a:ln>
                <a:solidFill>
                  <a:srgbClr val="2F5597"/>
                </a:solidFill>
                <a:effectLst/>
                <a:uLnTx/>
                <a:uFillTx/>
                <a:latin typeface="Arial" panose="020B0604020202020204" pitchFamily="34" charset="0"/>
                <a:ea typeface="+mn-ea"/>
                <a:cs typeface="Arial" panose="020B0604020202020204" pitchFamily="34" charset="0"/>
              </a:rPr>
              <a:t>Haga clic para modificar los estilos de texto del patrón</a:t>
            </a:r>
          </a:p>
          <a:p>
            <a:pPr marL="288925" marR="0" lvl="1" indent="-288925" algn="l" defTabSz="742950" rtl="0" eaLnBrk="1" fontAlgn="base" latinLnBrk="0" hangingPunct="1">
              <a:lnSpc>
                <a:spcPct val="100000"/>
              </a:lnSpc>
              <a:spcBef>
                <a:spcPts val="813"/>
              </a:spcBef>
              <a:spcAft>
                <a:spcPts val="488"/>
              </a:spcAft>
              <a:buClrTx/>
              <a:buSzTx/>
              <a:buFontTx/>
              <a:buBlip>
                <a:blip r:embed="rId4"/>
              </a:buBlip>
              <a:tabLst/>
              <a:defRPr/>
            </a:pPr>
            <a:r>
              <a:rPr kumimoji="0" lang="es-ES" sz="2200" b="0" i="0" u="none" strike="noStrike" kern="1200" cap="none" spc="0" normalizeH="0" baseline="0" noProof="0">
                <a:ln>
                  <a:noFill/>
                </a:ln>
                <a:solidFill>
                  <a:srgbClr val="2F5597"/>
                </a:solidFill>
                <a:effectLst/>
                <a:uLnTx/>
                <a:uFillTx/>
                <a:latin typeface="Arial" panose="020B0604020202020204" pitchFamily="34" charset="0"/>
                <a:ea typeface="+mn-ea"/>
                <a:cs typeface="Arial" panose="020B0604020202020204" pitchFamily="34" charset="0"/>
              </a:rPr>
              <a:t>Segundo nivel</a:t>
            </a:r>
          </a:p>
          <a:p>
            <a:pPr marL="288925" marR="0" lvl="2" indent="-288925" algn="l" defTabSz="742950" rtl="0" eaLnBrk="1" fontAlgn="base" latinLnBrk="0" hangingPunct="1">
              <a:lnSpc>
                <a:spcPct val="100000"/>
              </a:lnSpc>
              <a:spcBef>
                <a:spcPts val="813"/>
              </a:spcBef>
              <a:spcAft>
                <a:spcPts val="488"/>
              </a:spcAft>
              <a:buClrTx/>
              <a:buSzTx/>
              <a:buFontTx/>
              <a:buBlip>
                <a:blip r:embed="rId4"/>
              </a:buBlip>
              <a:tabLst/>
              <a:defRPr/>
            </a:pPr>
            <a:r>
              <a:rPr kumimoji="0" lang="es-ES" sz="2200" b="0" i="0" u="none" strike="noStrike" kern="1200" cap="none" spc="0" normalizeH="0" baseline="0" noProof="0">
                <a:ln>
                  <a:noFill/>
                </a:ln>
                <a:solidFill>
                  <a:srgbClr val="2F5597"/>
                </a:solidFill>
                <a:effectLst/>
                <a:uLnTx/>
                <a:uFillTx/>
                <a:latin typeface="Arial" panose="020B0604020202020204" pitchFamily="34" charset="0"/>
                <a:ea typeface="+mn-ea"/>
                <a:cs typeface="Arial" panose="020B0604020202020204" pitchFamily="34" charset="0"/>
              </a:rPr>
              <a:t>Tercer nivel</a:t>
            </a:r>
          </a:p>
        </p:txBody>
      </p:sp>
      <p:sp>
        <p:nvSpPr>
          <p:cNvPr id="6" name="Marcador de número de diapositiva 5">
            <a:extLst>
              <a:ext uri="{FF2B5EF4-FFF2-40B4-BE49-F238E27FC236}">
                <a16:creationId xmlns:a16="http://schemas.microsoft.com/office/drawing/2014/main" xmlns="" id="{91C58195-F85C-4CCC-9B5E-6BEF0C44F429}"/>
              </a:ext>
            </a:extLst>
          </p:cNvPr>
          <p:cNvSpPr>
            <a:spLocks noGrp="1"/>
          </p:cNvSpPr>
          <p:nvPr>
            <p:ph type="sldNum" sz="quarter" idx="12"/>
          </p:nvPr>
        </p:nvSpPr>
        <p:spPr>
          <a:xfrm>
            <a:off x="280737" y="6404643"/>
            <a:ext cx="677777" cy="365125"/>
          </a:xfrm>
          <a:prstGeom prst="rect">
            <a:avLst/>
          </a:prstGeom>
        </p:spPr>
        <p:txBody>
          <a:bodyPr/>
          <a:lstStyle/>
          <a:p>
            <a:pPr>
              <a:defRPr/>
            </a:pPr>
            <a:fld id="{34972A9B-EE4B-4AFD-8EF3-4F7A94813EC2}" type="slidenum">
              <a:rPr lang="en-GB" altLang="es-ES" smtClean="0"/>
              <a:pPr>
                <a:defRPr/>
              </a:pPr>
              <a:t>‹Nº›</a:t>
            </a:fld>
            <a:endParaRPr lang="en-US" altLang="es-ES"/>
          </a:p>
        </p:txBody>
      </p:sp>
      <p:graphicFrame>
        <p:nvGraphicFramePr>
          <p:cNvPr id="7" name="Objeto 6" hidden="1">
            <a:extLst>
              <a:ext uri="{FF2B5EF4-FFF2-40B4-BE49-F238E27FC236}">
                <a16:creationId xmlns:a16="http://schemas.microsoft.com/office/drawing/2014/main" xmlns="" id="{A4715541-8250-4DD7-9847-367E6D5FCA33}"/>
              </a:ext>
            </a:extLst>
          </p:cNvPr>
          <p:cNvGraphicFramePr>
            <a:graphicFrameLocks noChangeAspect="1"/>
          </p:cNvGraphicFramePr>
          <p:nvPr userDrawn="1">
            <p:custDataLst>
              <p:tags r:id="rId2"/>
            </p:custDataLst>
          </p:nvPr>
        </p:nvGraphicFramePr>
        <p:xfrm>
          <a:off x="1955" y="1589"/>
          <a:ext cx="1953" cy="1587"/>
        </p:xfrm>
        <a:graphic>
          <a:graphicData uri="http://schemas.openxmlformats.org/presentationml/2006/ole">
            <mc:AlternateContent xmlns:mc="http://schemas.openxmlformats.org/markup-compatibility/2006">
              <mc:Choice xmlns:v="urn:schemas-microsoft-com:vml" Requires="v">
                <p:oleObj spid="_x0000_s4457" name="Diapositiva de think-cell" r:id="rId7" imgW="344" imgH="344" progId="TCLayout.ActiveDocument.1">
                  <p:embed/>
                </p:oleObj>
              </mc:Choice>
              <mc:Fallback>
                <p:oleObj name="Diapositiva de think-cell" r:id="rId7" imgW="344" imgH="344" progId="TCLayout.ActiveDocument.1">
                  <p:embed/>
                  <p:pic>
                    <p:nvPicPr>
                      <p:cNvPr id="6" name="Objeto 5" hidden="1"/>
                      <p:cNvPicPr/>
                      <p:nvPr/>
                    </p:nvPicPr>
                    <p:blipFill>
                      <a:blip r:embed="rId8"/>
                      <a:stretch>
                        <a:fillRect/>
                      </a:stretch>
                    </p:blipFill>
                    <p:spPr>
                      <a:xfrm>
                        <a:off x="1955" y="1589"/>
                        <a:ext cx="1953" cy="1587"/>
                      </a:xfrm>
                      <a:prstGeom prst="rect">
                        <a:avLst/>
                      </a:prstGeom>
                    </p:spPr>
                  </p:pic>
                </p:oleObj>
              </mc:Fallback>
            </mc:AlternateContent>
          </a:graphicData>
        </a:graphic>
      </p:graphicFrame>
      <p:sp>
        <p:nvSpPr>
          <p:cNvPr id="4" name="Marcador de pie de página 3">
            <a:extLst>
              <a:ext uri="{FF2B5EF4-FFF2-40B4-BE49-F238E27FC236}">
                <a16:creationId xmlns:a16="http://schemas.microsoft.com/office/drawing/2014/main" xmlns="" id="{64CAAF2B-E8C1-4757-B8F9-6B9E274CC7AD}"/>
              </a:ext>
            </a:extLst>
          </p:cNvPr>
          <p:cNvSpPr>
            <a:spLocks noGrp="1"/>
          </p:cNvSpPr>
          <p:nvPr>
            <p:ph type="ftr" sz="quarter" idx="13"/>
          </p:nvPr>
        </p:nvSpPr>
        <p:spPr/>
        <p:txBody>
          <a:bodyPr/>
          <a:lstStyle/>
          <a:p>
            <a:r>
              <a:rPr lang="es-ES"/>
              <a:t>julio 2019</a:t>
            </a:r>
          </a:p>
        </p:txBody>
      </p:sp>
    </p:spTree>
    <p:extLst>
      <p:ext uri="{BB962C8B-B14F-4D97-AF65-F5344CB8AC3E}">
        <p14:creationId xmlns:p14="http://schemas.microsoft.com/office/powerpoint/2010/main" val="934811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rafico y Text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ADBAB1D5-78AD-49F7-8254-59C3C68BE0F5}"/>
              </a:ext>
            </a:extLst>
          </p:cNvPr>
          <p:cNvSpPr>
            <a:spLocks noGrp="1"/>
          </p:cNvSpPr>
          <p:nvPr>
            <p:ph type="title"/>
          </p:nvPr>
        </p:nvSpPr>
        <p:spPr/>
        <p:txBody>
          <a:bodyPr/>
          <a:lstStyle/>
          <a:p>
            <a:r>
              <a:rPr lang="es-ES"/>
              <a:t>Haga clic para modificar el estilo de título del patrón</a:t>
            </a:r>
          </a:p>
        </p:txBody>
      </p:sp>
      <p:sp>
        <p:nvSpPr>
          <p:cNvPr id="3" name="Marcador de número de diapositiva 2">
            <a:extLst>
              <a:ext uri="{FF2B5EF4-FFF2-40B4-BE49-F238E27FC236}">
                <a16:creationId xmlns:a16="http://schemas.microsoft.com/office/drawing/2014/main" xmlns="" id="{62AE2691-1F19-42A8-BA21-D62F033F69A0}"/>
              </a:ext>
            </a:extLst>
          </p:cNvPr>
          <p:cNvSpPr>
            <a:spLocks noGrp="1"/>
          </p:cNvSpPr>
          <p:nvPr>
            <p:ph type="sldNum" sz="quarter" idx="10"/>
          </p:nvPr>
        </p:nvSpPr>
        <p:spPr/>
        <p:txBody>
          <a:bodyPr/>
          <a:lstStyle/>
          <a:p>
            <a:pPr>
              <a:defRPr/>
            </a:pPr>
            <a:fld id="{AC358E5D-2B36-4E03-947C-91502BB591C8}" type="slidenum">
              <a:rPr lang="en-GB" altLang="es-ES" smtClean="0"/>
              <a:pPr>
                <a:defRPr/>
              </a:pPr>
              <a:t>‹Nº›</a:t>
            </a:fld>
            <a:endParaRPr lang="en-US" altLang="es-ES" dirty="0"/>
          </a:p>
        </p:txBody>
      </p:sp>
      <p:sp>
        <p:nvSpPr>
          <p:cNvPr id="5" name="Marcador de gráfico 4">
            <a:extLst>
              <a:ext uri="{FF2B5EF4-FFF2-40B4-BE49-F238E27FC236}">
                <a16:creationId xmlns:a16="http://schemas.microsoft.com/office/drawing/2014/main" xmlns="" id="{FC11DE3A-36C7-4880-A1AC-ED09699020C3}"/>
              </a:ext>
            </a:extLst>
          </p:cNvPr>
          <p:cNvSpPr>
            <a:spLocks noGrp="1"/>
          </p:cNvSpPr>
          <p:nvPr>
            <p:ph type="chart" sz="quarter" idx="11"/>
          </p:nvPr>
        </p:nvSpPr>
        <p:spPr>
          <a:xfrm>
            <a:off x="1595438" y="1258888"/>
            <a:ext cx="9169400" cy="3489325"/>
          </a:xfrm>
        </p:spPr>
        <p:txBody>
          <a:bodyPr>
            <a:normAutofit/>
          </a:bodyPr>
          <a:lstStyle>
            <a:lvl1pPr>
              <a:defRPr kumimoji="0" lang="es-ES" sz="2200" b="0" i="0" u="none" strike="noStrike" kern="1200" cap="none" spc="0" normalizeH="0" baseline="0" dirty="0">
                <a:ln>
                  <a:noFill/>
                </a:ln>
                <a:solidFill>
                  <a:srgbClr val="2F5597"/>
                </a:solidFill>
                <a:effectLst/>
                <a:uLnTx/>
                <a:uFillTx/>
                <a:latin typeface="Arial" panose="020B0604020202020204" pitchFamily="34" charset="0"/>
                <a:ea typeface="+mn-ea"/>
                <a:cs typeface="Arial" panose="020B0604020202020204" pitchFamily="34" charset="0"/>
              </a:defRPr>
            </a:lvl1pPr>
          </a:lstStyle>
          <a:p>
            <a:r>
              <a:rPr lang="es-ES"/>
              <a:t>Haga clic en el icono para agregar un gráfico</a:t>
            </a:r>
            <a:endParaRPr lang="es-ES" dirty="0"/>
          </a:p>
        </p:txBody>
      </p:sp>
      <p:sp>
        <p:nvSpPr>
          <p:cNvPr id="7" name="Marcador de texto 6">
            <a:extLst>
              <a:ext uri="{FF2B5EF4-FFF2-40B4-BE49-F238E27FC236}">
                <a16:creationId xmlns:a16="http://schemas.microsoft.com/office/drawing/2014/main" xmlns="" id="{6E8CDD2F-9ABD-4915-A10D-1A338F97A6E4}"/>
              </a:ext>
            </a:extLst>
          </p:cNvPr>
          <p:cNvSpPr>
            <a:spLocks noGrp="1"/>
          </p:cNvSpPr>
          <p:nvPr>
            <p:ph type="body" sz="quarter" idx="12"/>
          </p:nvPr>
        </p:nvSpPr>
        <p:spPr>
          <a:xfrm>
            <a:off x="1579563" y="4965700"/>
            <a:ext cx="9232816" cy="1506538"/>
          </a:xfrm>
        </p:spPr>
        <p:txBody>
          <a:bodyPr/>
          <a:lstStyle>
            <a:lvl1pPr marL="288925" marR="0" indent="-288925" algn="l" defTabSz="742950" rtl="0" eaLnBrk="1" fontAlgn="base" latinLnBrk="0" hangingPunct="1">
              <a:lnSpc>
                <a:spcPct val="100000"/>
              </a:lnSpc>
              <a:spcBef>
                <a:spcPts val="813"/>
              </a:spcBef>
              <a:spcAft>
                <a:spcPts val="488"/>
              </a:spcAft>
              <a:buClrTx/>
              <a:buSzTx/>
              <a:buFontTx/>
              <a:buBlip>
                <a:blip r:embed="rId2"/>
              </a:buBlip>
              <a:tabLst/>
              <a:defRPr/>
            </a:lvl1pPr>
            <a:lvl2pPr marL="557213" marR="0" indent="-268288" algn="l" defTabSz="742950" rtl="0" eaLnBrk="1" fontAlgn="base" latinLnBrk="0" hangingPunct="1">
              <a:lnSpc>
                <a:spcPct val="100000"/>
              </a:lnSpc>
              <a:spcBef>
                <a:spcPts val="400"/>
              </a:spcBef>
              <a:spcAft>
                <a:spcPts val="488"/>
              </a:spcAft>
              <a:buClrTx/>
              <a:buSzTx/>
              <a:buFontTx/>
              <a:buBlip>
                <a:blip r:embed="rId3"/>
              </a:buBlip>
              <a:tabLst/>
              <a:defRPr/>
            </a:lvl2pPr>
            <a:lvl3pPr marL="928688" marR="0" indent="-339725" algn="l" defTabSz="742950" rtl="0" eaLnBrk="1" fontAlgn="base" latinLnBrk="0" hangingPunct="1">
              <a:lnSpc>
                <a:spcPct val="100000"/>
              </a:lnSpc>
              <a:spcBef>
                <a:spcPts val="400"/>
              </a:spcBef>
              <a:spcAft>
                <a:spcPts val="488"/>
              </a:spcAft>
              <a:buClrTx/>
              <a:buSzTx/>
              <a:buFontTx/>
              <a:buBlip>
                <a:blip r:embed="rId4"/>
              </a:buBlip>
              <a:tabLst/>
              <a:defRPr/>
            </a:lvl3pPr>
          </a:lstStyle>
          <a:p>
            <a:pPr marL="288925" marR="0" lvl="0" indent="-288925" algn="l" defTabSz="742950" rtl="0" eaLnBrk="1" fontAlgn="base" latinLnBrk="0" hangingPunct="1">
              <a:lnSpc>
                <a:spcPct val="100000"/>
              </a:lnSpc>
              <a:spcBef>
                <a:spcPts val="813"/>
              </a:spcBef>
              <a:spcAft>
                <a:spcPts val="488"/>
              </a:spcAft>
              <a:buClrTx/>
              <a:buSzTx/>
              <a:buFontTx/>
              <a:buBlip>
                <a:blip r:embed="rId2"/>
              </a:buBlip>
              <a:tabLst/>
              <a:defRPr/>
            </a:pPr>
            <a:r>
              <a:rPr kumimoji="0" lang="es-ES" sz="2200" b="0" i="0" u="none" strike="noStrike" kern="1200" cap="none" spc="0" normalizeH="0" baseline="0" noProof="0">
                <a:ln>
                  <a:noFill/>
                </a:ln>
                <a:solidFill>
                  <a:srgbClr val="2F5597"/>
                </a:solidFill>
                <a:effectLst/>
                <a:uLnTx/>
                <a:uFillTx/>
                <a:latin typeface="Arial" panose="020B0604020202020204" pitchFamily="34" charset="0"/>
                <a:ea typeface="+mn-ea"/>
                <a:cs typeface="Arial" panose="020B0604020202020204" pitchFamily="34" charset="0"/>
              </a:rPr>
              <a:t>Haga clic para modificar los estilos de texto del patrón</a:t>
            </a:r>
          </a:p>
          <a:p>
            <a:pPr marL="288925" marR="0" lvl="1" indent="-288925" algn="l" defTabSz="742950" rtl="0" eaLnBrk="1" fontAlgn="base" latinLnBrk="0" hangingPunct="1">
              <a:lnSpc>
                <a:spcPct val="100000"/>
              </a:lnSpc>
              <a:spcBef>
                <a:spcPts val="813"/>
              </a:spcBef>
              <a:spcAft>
                <a:spcPts val="488"/>
              </a:spcAft>
              <a:buClrTx/>
              <a:buSzTx/>
              <a:buFontTx/>
              <a:buBlip>
                <a:blip r:embed="rId2"/>
              </a:buBlip>
              <a:tabLst/>
              <a:defRPr/>
            </a:pPr>
            <a:r>
              <a:rPr kumimoji="0" lang="es-ES" sz="2200" b="0" i="0" u="none" strike="noStrike" kern="1200" cap="none" spc="0" normalizeH="0" baseline="0" noProof="0">
                <a:ln>
                  <a:noFill/>
                </a:ln>
                <a:solidFill>
                  <a:srgbClr val="2F5597"/>
                </a:solidFill>
                <a:effectLst/>
                <a:uLnTx/>
                <a:uFillTx/>
                <a:latin typeface="Arial" panose="020B0604020202020204" pitchFamily="34" charset="0"/>
                <a:ea typeface="+mn-ea"/>
                <a:cs typeface="Arial" panose="020B0604020202020204" pitchFamily="34" charset="0"/>
              </a:rPr>
              <a:t>Segundo nivel</a:t>
            </a:r>
          </a:p>
          <a:p>
            <a:pPr marL="288925" marR="0" lvl="2" indent="-288925" algn="l" defTabSz="742950" rtl="0" eaLnBrk="1" fontAlgn="base" latinLnBrk="0" hangingPunct="1">
              <a:lnSpc>
                <a:spcPct val="100000"/>
              </a:lnSpc>
              <a:spcBef>
                <a:spcPts val="813"/>
              </a:spcBef>
              <a:spcAft>
                <a:spcPts val="488"/>
              </a:spcAft>
              <a:buClrTx/>
              <a:buSzTx/>
              <a:buFontTx/>
              <a:buBlip>
                <a:blip r:embed="rId2"/>
              </a:buBlip>
              <a:tabLst/>
              <a:defRPr/>
            </a:pPr>
            <a:r>
              <a:rPr kumimoji="0" lang="es-ES" sz="2200" b="0" i="0" u="none" strike="noStrike" kern="1200" cap="none" spc="0" normalizeH="0" baseline="0" noProof="0">
                <a:ln>
                  <a:noFill/>
                </a:ln>
                <a:solidFill>
                  <a:srgbClr val="2F5597"/>
                </a:solidFill>
                <a:effectLst/>
                <a:uLnTx/>
                <a:uFillTx/>
                <a:latin typeface="Arial" panose="020B0604020202020204" pitchFamily="34" charset="0"/>
                <a:ea typeface="+mn-ea"/>
                <a:cs typeface="Arial" panose="020B0604020202020204" pitchFamily="34" charset="0"/>
              </a:rPr>
              <a:t>Tercer nivel</a:t>
            </a:r>
          </a:p>
        </p:txBody>
      </p:sp>
      <p:sp>
        <p:nvSpPr>
          <p:cNvPr id="4" name="Marcador de pie de página 3">
            <a:extLst>
              <a:ext uri="{FF2B5EF4-FFF2-40B4-BE49-F238E27FC236}">
                <a16:creationId xmlns:a16="http://schemas.microsoft.com/office/drawing/2014/main" xmlns="" id="{671ADCD2-099E-4095-B8A2-8571A6CBDAA2}"/>
              </a:ext>
            </a:extLst>
          </p:cNvPr>
          <p:cNvSpPr>
            <a:spLocks noGrp="1"/>
          </p:cNvSpPr>
          <p:nvPr>
            <p:ph type="ftr" sz="quarter" idx="13"/>
          </p:nvPr>
        </p:nvSpPr>
        <p:spPr/>
        <p:txBody>
          <a:bodyPr/>
          <a:lstStyle/>
          <a:p>
            <a:r>
              <a:rPr lang="es-ES"/>
              <a:t>julio 2019</a:t>
            </a:r>
          </a:p>
        </p:txBody>
      </p:sp>
    </p:spTree>
    <p:extLst>
      <p:ext uri="{BB962C8B-B14F-4D97-AF65-F5344CB8AC3E}">
        <p14:creationId xmlns:p14="http://schemas.microsoft.com/office/powerpoint/2010/main" val="4012390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abla  y Text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ADBAB1D5-78AD-49F7-8254-59C3C68BE0F5}"/>
              </a:ext>
            </a:extLst>
          </p:cNvPr>
          <p:cNvSpPr>
            <a:spLocks noGrp="1"/>
          </p:cNvSpPr>
          <p:nvPr>
            <p:ph type="title"/>
          </p:nvPr>
        </p:nvSpPr>
        <p:spPr/>
        <p:txBody>
          <a:bodyPr/>
          <a:lstStyle/>
          <a:p>
            <a:r>
              <a:rPr lang="es-ES"/>
              <a:t>Haga clic para modificar el estilo de título del patrón</a:t>
            </a:r>
          </a:p>
        </p:txBody>
      </p:sp>
      <p:sp>
        <p:nvSpPr>
          <p:cNvPr id="3" name="Marcador de número de diapositiva 2">
            <a:extLst>
              <a:ext uri="{FF2B5EF4-FFF2-40B4-BE49-F238E27FC236}">
                <a16:creationId xmlns:a16="http://schemas.microsoft.com/office/drawing/2014/main" xmlns="" id="{62AE2691-1F19-42A8-BA21-D62F033F69A0}"/>
              </a:ext>
            </a:extLst>
          </p:cNvPr>
          <p:cNvSpPr>
            <a:spLocks noGrp="1"/>
          </p:cNvSpPr>
          <p:nvPr>
            <p:ph type="sldNum" sz="quarter" idx="10"/>
          </p:nvPr>
        </p:nvSpPr>
        <p:spPr/>
        <p:txBody>
          <a:bodyPr/>
          <a:lstStyle/>
          <a:p>
            <a:pPr>
              <a:defRPr/>
            </a:pPr>
            <a:fld id="{AC358E5D-2B36-4E03-947C-91502BB591C8}" type="slidenum">
              <a:rPr lang="en-GB" altLang="es-ES" smtClean="0"/>
              <a:pPr>
                <a:defRPr/>
              </a:pPr>
              <a:t>‹Nº›</a:t>
            </a:fld>
            <a:endParaRPr lang="en-US" altLang="es-ES" dirty="0"/>
          </a:p>
        </p:txBody>
      </p:sp>
      <p:sp>
        <p:nvSpPr>
          <p:cNvPr id="7" name="Marcador de texto 6">
            <a:extLst>
              <a:ext uri="{FF2B5EF4-FFF2-40B4-BE49-F238E27FC236}">
                <a16:creationId xmlns:a16="http://schemas.microsoft.com/office/drawing/2014/main" xmlns="" id="{6E8CDD2F-9ABD-4915-A10D-1A338F97A6E4}"/>
              </a:ext>
            </a:extLst>
          </p:cNvPr>
          <p:cNvSpPr>
            <a:spLocks noGrp="1"/>
          </p:cNvSpPr>
          <p:nvPr>
            <p:ph type="body" sz="quarter" idx="12"/>
          </p:nvPr>
        </p:nvSpPr>
        <p:spPr>
          <a:xfrm>
            <a:off x="1579563" y="4965700"/>
            <a:ext cx="9232816" cy="1506538"/>
          </a:xfrm>
        </p:spPr>
        <p:txBody>
          <a:bodyPr/>
          <a:lstStyle>
            <a:lvl1pPr marL="288925" marR="0" indent="-288925" algn="l" defTabSz="742950" rtl="0" eaLnBrk="1" fontAlgn="base" latinLnBrk="0" hangingPunct="1">
              <a:lnSpc>
                <a:spcPct val="100000"/>
              </a:lnSpc>
              <a:spcBef>
                <a:spcPts val="813"/>
              </a:spcBef>
              <a:spcAft>
                <a:spcPts val="488"/>
              </a:spcAft>
              <a:buClrTx/>
              <a:buSzTx/>
              <a:buFontTx/>
              <a:buBlip>
                <a:blip r:embed="rId2"/>
              </a:buBlip>
              <a:tabLst/>
              <a:defRPr/>
            </a:lvl1pPr>
            <a:lvl2pPr marL="557213" marR="0" indent="-268288" algn="l" defTabSz="742950" rtl="0" eaLnBrk="1" fontAlgn="base" latinLnBrk="0" hangingPunct="1">
              <a:lnSpc>
                <a:spcPct val="100000"/>
              </a:lnSpc>
              <a:spcBef>
                <a:spcPts val="400"/>
              </a:spcBef>
              <a:spcAft>
                <a:spcPts val="488"/>
              </a:spcAft>
              <a:buClrTx/>
              <a:buSzTx/>
              <a:buFontTx/>
              <a:buBlip>
                <a:blip r:embed="rId3"/>
              </a:buBlip>
              <a:tabLst/>
              <a:defRPr/>
            </a:lvl2pPr>
            <a:lvl3pPr marL="928688" marR="0" indent="-339725" algn="l" defTabSz="742950" rtl="0" eaLnBrk="1" fontAlgn="base" latinLnBrk="0" hangingPunct="1">
              <a:lnSpc>
                <a:spcPct val="100000"/>
              </a:lnSpc>
              <a:spcBef>
                <a:spcPts val="400"/>
              </a:spcBef>
              <a:spcAft>
                <a:spcPts val="488"/>
              </a:spcAft>
              <a:buClrTx/>
              <a:buSzTx/>
              <a:buFontTx/>
              <a:buBlip>
                <a:blip r:embed="rId4"/>
              </a:buBlip>
              <a:tabLst/>
              <a:defRPr/>
            </a:lvl3pPr>
          </a:lstStyle>
          <a:p>
            <a:pPr marL="288925" marR="0" lvl="0" indent="-288925" algn="l" defTabSz="742950" rtl="0" eaLnBrk="1" fontAlgn="base" latinLnBrk="0" hangingPunct="1">
              <a:lnSpc>
                <a:spcPct val="100000"/>
              </a:lnSpc>
              <a:spcBef>
                <a:spcPts val="813"/>
              </a:spcBef>
              <a:spcAft>
                <a:spcPts val="488"/>
              </a:spcAft>
              <a:buClrTx/>
              <a:buSzTx/>
              <a:buFontTx/>
              <a:buBlip>
                <a:blip r:embed="rId2"/>
              </a:buBlip>
              <a:tabLst/>
              <a:defRPr/>
            </a:pPr>
            <a:r>
              <a:rPr kumimoji="0" lang="es-ES" sz="2200" b="0" i="0" u="none" strike="noStrike" kern="1200" cap="none" spc="0" normalizeH="0" baseline="0" noProof="0">
                <a:ln>
                  <a:noFill/>
                </a:ln>
                <a:solidFill>
                  <a:srgbClr val="2F5597"/>
                </a:solidFill>
                <a:effectLst/>
                <a:uLnTx/>
                <a:uFillTx/>
                <a:latin typeface="Arial" panose="020B0604020202020204" pitchFamily="34" charset="0"/>
                <a:ea typeface="+mn-ea"/>
                <a:cs typeface="Arial" panose="020B0604020202020204" pitchFamily="34" charset="0"/>
              </a:rPr>
              <a:t>Haga clic para modificar los estilos de texto del patrón</a:t>
            </a:r>
          </a:p>
          <a:p>
            <a:pPr marL="288925" marR="0" lvl="1" indent="-288925" algn="l" defTabSz="742950" rtl="0" eaLnBrk="1" fontAlgn="base" latinLnBrk="0" hangingPunct="1">
              <a:lnSpc>
                <a:spcPct val="100000"/>
              </a:lnSpc>
              <a:spcBef>
                <a:spcPts val="813"/>
              </a:spcBef>
              <a:spcAft>
                <a:spcPts val="488"/>
              </a:spcAft>
              <a:buClrTx/>
              <a:buSzTx/>
              <a:buFontTx/>
              <a:buBlip>
                <a:blip r:embed="rId2"/>
              </a:buBlip>
              <a:tabLst/>
              <a:defRPr/>
            </a:pPr>
            <a:r>
              <a:rPr kumimoji="0" lang="es-ES" sz="2200" b="0" i="0" u="none" strike="noStrike" kern="1200" cap="none" spc="0" normalizeH="0" baseline="0" noProof="0">
                <a:ln>
                  <a:noFill/>
                </a:ln>
                <a:solidFill>
                  <a:srgbClr val="2F5597"/>
                </a:solidFill>
                <a:effectLst/>
                <a:uLnTx/>
                <a:uFillTx/>
                <a:latin typeface="Arial" panose="020B0604020202020204" pitchFamily="34" charset="0"/>
                <a:ea typeface="+mn-ea"/>
                <a:cs typeface="Arial" panose="020B0604020202020204" pitchFamily="34" charset="0"/>
              </a:rPr>
              <a:t>Segundo nivel</a:t>
            </a:r>
          </a:p>
          <a:p>
            <a:pPr marL="288925" marR="0" lvl="2" indent="-288925" algn="l" defTabSz="742950" rtl="0" eaLnBrk="1" fontAlgn="base" latinLnBrk="0" hangingPunct="1">
              <a:lnSpc>
                <a:spcPct val="100000"/>
              </a:lnSpc>
              <a:spcBef>
                <a:spcPts val="813"/>
              </a:spcBef>
              <a:spcAft>
                <a:spcPts val="488"/>
              </a:spcAft>
              <a:buClrTx/>
              <a:buSzTx/>
              <a:buFontTx/>
              <a:buBlip>
                <a:blip r:embed="rId2"/>
              </a:buBlip>
              <a:tabLst/>
              <a:defRPr/>
            </a:pPr>
            <a:r>
              <a:rPr kumimoji="0" lang="es-ES" sz="2200" b="0" i="0" u="none" strike="noStrike" kern="1200" cap="none" spc="0" normalizeH="0" baseline="0" noProof="0">
                <a:ln>
                  <a:noFill/>
                </a:ln>
                <a:solidFill>
                  <a:srgbClr val="2F5597"/>
                </a:solidFill>
                <a:effectLst/>
                <a:uLnTx/>
                <a:uFillTx/>
                <a:latin typeface="Arial" panose="020B0604020202020204" pitchFamily="34" charset="0"/>
                <a:ea typeface="+mn-ea"/>
                <a:cs typeface="Arial" panose="020B0604020202020204" pitchFamily="34" charset="0"/>
              </a:rPr>
              <a:t>Tercer nivel</a:t>
            </a:r>
          </a:p>
        </p:txBody>
      </p:sp>
      <p:sp>
        <p:nvSpPr>
          <p:cNvPr id="6" name="Marcador de tabla 5">
            <a:extLst>
              <a:ext uri="{FF2B5EF4-FFF2-40B4-BE49-F238E27FC236}">
                <a16:creationId xmlns:a16="http://schemas.microsoft.com/office/drawing/2014/main" xmlns="" id="{48822230-B89D-4D56-A2B7-73B5A11A77B9}"/>
              </a:ext>
            </a:extLst>
          </p:cNvPr>
          <p:cNvSpPr>
            <a:spLocks noGrp="1"/>
          </p:cNvSpPr>
          <p:nvPr>
            <p:ph type="tbl" sz="quarter" idx="13"/>
          </p:nvPr>
        </p:nvSpPr>
        <p:spPr>
          <a:xfrm>
            <a:off x="1500188" y="1234830"/>
            <a:ext cx="10153650" cy="3586407"/>
          </a:xfrm>
        </p:spPr>
        <p:txBody>
          <a:bodyPr>
            <a:normAutofit/>
          </a:bodyPr>
          <a:lstStyle>
            <a:lvl1pPr>
              <a:defRPr kumimoji="0" lang="es-ES" sz="2200" b="0" i="0" u="none" strike="noStrike" kern="1200" cap="none" spc="0" normalizeH="0" baseline="0" dirty="0">
                <a:ln>
                  <a:noFill/>
                </a:ln>
                <a:solidFill>
                  <a:srgbClr val="2F5597"/>
                </a:solidFill>
                <a:effectLst/>
                <a:uLnTx/>
                <a:uFillTx/>
                <a:latin typeface="Arial" panose="020B0604020202020204" pitchFamily="34" charset="0"/>
                <a:ea typeface="+mn-ea"/>
                <a:cs typeface="Arial" panose="020B0604020202020204" pitchFamily="34" charset="0"/>
              </a:defRPr>
            </a:lvl1pPr>
          </a:lstStyle>
          <a:p>
            <a:r>
              <a:rPr lang="es-ES"/>
              <a:t>Haga clic en el icono para agregar una tabla</a:t>
            </a:r>
            <a:endParaRPr lang="es-ES" dirty="0"/>
          </a:p>
        </p:txBody>
      </p:sp>
      <p:sp>
        <p:nvSpPr>
          <p:cNvPr id="4" name="Marcador de pie de página 3">
            <a:extLst>
              <a:ext uri="{FF2B5EF4-FFF2-40B4-BE49-F238E27FC236}">
                <a16:creationId xmlns:a16="http://schemas.microsoft.com/office/drawing/2014/main" xmlns="" id="{0E669BFF-D80F-4D0D-9FA3-E4FE7ED015B9}"/>
              </a:ext>
            </a:extLst>
          </p:cNvPr>
          <p:cNvSpPr>
            <a:spLocks noGrp="1"/>
          </p:cNvSpPr>
          <p:nvPr>
            <p:ph type="ftr" sz="quarter" idx="14"/>
          </p:nvPr>
        </p:nvSpPr>
        <p:spPr/>
        <p:txBody>
          <a:bodyPr/>
          <a:lstStyle/>
          <a:p>
            <a:r>
              <a:rPr lang="es-ES"/>
              <a:t>julio 2019</a:t>
            </a:r>
          </a:p>
        </p:txBody>
      </p:sp>
    </p:spTree>
    <p:extLst>
      <p:ext uri="{BB962C8B-B14F-4D97-AF65-F5344CB8AC3E}">
        <p14:creationId xmlns:p14="http://schemas.microsoft.com/office/powerpoint/2010/main" val="605367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7ED05A1D-CFEF-46DA-900E-2CACDB2E9504}"/>
              </a:ext>
            </a:extLst>
          </p:cNvPr>
          <p:cNvSpPr>
            <a:spLocks noGrp="1"/>
          </p:cNvSpPr>
          <p:nvPr>
            <p:ph type="title"/>
          </p:nvPr>
        </p:nvSpPr>
        <p:spPr>
          <a:xfrm>
            <a:off x="1391652" y="0"/>
            <a:ext cx="10515600" cy="832435"/>
          </a:xfrm>
          <a:prstGeom prst="rect">
            <a:avLst/>
          </a:prstGeom>
        </p:spPr>
        <p:txBody>
          <a:bodyPr/>
          <a:lstStyle/>
          <a:p>
            <a:r>
              <a:rPr lang="es-ES"/>
              <a:t>Haga clic para modificar el estilo de título del patrón</a:t>
            </a:r>
          </a:p>
        </p:txBody>
      </p:sp>
      <p:sp>
        <p:nvSpPr>
          <p:cNvPr id="5" name="Marcador de número de diapositiva 4">
            <a:extLst>
              <a:ext uri="{FF2B5EF4-FFF2-40B4-BE49-F238E27FC236}">
                <a16:creationId xmlns:a16="http://schemas.microsoft.com/office/drawing/2014/main" xmlns="" id="{05649BBE-F1BB-480A-9B8C-F868B4CBE38E}"/>
              </a:ext>
            </a:extLst>
          </p:cNvPr>
          <p:cNvSpPr>
            <a:spLocks noGrp="1"/>
          </p:cNvSpPr>
          <p:nvPr>
            <p:ph type="sldNum" sz="quarter" idx="12"/>
          </p:nvPr>
        </p:nvSpPr>
        <p:spPr>
          <a:xfrm>
            <a:off x="328863" y="6404643"/>
            <a:ext cx="629651" cy="365125"/>
          </a:xfrm>
          <a:prstGeom prst="rect">
            <a:avLst/>
          </a:prstGeom>
        </p:spPr>
        <p:txBody>
          <a:bodyPr/>
          <a:lstStyle/>
          <a:p>
            <a:pPr>
              <a:defRPr/>
            </a:pPr>
            <a:fld id="{AC358E5D-2B36-4E03-947C-91502BB591C8}" type="slidenum">
              <a:rPr lang="en-GB" altLang="es-ES" smtClean="0"/>
              <a:pPr>
                <a:defRPr/>
              </a:pPr>
              <a:t>‹Nº›</a:t>
            </a:fld>
            <a:endParaRPr lang="en-US" altLang="es-ES" dirty="0"/>
          </a:p>
        </p:txBody>
      </p:sp>
      <p:sp>
        <p:nvSpPr>
          <p:cNvPr id="3" name="Marcador de pie de página 2">
            <a:extLst>
              <a:ext uri="{FF2B5EF4-FFF2-40B4-BE49-F238E27FC236}">
                <a16:creationId xmlns:a16="http://schemas.microsoft.com/office/drawing/2014/main" xmlns="" id="{7886077E-4ADB-430B-88C2-FF8028068748}"/>
              </a:ext>
            </a:extLst>
          </p:cNvPr>
          <p:cNvSpPr>
            <a:spLocks noGrp="1"/>
          </p:cNvSpPr>
          <p:nvPr>
            <p:ph type="ftr" sz="quarter" idx="13"/>
          </p:nvPr>
        </p:nvSpPr>
        <p:spPr/>
        <p:txBody>
          <a:bodyPr/>
          <a:lstStyle/>
          <a:p>
            <a:r>
              <a:rPr lang="es-ES"/>
              <a:t>julio 2019</a:t>
            </a:r>
          </a:p>
        </p:txBody>
      </p:sp>
    </p:spTree>
    <p:extLst>
      <p:ext uri="{BB962C8B-B14F-4D97-AF65-F5344CB8AC3E}">
        <p14:creationId xmlns:p14="http://schemas.microsoft.com/office/powerpoint/2010/main" val="1423593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xmlns="" id="{83AC7A0A-A9CB-47F9-8F50-8F3B5EF35D2E}"/>
              </a:ext>
            </a:extLst>
          </p:cNvPr>
          <p:cNvSpPr>
            <a:spLocks noGrp="1"/>
          </p:cNvSpPr>
          <p:nvPr>
            <p:ph type="sldNum" sz="quarter" idx="12"/>
          </p:nvPr>
        </p:nvSpPr>
        <p:spPr>
          <a:xfrm>
            <a:off x="304800" y="6404643"/>
            <a:ext cx="653715" cy="365125"/>
          </a:xfrm>
          <a:prstGeom prst="rect">
            <a:avLst/>
          </a:prstGeom>
        </p:spPr>
        <p:txBody>
          <a:bodyPr/>
          <a:lstStyle/>
          <a:p>
            <a:pPr>
              <a:defRPr/>
            </a:pPr>
            <a:fld id="{D87E3369-2416-48D7-B6F2-A5A2782165D3}" type="slidenum">
              <a:rPr lang="en-GB" altLang="es-ES" smtClean="0"/>
              <a:pPr>
                <a:defRPr/>
              </a:pPr>
              <a:t>‹Nº›</a:t>
            </a:fld>
            <a:endParaRPr lang="en-US" altLang="es-ES"/>
          </a:p>
        </p:txBody>
      </p:sp>
      <p:sp>
        <p:nvSpPr>
          <p:cNvPr id="2" name="Marcador de pie de página 1">
            <a:extLst>
              <a:ext uri="{FF2B5EF4-FFF2-40B4-BE49-F238E27FC236}">
                <a16:creationId xmlns:a16="http://schemas.microsoft.com/office/drawing/2014/main" xmlns="" id="{80BF7A94-D6C4-4B21-8BE6-3E5767854709}"/>
              </a:ext>
            </a:extLst>
          </p:cNvPr>
          <p:cNvSpPr>
            <a:spLocks noGrp="1"/>
          </p:cNvSpPr>
          <p:nvPr>
            <p:ph type="ftr" sz="quarter" idx="13"/>
          </p:nvPr>
        </p:nvSpPr>
        <p:spPr/>
        <p:txBody>
          <a:bodyPr/>
          <a:lstStyle/>
          <a:p>
            <a:r>
              <a:rPr lang="es-ES"/>
              <a:t>julio 2019</a:t>
            </a:r>
          </a:p>
        </p:txBody>
      </p:sp>
    </p:spTree>
    <p:extLst>
      <p:ext uri="{BB962C8B-B14F-4D97-AF65-F5344CB8AC3E}">
        <p14:creationId xmlns:p14="http://schemas.microsoft.com/office/powerpoint/2010/main" val="4014258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13" Type="http://schemas.openxmlformats.org/officeDocument/2006/relationships/image" Target="../media/image2.jpeg"/><Relationship Id="rId18" Type="http://schemas.openxmlformats.org/officeDocument/2006/relationships/image" Target="../media/image6.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emf"/><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oleObject" Target="../embeddings/oleObject1.bin"/><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tags" Target="../tags/tag1.xml"/><Relationship Id="rId4" Type="http://schemas.openxmlformats.org/officeDocument/2006/relationships/slideLayout" Target="../slideLayouts/slideLayout4.xml"/><Relationship Id="rId9" Type="http://schemas.openxmlformats.org/officeDocument/2006/relationships/vmlDrawing" Target="../drawings/vmlDrawing1.vml"/><Relationship Id="rId14" Type="http://schemas.openxmlformats.org/officeDocument/2006/relationships/hyperlink" Target="http://www.area-xxi.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7" name="Objeto 6" hidden="1">
            <a:extLst>
              <a:ext uri="{FF2B5EF4-FFF2-40B4-BE49-F238E27FC236}">
                <a16:creationId xmlns:a16="http://schemas.microsoft.com/office/drawing/2014/main" xmlns="" id="{7DBD2E06-EB85-4CE5-A940-DEB1C26A0F88}"/>
              </a:ext>
            </a:extLst>
          </p:cNvPr>
          <p:cNvGraphicFramePr>
            <a:graphicFrameLocks noChangeAspect="1"/>
          </p:cNvGraphicFramePr>
          <p:nvPr userDrawn="1">
            <p:custDataLst>
              <p:tags r:id="rId10"/>
            </p:custDataLst>
          </p:nvPr>
        </p:nvGraphicFramePr>
        <p:xfrm>
          <a:off x="1955" y="1589"/>
          <a:ext cx="1953" cy="1587"/>
        </p:xfrm>
        <a:graphic>
          <a:graphicData uri="http://schemas.openxmlformats.org/presentationml/2006/ole">
            <mc:AlternateContent xmlns:mc="http://schemas.openxmlformats.org/markup-compatibility/2006">
              <mc:Choice xmlns:v="urn:schemas-microsoft-com:vml" Requires="v">
                <p:oleObj spid="_x0000_s3435" name="Diapositiva de think-cell" r:id="rId11" imgW="344" imgH="344" progId="TCLayout.ActiveDocument.1">
                  <p:embed/>
                </p:oleObj>
              </mc:Choice>
              <mc:Fallback>
                <p:oleObj name="Diapositiva de think-cell" r:id="rId11" imgW="344" imgH="344" progId="TCLayout.ActiveDocument.1">
                  <p:embed/>
                  <p:pic>
                    <p:nvPicPr>
                      <p:cNvPr id="2" name="Objeto 1" hidden="1"/>
                      <p:cNvPicPr/>
                      <p:nvPr/>
                    </p:nvPicPr>
                    <p:blipFill>
                      <a:blip r:embed="rId12"/>
                      <a:stretch>
                        <a:fillRect/>
                      </a:stretch>
                    </p:blipFill>
                    <p:spPr>
                      <a:xfrm>
                        <a:off x="1955" y="1589"/>
                        <a:ext cx="1953" cy="1587"/>
                      </a:xfrm>
                      <a:prstGeom prst="rect">
                        <a:avLst/>
                      </a:prstGeom>
                    </p:spPr>
                  </p:pic>
                </p:oleObj>
              </mc:Fallback>
            </mc:AlternateContent>
          </a:graphicData>
        </a:graphic>
      </p:graphicFrame>
      <p:pic>
        <p:nvPicPr>
          <p:cNvPr id="12" name="Imagen 11">
            <a:extLst>
              <a:ext uri="{FF2B5EF4-FFF2-40B4-BE49-F238E27FC236}">
                <a16:creationId xmlns:a16="http://schemas.microsoft.com/office/drawing/2014/main" xmlns="" id="{93429615-A120-4332-997E-5BD8D2F992B9}"/>
              </a:ext>
            </a:extLst>
          </p:cNvPr>
          <p:cNvPicPr>
            <a:picLocks noChangeAspect="1"/>
          </p:cNvPicPr>
          <p:nvPr userDrawn="1"/>
        </p:nvPicPr>
        <p:blipFill rotWithShape="1">
          <a:blip r:embed="rId13" cstate="email">
            <a:extLst>
              <a:ext uri="{28A0092B-C50C-407E-A947-70E740481C1C}">
                <a14:useLocalDpi xmlns:a14="http://schemas.microsoft.com/office/drawing/2010/main"/>
              </a:ext>
            </a:extLst>
          </a:blip>
          <a:srcRect/>
          <a:stretch/>
        </p:blipFill>
        <p:spPr>
          <a:xfrm rot="16200000">
            <a:off x="-2793419" y="2793418"/>
            <a:ext cx="6838126" cy="1251280"/>
          </a:xfrm>
          <a:prstGeom prst="rect">
            <a:avLst/>
          </a:prstGeom>
        </p:spPr>
      </p:pic>
      <p:pic>
        <p:nvPicPr>
          <p:cNvPr id="13" name="Imagen 12">
            <a:hlinkClick r:id="rId14"/>
            <a:extLst>
              <a:ext uri="{FF2B5EF4-FFF2-40B4-BE49-F238E27FC236}">
                <a16:creationId xmlns:a16="http://schemas.microsoft.com/office/drawing/2014/main" xmlns="" id="{7AAAD89B-0663-416C-B6B3-5ECEFFC62548}"/>
              </a:ext>
            </a:extLst>
          </p:cNvPr>
          <p:cNvPicPr>
            <a:picLocks noChangeAspect="1"/>
          </p:cNvPicPr>
          <p:nvPr userDrawn="1"/>
        </p:nvPicPr>
        <p:blipFill>
          <a:blip r:embed="rId15" cstate="email">
            <a:extLst>
              <a:ext uri="{28A0092B-C50C-407E-A947-70E740481C1C}">
                <a14:useLocalDpi xmlns:a14="http://schemas.microsoft.com/office/drawing/2010/main"/>
              </a:ext>
            </a:extLst>
          </a:blip>
          <a:stretch>
            <a:fillRect/>
          </a:stretch>
        </p:blipFill>
        <p:spPr>
          <a:xfrm>
            <a:off x="10789309" y="1"/>
            <a:ext cx="1402692" cy="773147"/>
          </a:xfrm>
          <a:prstGeom prst="rect">
            <a:avLst/>
          </a:prstGeom>
        </p:spPr>
      </p:pic>
      <p:sp>
        <p:nvSpPr>
          <p:cNvPr id="14" name="Marcador de título 11">
            <a:extLst>
              <a:ext uri="{FF2B5EF4-FFF2-40B4-BE49-F238E27FC236}">
                <a16:creationId xmlns:a16="http://schemas.microsoft.com/office/drawing/2014/main" xmlns="" id="{7E5E0E8E-D49B-4217-8FE5-4AEED73578D2}"/>
              </a:ext>
            </a:extLst>
          </p:cNvPr>
          <p:cNvSpPr>
            <a:spLocks noGrp="1"/>
          </p:cNvSpPr>
          <p:nvPr>
            <p:ph type="title"/>
          </p:nvPr>
        </p:nvSpPr>
        <p:spPr>
          <a:xfrm>
            <a:off x="1549486" y="1"/>
            <a:ext cx="9215356" cy="914399"/>
          </a:xfrm>
          <a:prstGeom prst="rect">
            <a:avLst/>
          </a:prstGeom>
        </p:spPr>
        <p:txBody>
          <a:bodyPr vert="horz" lIns="91440" tIns="45720" rIns="91440" bIns="45720" rtlCol="0" anchor="ctr">
            <a:normAutofit/>
          </a:bodyPr>
          <a:lstStyle/>
          <a:p>
            <a:r>
              <a:rPr lang="es-ES" dirty="0"/>
              <a:t>Haga clic para modificar el estilo de título del patrón</a:t>
            </a:r>
          </a:p>
        </p:txBody>
      </p:sp>
      <p:sp>
        <p:nvSpPr>
          <p:cNvPr id="15" name="Marcador de texto 12">
            <a:extLst>
              <a:ext uri="{FF2B5EF4-FFF2-40B4-BE49-F238E27FC236}">
                <a16:creationId xmlns:a16="http://schemas.microsoft.com/office/drawing/2014/main" xmlns="" id="{AD5C9194-0E27-4C45-8744-0E46097C73CD}"/>
              </a:ext>
            </a:extLst>
          </p:cNvPr>
          <p:cNvSpPr>
            <a:spLocks noGrp="1"/>
          </p:cNvSpPr>
          <p:nvPr>
            <p:ph type="body" idx="1"/>
          </p:nvPr>
        </p:nvSpPr>
        <p:spPr>
          <a:xfrm>
            <a:off x="1506944" y="1243388"/>
            <a:ext cx="10515600" cy="4351338"/>
          </a:xfrm>
          <a:prstGeom prst="rect">
            <a:avLst/>
          </a:prstGeom>
        </p:spPr>
        <p:txBody>
          <a:bodyPr vert="horz" lIns="91440" tIns="45720" rIns="91440" bIns="45720" rtlCol="0">
            <a:normAutofit/>
          </a:bodyPr>
          <a:lstStyle/>
          <a:p>
            <a:pPr marL="288925" marR="0" lvl="0" indent="-288925" algn="l" defTabSz="742950" rtl="0" eaLnBrk="1" fontAlgn="base" latinLnBrk="0" hangingPunct="1">
              <a:lnSpc>
                <a:spcPct val="100000"/>
              </a:lnSpc>
              <a:spcBef>
                <a:spcPts val="813"/>
              </a:spcBef>
              <a:spcAft>
                <a:spcPts val="488"/>
              </a:spcAft>
              <a:buClrTx/>
              <a:buSzTx/>
              <a:buFontTx/>
              <a:buBlip>
                <a:blip r:embed="rId16"/>
              </a:buBlip>
              <a:tabLst/>
              <a:defRPr/>
            </a:pPr>
            <a:r>
              <a:rPr kumimoji="0" lang="es-ES" sz="2200" b="0" i="0" u="none" strike="noStrike" kern="1200" cap="none" spc="0" normalizeH="0" baseline="0" noProof="0" dirty="0">
                <a:ln>
                  <a:noFill/>
                </a:ln>
                <a:solidFill>
                  <a:srgbClr val="2F5597"/>
                </a:solidFill>
                <a:effectLst/>
                <a:uLnTx/>
                <a:uFillTx/>
                <a:latin typeface="Arial" panose="020B0604020202020204" pitchFamily="34" charset="0"/>
                <a:ea typeface="+mn-ea"/>
                <a:cs typeface="Arial" panose="020B0604020202020204" pitchFamily="34" charset="0"/>
              </a:rPr>
              <a:t>Editar los estilos de texto del patrón</a:t>
            </a:r>
          </a:p>
          <a:p>
            <a:pPr marL="557213" marR="0" lvl="1" indent="-268288" algn="l" defTabSz="742950" rtl="0" eaLnBrk="1" fontAlgn="base" latinLnBrk="0" hangingPunct="1">
              <a:lnSpc>
                <a:spcPct val="100000"/>
              </a:lnSpc>
              <a:spcBef>
                <a:spcPts val="400"/>
              </a:spcBef>
              <a:spcAft>
                <a:spcPts val="488"/>
              </a:spcAft>
              <a:buClrTx/>
              <a:buSzTx/>
              <a:buFontTx/>
              <a:buBlip>
                <a:blip r:embed="rId17"/>
              </a:buBlip>
              <a:tabLst/>
              <a:defRPr/>
            </a:pPr>
            <a:r>
              <a:rPr kumimoji="0" lang="es-ES" sz="1900" b="0" i="0" u="none" strike="noStrike" kern="1200" cap="none" spc="0" normalizeH="0" baseline="0" noProof="0" dirty="0">
                <a:ln>
                  <a:noFill/>
                </a:ln>
                <a:solidFill>
                  <a:srgbClr val="2F5597"/>
                </a:solidFill>
                <a:effectLst/>
                <a:uLnTx/>
                <a:uFillTx/>
                <a:latin typeface="Arial" panose="020B0604020202020204" pitchFamily="34" charset="0"/>
                <a:ea typeface="+mn-ea"/>
                <a:cs typeface="Arial" panose="020B0604020202020204" pitchFamily="34" charset="0"/>
              </a:rPr>
              <a:t>Segundo nivel</a:t>
            </a:r>
          </a:p>
          <a:p>
            <a:pPr marL="928688" marR="0" lvl="2" indent="-339725" algn="l" defTabSz="742950" rtl="0" eaLnBrk="1" fontAlgn="base" latinLnBrk="0" hangingPunct="1">
              <a:lnSpc>
                <a:spcPct val="100000"/>
              </a:lnSpc>
              <a:spcBef>
                <a:spcPts val="400"/>
              </a:spcBef>
              <a:spcAft>
                <a:spcPts val="488"/>
              </a:spcAft>
              <a:buClrTx/>
              <a:buSzTx/>
              <a:buFontTx/>
              <a:buBlip>
                <a:blip r:embed="rId18"/>
              </a:buBlip>
              <a:tabLst/>
              <a:defRPr/>
            </a:pPr>
            <a:r>
              <a:rPr kumimoji="0" lang="es-ES" sz="1600" b="0" i="0" u="none" strike="noStrike" kern="1200" cap="none" spc="0" normalizeH="0" baseline="0" noProof="0" dirty="0">
                <a:ln>
                  <a:noFill/>
                </a:ln>
                <a:solidFill>
                  <a:srgbClr val="2F5597"/>
                </a:solidFill>
                <a:effectLst/>
                <a:uLnTx/>
                <a:uFillTx/>
                <a:latin typeface="Arial" panose="020B0604020202020204" pitchFamily="34" charset="0"/>
                <a:ea typeface="+mn-ea"/>
                <a:cs typeface="Arial" panose="020B0604020202020204" pitchFamily="34" charset="0"/>
              </a:rPr>
              <a:t>Tercer nivel</a:t>
            </a:r>
          </a:p>
        </p:txBody>
      </p:sp>
      <p:sp>
        <p:nvSpPr>
          <p:cNvPr id="16" name="Rectangle 5">
            <a:extLst>
              <a:ext uri="{FF2B5EF4-FFF2-40B4-BE49-F238E27FC236}">
                <a16:creationId xmlns:a16="http://schemas.microsoft.com/office/drawing/2014/main" xmlns="" id="{F61EC75E-9096-46E5-B115-FA57D9BBFB54}"/>
              </a:ext>
            </a:extLst>
          </p:cNvPr>
          <p:cNvSpPr>
            <a:spLocks noChangeArrowheads="1"/>
          </p:cNvSpPr>
          <p:nvPr userDrawn="1"/>
        </p:nvSpPr>
        <p:spPr bwMode="auto">
          <a:xfrm>
            <a:off x="1227221" y="6691307"/>
            <a:ext cx="10793520" cy="54051"/>
          </a:xfrm>
          <a:prstGeom prst="rect">
            <a:avLst/>
          </a:prstGeom>
          <a:gradFill flip="none" rotWithShape="1">
            <a:gsLst>
              <a:gs pos="0">
                <a:schemeClr val="accent1">
                  <a:lumMod val="5000"/>
                  <a:lumOff val="95000"/>
                </a:schemeClr>
              </a:gs>
              <a:gs pos="44000">
                <a:schemeClr val="accent5">
                  <a:lumMod val="60000"/>
                  <a:lumOff val="40000"/>
                </a:schemeClr>
              </a:gs>
              <a:gs pos="83000">
                <a:srgbClr val="0070C0"/>
              </a:gs>
              <a:gs pos="100000">
                <a:srgbClr val="002060"/>
              </a:gs>
            </a:gsLst>
            <a:path path="circle">
              <a:fillToRect l="100000" t="100000"/>
            </a:path>
            <a:tileRect r="-100000" b="-100000"/>
          </a:gradFill>
          <a:ln>
            <a:noFill/>
          </a:ln>
        </p:spPr>
        <p:txBody>
          <a:bodyPr wrap="none" lIns="91568" tIns="45784" rIns="91568" bIns="45784" anchor="ctr"/>
          <a:lstStyle>
            <a:lvl1pPr defTabSz="915988">
              <a:defRPr sz="2400" b="1" u="sng">
                <a:solidFill>
                  <a:srgbClr val="006600"/>
                </a:solidFill>
                <a:latin typeface="Arial" panose="020B0604020202020204" pitchFamily="34" charset="0"/>
                <a:cs typeface="Arial" panose="020B0604020202020204" pitchFamily="34" charset="0"/>
              </a:defRPr>
            </a:lvl1pPr>
            <a:lvl2pPr marL="742950" indent="-285750" defTabSz="915988">
              <a:defRPr sz="2400" b="1" u="sng">
                <a:solidFill>
                  <a:srgbClr val="006600"/>
                </a:solidFill>
                <a:latin typeface="Arial" panose="020B0604020202020204" pitchFamily="34" charset="0"/>
                <a:cs typeface="Arial" panose="020B0604020202020204" pitchFamily="34" charset="0"/>
              </a:defRPr>
            </a:lvl2pPr>
            <a:lvl3pPr marL="1143000" indent="-228600" defTabSz="915988">
              <a:defRPr sz="2400" b="1" u="sng">
                <a:solidFill>
                  <a:srgbClr val="006600"/>
                </a:solidFill>
                <a:latin typeface="Arial" panose="020B0604020202020204" pitchFamily="34" charset="0"/>
                <a:cs typeface="Arial" panose="020B0604020202020204" pitchFamily="34" charset="0"/>
              </a:defRPr>
            </a:lvl3pPr>
            <a:lvl4pPr marL="1600200" indent="-228600" defTabSz="915988">
              <a:defRPr sz="2400" b="1" u="sng">
                <a:solidFill>
                  <a:srgbClr val="006600"/>
                </a:solidFill>
                <a:latin typeface="Arial" panose="020B0604020202020204" pitchFamily="34" charset="0"/>
                <a:cs typeface="Arial" panose="020B0604020202020204" pitchFamily="34" charset="0"/>
              </a:defRPr>
            </a:lvl4pPr>
            <a:lvl5pPr marL="2057400" indent="-228600" defTabSz="915988">
              <a:defRPr sz="2400" b="1" u="sng">
                <a:solidFill>
                  <a:srgbClr val="006600"/>
                </a:solidFill>
                <a:latin typeface="Arial" panose="020B0604020202020204" pitchFamily="34" charset="0"/>
                <a:cs typeface="Arial" panose="020B0604020202020204" pitchFamily="34" charset="0"/>
              </a:defRPr>
            </a:lvl5pPr>
            <a:lvl6pPr marL="2514600" indent="-228600" defTabSz="915988" eaLnBrk="0" fontAlgn="base" hangingPunct="0">
              <a:spcBef>
                <a:spcPct val="0"/>
              </a:spcBef>
              <a:spcAft>
                <a:spcPct val="0"/>
              </a:spcAft>
              <a:defRPr sz="2400" b="1" u="sng">
                <a:solidFill>
                  <a:srgbClr val="006600"/>
                </a:solidFill>
                <a:latin typeface="Arial" panose="020B0604020202020204" pitchFamily="34" charset="0"/>
                <a:cs typeface="Arial" panose="020B0604020202020204" pitchFamily="34" charset="0"/>
              </a:defRPr>
            </a:lvl6pPr>
            <a:lvl7pPr marL="2971800" indent="-228600" defTabSz="915988" eaLnBrk="0" fontAlgn="base" hangingPunct="0">
              <a:spcBef>
                <a:spcPct val="0"/>
              </a:spcBef>
              <a:spcAft>
                <a:spcPct val="0"/>
              </a:spcAft>
              <a:defRPr sz="2400" b="1" u="sng">
                <a:solidFill>
                  <a:srgbClr val="006600"/>
                </a:solidFill>
                <a:latin typeface="Arial" panose="020B0604020202020204" pitchFamily="34" charset="0"/>
                <a:cs typeface="Arial" panose="020B0604020202020204" pitchFamily="34" charset="0"/>
              </a:defRPr>
            </a:lvl7pPr>
            <a:lvl8pPr marL="3429000" indent="-228600" defTabSz="915988" eaLnBrk="0" fontAlgn="base" hangingPunct="0">
              <a:spcBef>
                <a:spcPct val="0"/>
              </a:spcBef>
              <a:spcAft>
                <a:spcPct val="0"/>
              </a:spcAft>
              <a:defRPr sz="2400" b="1" u="sng">
                <a:solidFill>
                  <a:srgbClr val="006600"/>
                </a:solidFill>
                <a:latin typeface="Arial" panose="020B0604020202020204" pitchFamily="34" charset="0"/>
                <a:cs typeface="Arial" panose="020B0604020202020204" pitchFamily="34" charset="0"/>
              </a:defRPr>
            </a:lvl8pPr>
            <a:lvl9pPr marL="3886200" indent="-228600" defTabSz="915988" eaLnBrk="0" fontAlgn="base" hangingPunct="0">
              <a:spcBef>
                <a:spcPct val="0"/>
              </a:spcBef>
              <a:spcAft>
                <a:spcPct val="0"/>
              </a:spcAft>
              <a:defRPr sz="2400" b="1" u="sng">
                <a:solidFill>
                  <a:srgbClr val="006600"/>
                </a:solidFill>
                <a:latin typeface="Arial" panose="020B0604020202020204" pitchFamily="34" charset="0"/>
                <a:cs typeface="Arial" panose="020B0604020202020204" pitchFamily="34" charset="0"/>
              </a:defRPr>
            </a:lvl9pPr>
          </a:lstStyle>
          <a:p>
            <a:pPr eaLnBrk="1" hangingPunct="1">
              <a:defRPr/>
            </a:pPr>
            <a:endParaRPr lang="es-ES" altLang="es-ES" sz="1800" u="none">
              <a:solidFill>
                <a:srgbClr val="000066"/>
              </a:solidFill>
            </a:endParaRPr>
          </a:p>
        </p:txBody>
      </p:sp>
      <p:sp>
        <p:nvSpPr>
          <p:cNvPr id="17" name="Rectangle 6">
            <a:extLst>
              <a:ext uri="{FF2B5EF4-FFF2-40B4-BE49-F238E27FC236}">
                <a16:creationId xmlns:a16="http://schemas.microsoft.com/office/drawing/2014/main" xmlns="" id="{A3A54CF2-214F-4835-89A0-FAA45DA5B759}"/>
              </a:ext>
            </a:extLst>
          </p:cNvPr>
          <p:cNvSpPr>
            <a:spLocks noGrp="1" noChangeArrowheads="1"/>
          </p:cNvSpPr>
          <p:nvPr>
            <p:ph type="sldNum" sz="quarter" idx="4"/>
          </p:nvPr>
        </p:nvSpPr>
        <p:spPr bwMode="auto">
          <a:xfrm>
            <a:off x="114173" y="6282467"/>
            <a:ext cx="1011242" cy="449637"/>
          </a:xfrm>
          <a:prstGeom prst="rect">
            <a:avLst/>
          </a:prstGeom>
          <a:noFill/>
          <a:ln w="9525" algn="ctr">
            <a:noFill/>
            <a:miter lim="800000"/>
            <a:headEnd/>
            <a:tailEnd/>
          </a:ln>
          <a:effectLst/>
        </p:spPr>
        <p:txBody>
          <a:bodyPr vert="horz" wrap="square" lIns="91440" tIns="45720" rIns="91440" bIns="45720" numCol="1" anchor="b" anchorCtr="0" compatLnSpc="1">
            <a:prstTxWarp prst="textNoShape">
              <a:avLst/>
            </a:prstTxWarp>
          </a:bodyPr>
          <a:lstStyle>
            <a:lvl1pPr algn="r">
              <a:defRPr sz="1800" b="1" u="none">
                <a:solidFill>
                  <a:schemeClr val="bg1"/>
                </a:solidFill>
                <a:latin typeface="Univers 45 Light" pitchFamily="2" charset="0"/>
              </a:defRPr>
            </a:lvl1pPr>
          </a:lstStyle>
          <a:p>
            <a:pPr>
              <a:defRPr/>
            </a:pPr>
            <a:fld id="{AC358E5D-2B36-4E03-947C-91502BB591C8}" type="slidenum">
              <a:rPr lang="en-GB" altLang="es-ES" smtClean="0"/>
              <a:pPr>
                <a:defRPr/>
              </a:pPr>
              <a:t>‹Nº›</a:t>
            </a:fld>
            <a:endParaRPr lang="en-US" altLang="es-ES" dirty="0"/>
          </a:p>
        </p:txBody>
      </p:sp>
      <p:sp>
        <p:nvSpPr>
          <p:cNvPr id="18" name="CuadroTexto 17">
            <a:hlinkClick r:id="rId14"/>
            <a:extLst>
              <a:ext uri="{FF2B5EF4-FFF2-40B4-BE49-F238E27FC236}">
                <a16:creationId xmlns:a16="http://schemas.microsoft.com/office/drawing/2014/main" xmlns="" id="{9FB21BFC-5061-4944-98FE-7BF12E77D5B9}"/>
              </a:ext>
            </a:extLst>
          </p:cNvPr>
          <p:cNvSpPr txBox="1"/>
          <p:nvPr userDrawn="1"/>
        </p:nvSpPr>
        <p:spPr>
          <a:xfrm>
            <a:off x="146793" y="0"/>
            <a:ext cx="1141727" cy="276999"/>
          </a:xfrm>
          <a:prstGeom prst="rect">
            <a:avLst/>
          </a:prstGeom>
          <a:noFill/>
        </p:spPr>
        <p:txBody>
          <a:bodyPr wrap="square" rtlCol="0">
            <a:spAutoFit/>
          </a:bodyPr>
          <a:lstStyle/>
          <a:p>
            <a:r>
              <a:rPr lang="es-ES" sz="1200" u="none" dirty="0">
                <a:solidFill>
                  <a:schemeClr val="bg1"/>
                </a:solidFill>
              </a:rPr>
              <a:t>AREA-XXI.COM</a:t>
            </a:r>
          </a:p>
        </p:txBody>
      </p:sp>
      <p:sp>
        <p:nvSpPr>
          <p:cNvPr id="23" name="Marcador de pie de página 22">
            <a:extLst>
              <a:ext uri="{FF2B5EF4-FFF2-40B4-BE49-F238E27FC236}">
                <a16:creationId xmlns:a16="http://schemas.microsoft.com/office/drawing/2014/main" xmlns="" id="{EF8E24C5-FA2E-41BD-B48A-83AF48D8D9ED}"/>
              </a:ext>
            </a:extLst>
          </p:cNvPr>
          <p:cNvSpPr>
            <a:spLocks noGrp="1"/>
          </p:cNvSpPr>
          <p:nvPr>
            <p:ph type="ftr" sz="quarter" idx="3"/>
          </p:nvPr>
        </p:nvSpPr>
        <p:spPr>
          <a:xfrm>
            <a:off x="10940714" y="825706"/>
            <a:ext cx="1165318" cy="32492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s-ES"/>
              <a:t>julio 2019</a:t>
            </a:r>
          </a:p>
        </p:txBody>
      </p:sp>
    </p:spTree>
    <p:extLst>
      <p:ext uri="{BB962C8B-B14F-4D97-AF65-F5344CB8AC3E}">
        <p14:creationId xmlns:p14="http://schemas.microsoft.com/office/powerpoint/2010/main" val="236493672"/>
      </p:ext>
    </p:extLst>
  </p:cSld>
  <p:clrMap bg1="lt1" tx1="dk1" bg2="lt2" tx2="dk2" accent1="accent1" accent2="accent2" accent3="accent3" accent4="accent4" accent5="accent5" accent6="accent6" hlink="hlink" folHlink="folHlink"/>
  <p:sldLayoutIdLst>
    <p:sldLayoutId id="2147483670" r:id="rId1"/>
    <p:sldLayoutId id="2147483673" r:id="rId2"/>
    <p:sldLayoutId id="2147483674" r:id="rId3"/>
    <p:sldLayoutId id="2147483680" r:id="rId4"/>
    <p:sldLayoutId id="2147483681" r:id="rId5"/>
    <p:sldLayoutId id="2147483678" r:id="rId6"/>
    <p:sldLayoutId id="2147483679" r:id="rId7"/>
  </p:sldLayoutIdLst>
  <p:hf hdr="0" dt="0"/>
  <p:txStyles>
    <p:titleStyle>
      <a:lvl1pPr algn="l" defTabSz="914400" rtl="0" eaLnBrk="1" fontAlgn="base" latinLnBrk="0" hangingPunct="1">
        <a:lnSpc>
          <a:spcPct val="90000"/>
        </a:lnSpc>
        <a:spcBef>
          <a:spcPct val="0"/>
        </a:spcBef>
        <a:spcAft>
          <a:spcPct val="0"/>
        </a:spcAft>
        <a:buNone/>
        <a:defRPr lang="es-ES" sz="2400" b="1" kern="1200" dirty="0">
          <a:solidFill>
            <a:srgbClr val="00235B"/>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20.emf"/></Relationships>
</file>

<file path=ppt/slides/_rels/slide11.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22.emf"/></Relationships>
</file>

<file path=ppt/slides/_rels/slide1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24.emf"/></Relationships>
</file>

<file path=ppt/slides/_rels/slide15.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26.emf"/></Relationships>
</file>

<file path=ppt/slides/_rels/slide16.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30.emf"/></Relationships>
</file>

<file path=ppt/slides/_rels/slide19.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34.emf"/><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35.emf"/><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36.emf"/><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16.emf"/></Relationships>
</file>

<file path=ppt/slides/_rels/slide8.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xmlns="" id="{A98134E6-C9CC-4A25-95A2-B6BCA9ECAB2E}"/>
              </a:ext>
            </a:extLst>
          </p:cNvPr>
          <p:cNvSpPr>
            <a:spLocks noGrp="1"/>
          </p:cNvSpPr>
          <p:nvPr>
            <p:ph type="ctrTitle"/>
          </p:nvPr>
        </p:nvSpPr>
        <p:spPr>
          <a:xfrm>
            <a:off x="1439680" y="2308173"/>
            <a:ext cx="9319760" cy="2223187"/>
          </a:xfrm>
        </p:spPr>
        <p:txBody>
          <a:bodyPr>
            <a:noAutofit/>
          </a:bodyPr>
          <a:lstStyle/>
          <a:p>
            <a:r>
              <a:rPr lang="es-ES" sz="4000" dirty="0"/>
              <a:t>Plan Formación Interna 2020</a:t>
            </a:r>
            <a:br>
              <a:rPr lang="es-ES" sz="4000" dirty="0"/>
            </a:br>
            <a:r>
              <a:rPr lang="es-ES" sz="4000" dirty="0"/>
              <a:t> AREA XXI </a:t>
            </a:r>
            <a:br>
              <a:rPr lang="es-ES" sz="4000" dirty="0"/>
            </a:br>
            <a:r>
              <a:rPr lang="es-ES" sz="4000" dirty="0" smtClean="0"/>
              <a:t>Provisiones Técnicas No Vida</a:t>
            </a:r>
            <a:r>
              <a:rPr lang="es-ES" sz="4000" dirty="0"/>
              <a:t/>
            </a:r>
            <a:br>
              <a:rPr lang="es-ES" sz="4000" dirty="0"/>
            </a:br>
            <a:r>
              <a:rPr lang="es-ES" sz="4000" dirty="0" smtClean="0"/>
              <a:t>9 Octubre </a:t>
            </a:r>
            <a:r>
              <a:rPr lang="es-ES" sz="4000" dirty="0"/>
              <a:t>2020</a:t>
            </a:r>
          </a:p>
        </p:txBody>
      </p:sp>
      <p:sp>
        <p:nvSpPr>
          <p:cNvPr id="5" name="Subtítulo 2">
            <a:extLst>
              <a:ext uri="{FF2B5EF4-FFF2-40B4-BE49-F238E27FC236}">
                <a16:creationId xmlns:a16="http://schemas.microsoft.com/office/drawing/2014/main" xmlns="" id="{0C2D0939-703A-45A5-AEC4-710CD031FE81}"/>
              </a:ext>
            </a:extLst>
          </p:cNvPr>
          <p:cNvSpPr>
            <a:spLocks noGrp="1"/>
          </p:cNvSpPr>
          <p:nvPr>
            <p:ph type="subTitle" idx="1"/>
          </p:nvPr>
        </p:nvSpPr>
        <p:spPr>
          <a:xfrm>
            <a:off x="865496" y="5034936"/>
            <a:ext cx="10515600" cy="972239"/>
          </a:xfrm>
        </p:spPr>
        <p:txBody>
          <a:bodyPr/>
          <a:lstStyle/>
          <a:p>
            <a:endParaRPr lang="es-ES" dirty="0"/>
          </a:p>
          <a:p>
            <a:r>
              <a:rPr lang="es-ES" sz="2800" dirty="0" smtClean="0"/>
              <a:t>MAITE FRANCO GONZÁLEZ-QUIJANO</a:t>
            </a:r>
            <a:endParaRPr lang="es-ES" sz="2800" dirty="0"/>
          </a:p>
        </p:txBody>
      </p:sp>
    </p:spTree>
    <p:extLst>
      <p:ext uri="{BB962C8B-B14F-4D97-AF65-F5344CB8AC3E}">
        <p14:creationId xmlns:p14="http://schemas.microsoft.com/office/powerpoint/2010/main" val="26553501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xmlns="" id="{55C43BA6-CBC5-4209-83FB-C5855F16D9D0}"/>
              </a:ext>
            </a:extLst>
          </p:cNvPr>
          <p:cNvSpPr>
            <a:spLocks noGrp="1"/>
          </p:cNvSpPr>
          <p:nvPr>
            <p:ph type="sldNum" sz="quarter" idx="12"/>
          </p:nvPr>
        </p:nvSpPr>
        <p:spPr/>
        <p:txBody>
          <a:bodyPr/>
          <a:lstStyle/>
          <a:p>
            <a:pPr>
              <a:defRPr/>
            </a:pPr>
            <a:fld id="{D87E3369-2416-48D7-B6F2-A5A2782165D3}" type="slidenum">
              <a:rPr lang="en-GB" altLang="es-ES" smtClean="0"/>
              <a:pPr>
                <a:defRPr/>
              </a:pPr>
              <a:t>10</a:t>
            </a:fld>
            <a:endParaRPr lang="en-US" altLang="es-ES"/>
          </a:p>
        </p:txBody>
      </p:sp>
      <p:sp>
        <p:nvSpPr>
          <p:cNvPr id="5" name="Rectángulo 4">
            <a:extLst>
              <a:ext uri="{FF2B5EF4-FFF2-40B4-BE49-F238E27FC236}">
                <a16:creationId xmlns:a16="http://schemas.microsoft.com/office/drawing/2014/main" xmlns="" id="{76B3CD5F-0AC2-49B5-874D-0EFCD2E69519}"/>
              </a:ext>
            </a:extLst>
          </p:cNvPr>
          <p:cNvSpPr/>
          <p:nvPr/>
        </p:nvSpPr>
        <p:spPr>
          <a:xfrm>
            <a:off x="1424763" y="602423"/>
            <a:ext cx="10462436" cy="5632311"/>
          </a:xfrm>
          <a:prstGeom prst="rect">
            <a:avLst/>
          </a:prstGeom>
        </p:spPr>
        <p:txBody>
          <a:bodyPr wrap="square">
            <a:spAutoFit/>
          </a:bodyPr>
          <a:lstStyle/>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r>
              <a:rPr lang="es-ES" b="1" dirty="0">
                <a:solidFill>
                  <a:srgbClr val="002060"/>
                </a:solidFill>
                <a:latin typeface="Calibri" panose="020F0502020204030204" pitchFamily="34" charset="0"/>
                <a:cs typeface="Calibri" panose="020F0502020204030204" pitchFamily="34" charset="0"/>
              </a:rPr>
              <a:t>              </a:t>
            </a: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p:txBody>
      </p:sp>
      <p:cxnSp>
        <p:nvCxnSpPr>
          <p:cNvPr id="17" name="Conector recto 16">
            <a:extLst>
              <a:ext uri="{FF2B5EF4-FFF2-40B4-BE49-F238E27FC236}">
                <a16:creationId xmlns:a16="http://schemas.microsoft.com/office/drawing/2014/main" xmlns="" id="{09DA000C-82F7-413A-A814-BB17A6233E17}"/>
              </a:ext>
            </a:extLst>
          </p:cNvPr>
          <p:cNvCxnSpPr>
            <a:cxnSpLocks/>
          </p:cNvCxnSpPr>
          <p:nvPr/>
        </p:nvCxnSpPr>
        <p:spPr>
          <a:xfrm>
            <a:off x="1443382" y="602423"/>
            <a:ext cx="9305236" cy="0"/>
          </a:xfrm>
          <a:prstGeom prst="line">
            <a:avLst/>
          </a:prstGeom>
          <a:ln>
            <a:solidFill>
              <a:srgbClr val="002060"/>
            </a:solidFill>
          </a:ln>
        </p:spPr>
        <p:style>
          <a:lnRef idx="3">
            <a:schemeClr val="accent1"/>
          </a:lnRef>
          <a:fillRef idx="0">
            <a:schemeClr val="accent1"/>
          </a:fillRef>
          <a:effectRef idx="2">
            <a:schemeClr val="accent1"/>
          </a:effectRef>
          <a:fontRef idx="minor">
            <a:schemeClr val="tx1"/>
          </a:fontRef>
        </p:style>
      </p:cxnSp>
      <p:sp>
        <p:nvSpPr>
          <p:cNvPr id="7" name="Rectángulo 6">
            <a:extLst>
              <a:ext uri="{FF2B5EF4-FFF2-40B4-BE49-F238E27FC236}">
                <a16:creationId xmlns:a16="http://schemas.microsoft.com/office/drawing/2014/main" xmlns="" id="{A269254A-2917-468D-A2CC-F1D731FF5DE7}"/>
              </a:ext>
            </a:extLst>
          </p:cNvPr>
          <p:cNvSpPr/>
          <p:nvPr/>
        </p:nvSpPr>
        <p:spPr>
          <a:xfrm>
            <a:off x="3208154" y="233091"/>
            <a:ext cx="5201553" cy="400110"/>
          </a:xfrm>
          <a:prstGeom prst="rect">
            <a:avLst/>
          </a:prstGeom>
        </p:spPr>
        <p:txBody>
          <a:bodyPr wrap="none">
            <a:spAutoFit/>
          </a:bodyPr>
          <a:lstStyle/>
          <a:p>
            <a:pPr algn="ctr"/>
            <a:r>
              <a:rPr lang="es-ES" sz="2000" b="1" dirty="0" smtClean="0">
                <a:latin typeface="Calibri" panose="020F0502020204030204" pitchFamily="34" charset="0"/>
                <a:cs typeface="Calibri" panose="020F0502020204030204" pitchFamily="34" charset="0"/>
              </a:rPr>
              <a:t>PROVISIONES TÉCNICAS A EFECTOS CONTABLES</a:t>
            </a:r>
            <a:endParaRPr lang="es-ES" sz="2000" b="1" dirty="0">
              <a:latin typeface="Calibri" panose="020F0502020204030204" pitchFamily="34" charset="0"/>
              <a:cs typeface="Calibri" panose="020F0502020204030204" pitchFamily="34" charset="0"/>
            </a:endParaRPr>
          </a:p>
        </p:txBody>
      </p:sp>
      <p:sp>
        <p:nvSpPr>
          <p:cNvPr id="3" name="2 Rectángulo"/>
          <p:cNvSpPr/>
          <p:nvPr/>
        </p:nvSpPr>
        <p:spPr>
          <a:xfrm>
            <a:off x="1443382" y="483630"/>
            <a:ext cx="10337800" cy="4832092"/>
          </a:xfrm>
          <a:prstGeom prst="rect">
            <a:avLst/>
          </a:prstGeom>
        </p:spPr>
        <p:txBody>
          <a:bodyPr wrap="square">
            <a:spAutoFit/>
          </a:bodyPr>
          <a:lstStyle/>
          <a:p>
            <a:pPr algn="just"/>
            <a:endParaRPr lang="es-ES" sz="1400" dirty="0"/>
          </a:p>
          <a:p>
            <a:pPr marL="285750" indent="-285750" algn="just">
              <a:buFont typeface="Arial" panose="020B0604020202020204" pitchFamily="34" charset="0"/>
              <a:buChar char="•"/>
            </a:pPr>
            <a:r>
              <a:rPr lang="es-ES" sz="1400" b="1" i="1" dirty="0" smtClean="0"/>
              <a:t>PROVISIÓN </a:t>
            </a:r>
            <a:r>
              <a:rPr lang="es-ES" sz="1400" b="1" i="1" dirty="0"/>
              <a:t>DE GASTOS INTERNOS DE LIQUIDACIÓN DE SINIESTROS (PGILS) </a:t>
            </a:r>
            <a:r>
              <a:rPr lang="es-ES" sz="1400" dirty="0" smtClean="0"/>
              <a:t>– Artículo 42 del ROSSP –</a:t>
            </a:r>
          </a:p>
          <a:p>
            <a:pPr algn="just"/>
            <a:endParaRPr lang="es-ES" sz="1400" dirty="0" smtClean="0"/>
          </a:p>
          <a:p>
            <a:pPr algn="just"/>
            <a:r>
              <a:rPr lang="es-ES" sz="1400" dirty="0"/>
              <a:t>Deberá dotarse por el importe suficiente para afrontar los gastos internos de la entidad necesarios para la total finalización de los siniestros que han de incluirse en la provisión de prestaciones</a:t>
            </a:r>
            <a:r>
              <a:rPr lang="es-ES" sz="1400" dirty="0" smtClean="0"/>
              <a:t>.</a:t>
            </a:r>
          </a:p>
          <a:p>
            <a:pPr algn="just"/>
            <a:endParaRPr lang="es-ES" sz="1400" dirty="0"/>
          </a:p>
          <a:p>
            <a:pPr algn="just"/>
            <a:endParaRPr lang="es-ES" sz="1400" dirty="0" smtClean="0"/>
          </a:p>
          <a:p>
            <a:pPr algn="just"/>
            <a:endParaRPr lang="es-ES" sz="1400" dirty="0"/>
          </a:p>
          <a:p>
            <a:pPr algn="just"/>
            <a:endParaRPr lang="es-ES" sz="1400" dirty="0" smtClean="0"/>
          </a:p>
          <a:p>
            <a:pPr algn="just"/>
            <a:endParaRPr lang="es-ES" sz="1400" dirty="0"/>
          </a:p>
          <a:p>
            <a:pPr algn="just"/>
            <a:endParaRPr lang="es-ES" sz="1400" dirty="0" smtClean="0"/>
          </a:p>
          <a:p>
            <a:pPr algn="just"/>
            <a:endParaRPr lang="es-ES" sz="1400" dirty="0" smtClean="0"/>
          </a:p>
          <a:p>
            <a:pPr algn="just"/>
            <a:endParaRPr lang="es-ES" sz="1400" dirty="0" smtClean="0"/>
          </a:p>
          <a:p>
            <a:pPr algn="just"/>
            <a:endParaRPr lang="es-ES" sz="1400" dirty="0"/>
          </a:p>
          <a:p>
            <a:pPr algn="just"/>
            <a:endParaRPr lang="es-ES" sz="1400" dirty="0"/>
          </a:p>
          <a:p>
            <a:pPr algn="just"/>
            <a:r>
              <a:rPr lang="es-ES" sz="1400" dirty="0" smtClean="0"/>
              <a:t>- </a:t>
            </a:r>
            <a:r>
              <a:rPr lang="es-ES" sz="1400" b="1" dirty="0"/>
              <a:t>RESERVA DE ESTABILIZACIÓN </a:t>
            </a:r>
            <a:r>
              <a:rPr lang="es-ES" sz="1400" dirty="0"/>
              <a:t>– Artículo 45 del ROSSP –</a:t>
            </a:r>
          </a:p>
          <a:p>
            <a:pPr algn="just"/>
            <a:endParaRPr lang="es-ES" sz="1400" dirty="0"/>
          </a:p>
          <a:p>
            <a:pPr algn="just"/>
            <a:r>
              <a:rPr lang="es-ES" sz="1400" dirty="0"/>
              <a:t>La reserva de estabilización, de carácter acumulativo, tiene como finalidad alcanzar la estabilidad técnica de cada ramo o riesgo. Se calculará y dotará en aquellos riesgos que por su carácter especial, nivel de incertidumbre o falta de experiencia así lo requieran, y se integrará por el importe necesario para hacer frente a las desviaciones aleatorias desfavorables de la siniestralidad. </a:t>
            </a:r>
          </a:p>
          <a:p>
            <a:pPr algn="just"/>
            <a:endParaRPr lang="es-ES" sz="1400" dirty="0"/>
          </a:p>
          <a:p>
            <a:pPr algn="just"/>
            <a:endParaRPr lang="es-ES" sz="1400" dirty="0"/>
          </a:p>
        </p:txBody>
      </p:sp>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3100" y="1749377"/>
            <a:ext cx="2028825" cy="180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8154" y="5043488"/>
            <a:ext cx="6038850" cy="962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840873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xmlns="" id="{55C43BA6-CBC5-4209-83FB-C5855F16D9D0}"/>
              </a:ext>
            </a:extLst>
          </p:cNvPr>
          <p:cNvSpPr>
            <a:spLocks noGrp="1"/>
          </p:cNvSpPr>
          <p:nvPr>
            <p:ph type="sldNum" sz="quarter" idx="12"/>
          </p:nvPr>
        </p:nvSpPr>
        <p:spPr/>
        <p:txBody>
          <a:bodyPr/>
          <a:lstStyle/>
          <a:p>
            <a:pPr>
              <a:defRPr/>
            </a:pPr>
            <a:fld id="{D87E3369-2416-48D7-B6F2-A5A2782165D3}" type="slidenum">
              <a:rPr lang="en-GB" altLang="es-ES" smtClean="0"/>
              <a:pPr>
                <a:defRPr/>
              </a:pPr>
              <a:t>11</a:t>
            </a:fld>
            <a:endParaRPr lang="en-US" altLang="es-ES"/>
          </a:p>
        </p:txBody>
      </p:sp>
      <p:sp>
        <p:nvSpPr>
          <p:cNvPr id="5" name="Rectángulo 4">
            <a:extLst>
              <a:ext uri="{FF2B5EF4-FFF2-40B4-BE49-F238E27FC236}">
                <a16:creationId xmlns:a16="http://schemas.microsoft.com/office/drawing/2014/main" xmlns="" id="{76B3CD5F-0AC2-49B5-874D-0EFCD2E69519}"/>
              </a:ext>
            </a:extLst>
          </p:cNvPr>
          <p:cNvSpPr/>
          <p:nvPr/>
        </p:nvSpPr>
        <p:spPr>
          <a:xfrm>
            <a:off x="1424763" y="602423"/>
            <a:ext cx="10462436" cy="5632311"/>
          </a:xfrm>
          <a:prstGeom prst="rect">
            <a:avLst/>
          </a:prstGeom>
        </p:spPr>
        <p:txBody>
          <a:bodyPr wrap="square">
            <a:spAutoFit/>
          </a:bodyPr>
          <a:lstStyle/>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r>
              <a:rPr lang="es-ES" b="1" dirty="0">
                <a:solidFill>
                  <a:srgbClr val="002060"/>
                </a:solidFill>
                <a:latin typeface="Calibri" panose="020F0502020204030204" pitchFamily="34" charset="0"/>
                <a:cs typeface="Calibri" panose="020F0502020204030204" pitchFamily="34" charset="0"/>
              </a:rPr>
              <a:t>              </a:t>
            </a: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p:txBody>
      </p:sp>
      <p:cxnSp>
        <p:nvCxnSpPr>
          <p:cNvPr id="17" name="Conector recto 16">
            <a:extLst>
              <a:ext uri="{FF2B5EF4-FFF2-40B4-BE49-F238E27FC236}">
                <a16:creationId xmlns:a16="http://schemas.microsoft.com/office/drawing/2014/main" xmlns="" id="{09DA000C-82F7-413A-A814-BB17A6233E17}"/>
              </a:ext>
            </a:extLst>
          </p:cNvPr>
          <p:cNvCxnSpPr>
            <a:cxnSpLocks/>
          </p:cNvCxnSpPr>
          <p:nvPr/>
        </p:nvCxnSpPr>
        <p:spPr>
          <a:xfrm>
            <a:off x="1443382" y="602423"/>
            <a:ext cx="9305236" cy="0"/>
          </a:xfrm>
          <a:prstGeom prst="line">
            <a:avLst/>
          </a:prstGeom>
          <a:ln>
            <a:solidFill>
              <a:srgbClr val="002060"/>
            </a:solidFill>
          </a:ln>
        </p:spPr>
        <p:style>
          <a:lnRef idx="3">
            <a:schemeClr val="accent1"/>
          </a:lnRef>
          <a:fillRef idx="0">
            <a:schemeClr val="accent1"/>
          </a:fillRef>
          <a:effectRef idx="2">
            <a:schemeClr val="accent1"/>
          </a:effectRef>
          <a:fontRef idx="minor">
            <a:schemeClr val="tx1"/>
          </a:fontRef>
        </p:style>
      </p:cxnSp>
      <p:sp>
        <p:nvSpPr>
          <p:cNvPr id="7" name="Rectángulo 6">
            <a:extLst>
              <a:ext uri="{FF2B5EF4-FFF2-40B4-BE49-F238E27FC236}">
                <a16:creationId xmlns:a16="http://schemas.microsoft.com/office/drawing/2014/main" xmlns="" id="{A269254A-2917-468D-A2CC-F1D731FF5DE7}"/>
              </a:ext>
            </a:extLst>
          </p:cNvPr>
          <p:cNvSpPr/>
          <p:nvPr/>
        </p:nvSpPr>
        <p:spPr>
          <a:xfrm>
            <a:off x="4743377" y="233091"/>
            <a:ext cx="2131096" cy="369332"/>
          </a:xfrm>
          <a:prstGeom prst="rect">
            <a:avLst/>
          </a:prstGeom>
        </p:spPr>
        <p:txBody>
          <a:bodyPr wrap="none">
            <a:spAutoFit/>
          </a:bodyPr>
          <a:lstStyle/>
          <a:p>
            <a:pPr algn="ctr"/>
            <a:r>
              <a:rPr lang="es-ES" b="1" dirty="0">
                <a:latin typeface="Calibri" panose="020F0502020204030204" pitchFamily="34" charset="0"/>
                <a:cs typeface="Calibri" panose="020F0502020204030204" pitchFamily="34" charset="0"/>
              </a:rPr>
              <a:t>BALANCE </a:t>
            </a:r>
            <a:r>
              <a:rPr lang="es-ES" b="1" dirty="0" smtClean="0">
                <a:latin typeface="Calibri" panose="020F0502020204030204" pitchFamily="34" charset="0"/>
                <a:cs typeface="Calibri" panose="020F0502020204030204" pitchFamily="34" charset="0"/>
              </a:rPr>
              <a:t>CONTABLE</a:t>
            </a:r>
            <a:endParaRPr lang="es-ES" b="1" dirty="0">
              <a:latin typeface="Calibri" panose="020F0502020204030204" pitchFamily="34" charset="0"/>
              <a:cs typeface="Calibri" panose="020F0502020204030204" pitchFamily="34" charset="0"/>
            </a:endParaRPr>
          </a:p>
        </p:txBody>
      </p:sp>
      <p:pic>
        <p:nvPicPr>
          <p:cNvPr id="820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3382" y="839788"/>
            <a:ext cx="4581525" cy="553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201"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14571" y="908142"/>
            <a:ext cx="4581525" cy="5343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09452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xmlns="" id="{55C43BA6-CBC5-4209-83FB-C5855F16D9D0}"/>
              </a:ext>
            </a:extLst>
          </p:cNvPr>
          <p:cNvSpPr>
            <a:spLocks noGrp="1"/>
          </p:cNvSpPr>
          <p:nvPr>
            <p:ph type="sldNum" sz="quarter" idx="12"/>
          </p:nvPr>
        </p:nvSpPr>
        <p:spPr/>
        <p:txBody>
          <a:bodyPr/>
          <a:lstStyle/>
          <a:p>
            <a:pPr>
              <a:defRPr/>
            </a:pPr>
            <a:fld id="{D87E3369-2416-48D7-B6F2-A5A2782165D3}" type="slidenum">
              <a:rPr lang="en-GB" altLang="es-ES" smtClean="0"/>
              <a:pPr>
                <a:defRPr/>
              </a:pPr>
              <a:t>12</a:t>
            </a:fld>
            <a:endParaRPr lang="en-US" altLang="es-ES"/>
          </a:p>
        </p:txBody>
      </p:sp>
      <p:sp>
        <p:nvSpPr>
          <p:cNvPr id="5" name="Rectángulo 4">
            <a:extLst>
              <a:ext uri="{FF2B5EF4-FFF2-40B4-BE49-F238E27FC236}">
                <a16:creationId xmlns:a16="http://schemas.microsoft.com/office/drawing/2014/main" xmlns="" id="{76B3CD5F-0AC2-49B5-874D-0EFCD2E69519}"/>
              </a:ext>
            </a:extLst>
          </p:cNvPr>
          <p:cNvSpPr/>
          <p:nvPr/>
        </p:nvSpPr>
        <p:spPr>
          <a:xfrm>
            <a:off x="1424763" y="602423"/>
            <a:ext cx="10462436" cy="5632311"/>
          </a:xfrm>
          <a:prstGeom prst="rect">
            <a:avLst/>
          </a:prstGeom>
        </p:spPr>
        <p:txBody>
          <a:bodyPr wrap="square">
            <a:spAutoFit/>
          </a:bodyPr>
          <a:lstStyle/>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r>
              <a:rPr lang="es-ES" b="1" dirty="0">
                <a:solidFill>
                  <a:srgbClr val="002060"/>
                </a:solidFill>
                <a:latin typeface="Calibri" panose="020F0502020204030204" pitchFamily="34" charset="0"/>
                <a:cs typeface="Calibri" panose="020F0502020204030204" pitchFamily="34" charset="0"/>
              </a:rPr>
              <a:t>              </a:t>
            </a: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p:txBody>
      </p:sp>
      <p:cxnSp>
        <p:nvCxnSpPr>
          <p:cNvPr id="17" name="Conector recto 16">
            <a:extLst>
              <a:ext uri="{FF2B5EF4-FFF2-40B4-BE49-F238E27FC236}">
                <a16:creationId xmlns:a16="http://schemas.microsoft.com/office/drawing/2014/main" xmlns="" id="{09DA000C-82F7-413A-A814-BB17A6233E17}"/>
              </a:ext>
            </a:extLst>
          </p:cNvPr>
          <p:cNvCxnSpPr>
            <a:cxnSpLocks/>
          </p:cNvCxnSpPr>
          <p:nvPr/>
        </p:nvCxnSpPr>
        <p:spPr>
          <a:xfrm>
            <a:off x="1443382" y="602423"/>
            <a:ext cx="9305236" cy="0"/>
          </a:xfrm>
          <a:prstGeom prst="line">
            <a:avLst/>
          </a:prstGeom>
          <a:ln>
            <a:solidFill>
              <a:srgbClr val="002060"/>
            </a:solidFill>
          </a:ln>
        </p:spPr>
        <p:style>
          <a:lnRef idx="3">
            <a:schemeClr val="accent1"/>
          </a:lnRef>
          <a:fillRef idx="0">
            <a:schemeClr val="accent1"/>
          </a:fillRef>
          <a:effectRef idx="2">
            <a:schemeClr val="accent1"/>
          </a:effectRef>
          <a:fontRef idx="minor">
            <a:schemeClr val="tx1"/>
          </a:fontRef>
        </p:style>
      </p:cxnSp>
      <p:sp>
        <p:nvSpPr>
          <p:cNvPr id="7" name="Rectángulo 6">
            <a:extLst>
              <a:ext uri="{FF2B5EF4-FFF2-40B4-BE49-F238E27FC236}">
                <a16:creationId xmlns:a16="http://schemas.microsoft.com/office/drawing/2014/main" xmlns="" id="{A269254A-2917-468D-A2CC-F1D731FF5DE7}"/>
              </a:ext>
            </a:extLst>
          </p:cNvPr>
          <p:cNvSpPr/>
          <p:nvPr/>
        </p:nvSpPr>
        <p:spPr>
          <a:xfrm>
            <a:off x="2264088" y="233091"/>
            <a:ext cx="7089698" cy="400110"/>
          </a:xfrm>
          <a:prstGeom prst="rect">
            <a:avLst/>
          </a:prstGeom>
        </p:spPr>
        <p:txBody>
          <a:bodyPr wrap="none">
            <a:spAutoFit/>
          </a:bodyPr>
          <a:lstStyle/>
          <a:p>
            <a:pPr algn="ctr"/>
            <a:r>
              <a:rPr lang="es-ES" sz="2000" b="1" dirty="0" smtClean="0">
                <a:latin typeface="Calibri" panose="020F0502020204030204" pitchFamily="34" charset="0"/>
                <a:cs typeface="Calibri" panose="020F0502020204030204" pitchFamily="34" charset="0"/>
              </a:rPr>
              <a:t>PROVISIONES TÉCNICAS BAJO SOLVENCIA II – RÉGIMEN GENERAL</a:t>
            </a:r>
            <a:endParaRPr lang="es-ES" sz="2000" b="1" dirty="0">
              <a:latin typeface="Calibri" panose="020F0502020204030204" pitchFamily="34" charset="0"/>
              <a:cs typeface="Calibri" panose="020F0502020204030204" pitchFamily="34" charset="0"/>
            </a:endParaRPr>
          </a:p>
        </p:txBody>
      </p:sp>
      <p:sp>
        <p:nvSpPr>
          <p:cNvPr id="3" name="2 Rectángulo"/>
          <p:cNvSpPr/>
          <p:nvPr/>
        </p:nvSpPr>
        <p:spPr>
          <a:xfrm>
            <a:off x="1443382" y="729294"/>
            <a:ext cx="10337800" cy="5262979"/>
          </a:xfrm>
          <a:prstGeom prst="rect">
            <a:avLst/>
          </a:prstGeom>
        </p:spPr>
        <p:txBody>
          <a:bodyPr wrap="square">
            <a:spAutoFit/>
          </a:bodyPr>
          <a:lstStyle/>
          <a:p>
            <a:pPr algn="just"/>
            <a:endParaRPr lang="es-ES" sz="1400" dirty="0" smtClean="0"/>
          </a:p>
          <a:p>
            <a:pPr algn="just"/>
            <a:r>
              <a:rPr lang="es-ES" sz="1400" dirty="0" smtClean="0"/>
              <a:t>Las </a:t>
            </a:r>
            <a:r>
              <a:rPr lang="es-ES" sz="1400" dirty="0"/>
              <a:t>Provisiones Técnicas bajo Solvencia II se calcularán acorde a lo establecido en el </a:t>
            </a:r>
            <a:r>
              <a:rPr lang="es-ES" sz="1400" dirty="0" smtClean="0"/>
              <a:t>Artículo 69 del LOSSEAR, a </a:t>
            </a:r>
            <a:r>
              <a:rPr lang="es-ES" sz="1400" dirty="0"/>
              <a:t>los Artículos 48 al 58 del </a:t>
            </a:r>
            <a:r>
              <a:rPr lang="es-ES" sz="1400" dirty="0" smtClean="0"/>
              <a:t>RDOSSEAR, </a:t>
            </a:r>
            <a:r>
              <a:rPr lang="es-ES" sz="1400" dirty="0"/>
              <a:t>Directrices EIOPA y Criterios DGSFP.</a:t>
            </a:r>
            <a:endParaRPr lang="es-ES" sz="1400" dirty="0" smtClean="0"/>
          </a:p>
          <a:p>
            <a:pPr algn="just"/>
            <a:endParaRPr lang="es-ES" sz="1400" dirty="0"/>
          </a:p>
          <a:p>
            <a:pPr algn="just"/>
            <a:r>
              <a:rPr lang="es-ES" sz="1400" dirty="0" smtClean="0"/>
              <a:t>Para el Régimen General, el </a:t>
            </a:r>
            <a:r>
              <a:rPr lang="es-ES" sz="1400" dirty="0"/>
              <a:t>valor de las </a:t>
            </a:r>
            <a:r>
              <a:rPr lang="es-ES" sz="1400" dirty="0" smtClean="0"/>
              <a:t>Provisiones Técnicas, </a:t>
            </a:r>
            <a:r>
              <a:rPr lang="es-ES" sz="1400" dirty="0"/>
              <a:t>será igual a la suma de la </a:t>
            </a:r>
            <a:r>
              <a:rPr lang="es-ES" sz="1400" b="1" dirty="0"/>
              <a:t>Mejor Estimación (</a:t>
            </a:r>
            <a:r>
              <a:rPr lang="es-ES" sz="1400" b="1" dirty="0" smtClean="0"/>
              <a:t>BEL)</a:t>
            </a:r>
            <a:r>
              <a:rPr lang="es-ES" sz="1400" dirty="0" smtClean="0"/>
              <a:t> y </a:t>
            </a:r>
            <a:r>
              <a:rPr lang="es-ES" sz="1400" dirty="0"/>
              <a:t>de </a:t>
            </a:r>
            <a:r>
              <a:rPr lang="es-ES" sz="1400" dirty="0" smtClean="0"/>
              <a:t>un </a:t>
            </a:r>
            <a:r>
              <a:rPr lang="es-ES" sz="1400" b="1" dirty="0" smtClean="0"/>
              <a:t>Margen de Riesgo (RM)</a:t>
            </a:r>
            <a:r>
              <a:rPr lang="es-ES" sz="1400" dirty="0" smtClean="0"/>
              <a:t>. </a:t>
            </a:r>
          </a:p>
          <a:p>
            <a:pPr algn="just"/>
            <a:endParaRPr lang="es-ES" sz="1400" dirty="0"/>
          </a:p>
          <a:p>
            <a:pPr algn="just"/>
            <a:r>
              <a:rPr lang="es-ES" sz="1400" dirty="0" smtClean="0"/>
              <a:t>- </a:t>
            </a:r>
            <a:r>
              <a:rPr lang="es-ES" sz="1400" b="1" dirty="0" smtClean="0"/>
              <a:t>BEL </a:t>
            </a:r>
            <a:r>
              <a:rPr lang="es-ES" sz="1400" b="1" dirty="0"/>
              <a:t>(Best Estimate </a:t>
            </a:r>
            <a:r>
              <a:rPr lang="es-ES" sz="1400" b="1" dirty="0" err="1"/>
              <a:t>Liability</a:t>
            </a:r>
            <a:r>
              <a:rPr lang="es-ES" sz="1400" b="1" dirty="0"/>
              <a:t>)</a:t>
            </a:r>
            <a:r>
              <a:rPr lang="es-ES" sz="1400" dirty="0"/>
              <a:t>: Es el valor actual previsto de los flujos de tesorería futuros, teniendo en cuenta todo el efectivo (entradas y salidas) necesario para liquidar las obligaciones a lo largo de su vida útil.</a:t>
            </a:r>
          </a:p>
          <a:p>
            <a:pPr algn="just"/>
            <a:endParaRPr lang="es-ES" sz="1400" dirty="0"/>
          </a:p>
          <a:p>
            <a:pPr algn="just"/>
            <a:endParaRPr lang="es-ES" sz="1400" dirty="0"/>
          </a:p>
          <a:p>
            <a:pPr algn="just"/>
            <a:endParaRPr lang="es-ES" sz="1400" dirty="0"/>
          </a:p>
          <a:p>
            <a:pPr algn="just"/>
            <a:endParaRPr lang="es-ES" sz="1400" dirty="0" smtClean="0"/>
          </a:p>
          <a:p>
            <a:pPr algn="just"/>
            <a:endParaRPr lang="es-ES" sz="1400" dirty="0"/>
          </a:p>
          <a:p>
            <a:pPr algn="just"/>
            <a:r>
              <a:rPr lang="es-ES" sz="1400" dirty="0"/>
              <a:t>El cálculo del Best Estimate está basado en técnicas actuariales sensatas, datos de buena calidad y cotejo periódico con la experiencia</a:t>
            </a:r>
            <a:r>
              <a:rPr lang="es-ES" sz="1400" dirty="0" smtClean="0"/>
              <a:t>. EL Best Estimate se calcula por separado para:</a:t>
            </a:r>
            <a:endParaRPr lang="es-ES" sz="1400" dirty="0"/>
          </a:p>
          <a:p>
            <a:pPr algn="just"/>
            <a:endParaRPr lang="es-ES" sz="1400" dirty="0" smtClean="0"/>
          </a:p>
          <a:p>
            <a:pPr marL="530225" indent="-285750" algn="just">
              <a:buFont typeface="Arial" panose="020B0604020202020204" pitchFamily="34" charset="0"/>
              <a:buChar char="•"/>
            </a:pPr>
            <a:r>
              <a:rPr lang="es-ES" sz="1400" b="1" i="1" dirty="0" smtClean="0"/>
              <a:t>BE </a:t>
            </a:r>
            <a:r>
              <a:rPr lang="es-ES" sz="1400" b="1" i="1" dirty="0"/>
              <a:t>Siniestros</a:t>
            </a:r>
            <a:r>
              <a:rPr lang="es-ES" sz="1400" dirty="0"/>
              <a:t>: Pagos y Gastos de siniestros ocurridos (declarados o no) a la fecha de valoración, descontados a la curva de tipos libre de riesgo más el correspondiente </a:t>
            </a:r>
            <a:r>
              <a:rPr lang="es-ES" sz="1400" dirty="0" err="1" smtClean="0"/>
              <a:t>Volatility</a:t>
            </a:r>
            <a:r>
              <a:rPr lang="es-ES" sz="1400" dirty="0" smtClean="0"/>
              <a:t>.</a:t>
            </a:r>
            <a:endParaRPr lang="es-ES" sz="1400" dirty="0"/>
          </a:p>
          <a:p>
            <a:pPr marL="530225" indent="-285750" algn="just">
              <a:buFont typeface="Arial" panose="020B0604020202020204" pitchFamily="34" charset="0"/>
              <a:buChar char="•"/>
            </a:pPr>
            <a:endParaRPr lang="es-ES" sz="1400" dirty="0" smtClean="0"/>
          </a:p>
          <a:p>
            <a:pPr marL="530225" indent="-285750" algn="just">
              <a:buFont typeface="Arial" panose="020B0604020202020204" pitchFamily="34" charset="0"/>
              <a:buChar char="•"/>
            </a:pPr>
            <a:r>
              <a:rPr lang="es-ES" sz="1400" b="1" i="1" dirty="0" smtClean="0"/>
              <a:t>BE </a:t>
            </a:r>
            <a:r>
              <a:rPr lang="es-ES" sz="1400" b="1" i="1" dirty="0"/>
              <a:t>Primas</a:t>
            </a:r>
            <a:r>
              <a:rPr lang="es-ES" sz="1400" dirty="0"/>
              <a:t>: Pagos y Gastos de siniestros no ocurridos de pólizas existentes a la fecha de valoración. descontados a la curva de tipos libre de riesgo más el correspondiente </a:t>
            </a:r>
            <a:r>
              <a:rPr lang="es-ES" sz="1400" dirty="0" err="1"/>
              <a:t>Volatility</a:t>
            </a:r>
            <a:r>
              <a:rPr lang="es-ES" sz="1400" dirty="0"/>
              <a:t>.</a:t>
            </a:r>
          </a:p>
          <a:p>
            <a:pPr algn="just"/>
            <a:endParaRPr lang="es-ES" sz="1400" dirty="0"/>
          </a:p>
          <a:p>
            <a:pPr algn="just"/>
            <a:r>
              <a:rPr lang="es-ES" sz="1400" dirty="0" smtClean="0"/>
              <a:t>-</a:t>
            </a:r>
            <a:r>
              <a:rPr lang="es-ES" sz="1400" b="1" dirty="0"/>
              <a:t>Margen de </a:t>
            </a:r>
            <a:r>
              <a:rPr lang="es-ES" sz="1400" b="1" dirty="0" smtClean="0"/>
              <a:t>Riesgo:</a:t>
            </a:r>
            <a:r>
              <a:rPr lang="es-ES" sz="1400" dirty="0" smtClean="0"/>
              <a:t> Importe </a:t>
            </a:r>
            <a:r>
              <a:rPr lang="es-ES" sz="1400" dirty="0"/>
              <a:t>adicional </a:t>
            </a:r>
            <a:r>
              <a:rPr lang="es-ES" sz="1400" dirty="0" smtClean="0"/>
              <a:t>que representa </a:t>
            </a:r>
            <a:r>
              <a:rPr lang="es-ES" sz="1400" dirty="0"/>
              <a:t>la compensación que </a:t>
            </a:r>
            <a:r>
              <a:rPr lang="es-ES" sz="1400" dirty="0" smtClean="0"/>
              <a:t>otra Entidad </a:t>
            </a:r>
            <a:r>
              <a:rPr lang="es-ES" sz="1400" dirty="0"/>
              <a:t>requeriría por aceptar las obligaciones</a:t>
            </a:r>
            <a:r>
              <a:rPr lang="es-ES" sz="1400" dirty="0" smtClean="0"/>
              <a:t>.</a:t>
            </a:r>
            <a:endParaRPr lang="es-ES" sz="1400" dirty="0"/>
          </a:p>
        </p:txBody>
      </p:sp>
      <mc:AlternateContent xmlns:mc="http://schemas.openxmlformats.org/markup-compatibility/2006" xmlns:a14="http://schemas.microsoft.com/office/drawing/2010/main">
        <mc:Choice Requires="a14">
          <p:sp>
            <p:nvSpPr>
              <p:cNvPr id="8" name="7 Rectángulo"/>
              <p:cNvSpPr/>
              <p:nvPr/>
            </p:nvSpPr>
            <p:spPr>
              <a:xfrm>
                <a:off x="2534356" y="2900196"/>
                <a:ext cx="2260491" cy="70865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s-ES" sz="1600" i="1">
                          <a:latin typeface="Cambria Math"/>
                        </a:rPr>
                        <m:t>𝐵𝐸𝐿</m:t>
                      </m:r>
                      <m:r>
                        <a:rPr lang="es-ES" sz="1600" i="1">
                          <a:latin typeface="Cambria Math"/>
                        </a:rPr>
                        <m:t>=</m:t>
                      </m:r>
                      <m:nary>
                        <m:naryPr>
                          <m:chr m:val="∑"/>
                          <m:limLoc m:val="undOvr"/>
                          <m:supHide m:val="on"/>
                          <m:ctrlPr>
                            <a:rPr lang="es-ES" sz="1600" i="1">
                              <a:latin typeface="Cambria Math"/>
                            </a:rPr>
                          </m:ctrlPr>
                        </m:naryPr>
                        <m:sub>
                          <m:r>
                            <a:rPr lang="es-ES" sz="1600" i="1">
                              <a:latin typeface="Cambria Math"/>
                            </a:rPr>
                            <m:t>𝑡</m:t>
                          </m:r>
                          <m:r>
                            <a:rPr lang="es-ES" sz="1600" i="1">
                              <a:latin typeface="Cambria Math"/>
                            </a:rPr>
                            <m:t>=0,1,2,…</m:t>
                          </m:r>
                        </m:sub>
                        <m:sup/>
                        <m:e>
                          <m:f>
                            <m:fPr>
                              <m:ctrlPr>
                                <a:rPr lang="es-ES" sz="1600" i="1">
                                  <a:latin typeface="Cambria Math"/>
                                </a:rPr>
                              </m:ctrlPr>
                            </m:fPr>
                            <m:num>
                              <m:sSub>
                                <m:sSubPr>
                                  <m:ctrlPr>
                                    <a:rPr lang="es-ES" sz="1600" i="1">
                                      <a:latin typeface="Cambria Math"/>
                                    </a:rPr>
                                  </m:ctrlPr>
                                </m:sSubPr>
                                <m:e>
                                  <m:r>
                                    <a:rPr lang="es-ES" sz="1600" i="1">
                                      <a:latin typeface="Cambria Math"/>
                                    </a:rPr>
                                    <m:t>𝐶𝐹</m:t>
                                  </m:r>
                                </m:e>
                                <m:sub>
                                  <m:r>
                                    <a:rPr lang="es-ES" sz="1600" i="1">
                                      <a:latin typeface="Cambria Math"/>
                                    </a:rPr>
                                    <m:t>𝑡</m:t>
                                  </m:r>
                                </m:sub>
                              </m:sSub>
                            </m:num>
                            <m:den>
                              <m:sSup>
                                <m:sSupPr>
                                  <m:ctrlPr>
                                    <a:rPr lang="es-ES" sz="1600" i="1">
                                      <a:latin typeface="Cambria Math"/>
                                    </a:rPr>
                                  </m:ctrlPr>
                                </m:sSupPr>
                                <m:e>
                                  <m:r>
                                    <a:rPr lang="es-ES" sz="1600" i="1">
                                      <a:latin typeface="Cambria Math"/>
                                    </a:rPr>
                                    <m:t>(1+</m:t>
                                  </m:r>
                                  <m:sSub>
                                    <m:sSubPr>
                                      <m:ctrlPr>
                                        <a:rPr lang="es-ES" sz="1600" i="1">
                                          <a:latin typeface="Cambria Math"/>
                                        </a:rPr>
                                      </m:ctrlPr>
                                    </m:sSubPr>
                                    <m:e>
                                      <m:r>
                                        <a:rPr lang="es-ES" sz="1600" i="1">
                                          <a:latin typeface="Cambria Math"/>
                                        </a:rPr>
                                        <m:t>𝑖</m:t>
                                      </m:r>
                                    </m:e>
                                    <m:sub>
                                      <m:r>
                                        <a:rPr lang="es-ES" sz="1600" i="1">
                                          <a:latin typeface="Cambria Math"/>
                                        </a:rPr>
                                        <m:t>𝑡</m:t>
                                      </m:r>
                                    </m:sub>
                                  </m:sSub>
                                  <m:r>
                                    <a:rPr lang="es-ES" sz="1600" i="1">
                                      <a:latin typeface="Cambria Math"/>
                                    </a:rPr>
                                    <m:t>)</m:t>
                                  </m:r>
                                </m:e>
                                <m:sup>
                                  <m:r>
                                    <a:rPr lang="es-ES" sz="1600" i="1">
                                      <a:latin typeface="Cambria Math"/>
                                    </a:rPr>
                                    <m:t>𝑡</m:t>
                                  </m:r>
                                </m:sup>
                              </m:sSup>
                            </m:den>
                          </m:f>
                        </m:e>
                      </m:nary>
                    </m:oMath>
                  </m:oMathPara>
                </a14:m>
                <a:endParaRPr lang="es-ES" sz="1600" dirty="0"/>
              </a:p>
            </p:txBody>
          </p:sp>
        </mc:Choice>
        <mc:Fallback xmlns="">
          <p:sp>
            <p:nvSpPr>
              <p:cNvPr id="8" name="7 Rectángulo"/>
              <p:cNvSpPr>
                <a:spLocks noRot="1" noChangeAspect="1" noMove="1" noResize="1" noEditPoints="1" noAdjustHandles="1" noChangeArrowheads="1" noChangeShapeType="1" noTextEdit="1"/>
              </p:cNvSpPr>
              <p:nvPr/>
            </p:nvSpPr>
            <p:spPr>
              <a:xfrm>
                <a:off x="2534356" y="2900196"/>
                <a:ext cx="2260491" cy="708656"/>
              </a:xfrm>
              <a:prstGeom prst="rect">
                <a:avLst/>
              </a:prstGeom>
              <a:blipFill rotWithShape="1">
                <a:blip r:embed="rId3"/>
                <a:stretch>
                  <a:fillRect/>
                </a:stretch>
              </a:blipFill>
            </p:spPr>
            <p:txBody>
              <a:bodyPr/>
              <a:lstStyle/>
              <a:p>
                <a:r>
                  <a:rPr lang="es-ES">
                    <a:noFill/>
                  </a:rPr>
                  <a:t> </a:t>
                </a:r>
              </a:p>
            </p:txBody>
          </p:sp>
        </mc:Fallback>
      </mc:AlternateContent>
    </p:spTree>
    <p:extLst>
      <p:ext uri="{BB962C8B-B14F-4D97-AF65-F5344CB8AC3E}">
        <p14:creationId xmlns:p14="http://schemas.microsoft.com/office/powerpoint/2010/main" val="24245530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xmlns="" id="{55C43BA6-CBC5-4209-83FB-C5855F16D9D0}"/>
              </a:ext>
            </a:extLst>
          </p:cNvPr>
          <p:cNvSpPr>
            <a:spLocks noGrp="1"/>
          </p:cNvSpPr>
          <p:nvPr>
            <p:ph type="sldNum" sz="quarter" idx="12"/>
          </p:nvPr>
        </p:nvSpPr>
        <p:spPr/>
        <p:txBody>
          <a:bodyPr/>
          <a:lstStyle/>
          <a:p>
            <a:pPr>
              <a:defRPr/>
            </a:pPr>
            <a:fld id="{D87E3369-2416-48D7-B6F2-A5A2782165D3}" type="slidenum">
              <a:rPr lang="en-GB" altLang="es-ES" smtClean="0"/>
              <a:pPr>
                <a:defRPr/>
              </a:pPr>
              <a:t>13</a:t>
            </a:fld>
            <a:endParaRPr lang="en-US" altLang="es-ES"/>
          </a:p>
        </p:txBody>
      </p:sp>
      <p:sp>
        <p:nvSpPr>
          <p:cNvPr id="5" name="Rectángulo 4">
            <a:extLst>
              <a:ext uri="{FF2B5EF4-FFF2-40B4-BE49-F238E27FC236}">
                <a16:creationId xmlns:a16="http://schemas.microsoft.com/office/drawing/2014/main" xmlns="" id="{76B3CD5F-0AC2-49B5-874D-0EFCD2E69519}"/>
              </a:ext>
            </a:extLst>
          </p:cNvPr>
          <p:cNvSpPr/>
          <p:nvPr/>
        </p:nvSpPr>
        <p:spPr>
          <a:xfrm>
            <a:off x="1424763" y="602423"/>
            <a:ext cx="10462436" cy="5632311"/>
          </a:xfrm>
          <a:prstGeom prst="rect">
            <a:avLst/>
          </a:prstGeom>
        </p:spPr>
        <p:txBody>
          <a:bodyPr wrap="square">
            <a:spAutoFit/>
          </a:bodyPr>
          <a:lstStyle/>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r>
              <a:rPr lang="es-ES" b="1" dirty="0">
                <a:solidFill>
                  <a:srgbClr val="002060"/>
                </a:solidFill>
                <a:latin typeface="Calibri" panose="020F0502020204030204" pitchFamily="34" charset="0"/>
                <a:cs typeface="Calibri" panose="020F0502020204030204" pitchFamily="34" charset="0"/>
              </a:rPr>
              <a:t>              </a:t>
            </a: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p:txBody>
      </p:sp>
      <p:cxnSp>
        <p:nvCxnSpPr>
          <p:cNvPr id="17" name="Conector recto 16">
            <a:extLst>
              <a:ext uri="{FF2B5EF4-FFF2-40B4-BE49-F238E27FC236}">
                <a16:creationId xmlns:a16="http://schemas.microsoft.com/office/drawing/2014/main" xmlns="" id="{09DA000C-82F7-413A-A814-BB17A6233E17}"/>
              </a:ext>
            </a:extLst>
          </p:cNvPr>
          <p:cNvCxnSpPr>
            <a:cxnSpLocks/>
          </p:cNvCxnSpPr>
          <p:nvPr/>
        </p:nvCxnSpPr>
        <p:spPr>
          <a:xfrm>
            <a:off x="1443382" y="602423"/>
            <a:ext cx="9305236" cy="0"/>
          </a:xfrm>
          <a:prstGeom prst="line">
            <a:avLst/>
          </a:prstGeom>
          <a:ln>
            <a:solidFill>
              <a:srgbClr val="002060"/>
            </a:solidFill>
          </a:ln>
        </p:spPr>
        <p:style>
          <a:lnRef idx="3">
            <a:schemeClr val="accent1"/>
          </a:lnRef>
          <a:fillRef idx="0">
            <a:schemeClr val="accent1"/>
          </a:fillRef>
          <a:effectRef idx="2">
            <a:schemeClr val="accent1"/>
          </a:effectRef>
          <a:fontRef idx="minor">
            <a:schemeClr val="tx1"/>
          </a:fontRef>
        </p:style>
      </p:cxnSp>
      <p:sp>
        <p:nvSpPr>
          <p:cNvPr id="7" name="Rectángulo 6">
            <a:extLst>
              <a:ext uri="{FF2B5EF4-FFF2-40B4-BE49-F238E27FC236}">
                <a16:creationId xmlns:a16="http://schemas.microsoft.com/office/drawing/2014/main" xmlns="" id="{A269254A-2917-468D-A2CC-F1D731FF5DE7}"/>
              </a:ext>
            </a:extLst>
          </p:cNvPr>
          <p:cNvSpPr/>
          <p:nvPr/>
        </p:nvSpPr>
        <p:spPr>
          <a:xfrm>
            <a:off x="2264086" y="233091"/>
            <a:ext cx="7089698" cy="400110"/>
          </a:xfrm>
          <a:prstGeom prst="rect">
            <a:avLst/>
          </a:prstGeom>
        </p:spPr>
        <p:txBody>
          <a:bodyPr wrap="none">
            <a:spAutoFit/>
          </a:bodyPr>
          <a:lstStyle/>
          <a:p>
            <a:pPr algn="ctr"/>
            <a:r>
              <a:rPr lang="es-ES" sz="2000" b="1" dirty="0">
                <a:latin typeface="Calibri" panose="020F0502020204030204" pitchFamily="34" charset="0"/>
                <a:cs typeface="Calibri" panose="020F0502020204030204" pitchFamily="34" charset="0"/>
              </a:rPr>
              <a:t>PROVISIONES TÉCNICAS BAJO SOLVENCIA II – RÉGIMEN GENERAL</a:t>
            </a:r>
          </a:p>
        </p:txBody>
      </p:sp>
      <p:sp>
        <p:nvSpPr>
          <p:cNvPr id="3" name="2 Rectángulo"/>
          <p:cNvSpPr/>
          <p:nvPr/>
        </p:nvSpPr>
        <p:spPr>
          <a:xfrm>
            <a:off x="1443382" y="929337"/>
            <a:ext cx="10337800" cy="4616648"/>
          </a:xfrm>
          <a:prstGeom prst="rect">
            <a:avLst/>
          </a:prstGeom>
        </p:spPr>
        <p:txBody>
          <a:bodyPr wrap="square">
            <a:spAutoFit/>
          </a:bodyPr>
          <a:lstStyle/>
          <a:p>
            <a:pPr algn="just"/>
            <a:r>
              <a:rPr lang="es-ES" sz="1400" b="1" dirty="0" smtClean="0"/>
              <a:t>BE SINIESTROS</a:t>
            </a:r>
          </a:p>
          <a:p>
            <a:pPr algn="just"/>
            <a:endParaRPr lang="es-ES" sz="1400" dirty="0"/>
          </a:p>
          <a:p>
            <a:pPr algn="just"/>
            <a:r>
              <a:rPr lang="es-ES" sz="1400" dirty="0" smtClean="0"/>
              <a:t>El Best Estimate de Siniestros se </a:t>
            </a:r>
            <a:r>
              <a:rPr lang="es-ES" sz="1400" dirty="0"/>
              <a:t>obtiene como la suma:</a:t>
            </a:r>
          </a:p>
          <a:p>
            <a:pPr algn="just"/>
            <a:endParaRPr lang="es-ES" sz="1400" dirty="0"/>
          </a:p>
          <a:p>
            <a:pPr algn="just">
              <a:tabLst>
                <a:tab pos="0" algn="l"/>
              </a:tabLst>
            </a:pPr>
            <a:r>
              <a:rPr lang="es-ES" sz="1400" dirty="0" smtClean="0"/>
              <a:t> </a:t>
            </a:r>
            <a:r>
              <a:rPr lang="es-ES" sz="1400" b="1" dirty="0" smtClean="0"/>
              <a:t>- BE </a:t>
            </a:r>
            <a:r>
              <a:rPr lang="es-ES" sz="1400" b="1" dirty="0"/>
              <a:t>Siniestros sin Gastos Imputables a Siniestros</a:t>
            </a:r>
            <a:r>
              <a:rPr lang="es-ES" sz="1400" dirty="0"/>
              <a:t>: </a:t>
            </a:r>
            <a:endParaRPr lang="es-ES" sz="1400" dirty="0" smtClean="0"/>
          </a:p>
          <a:p>
            <a:pPr algn="just">
              <a:tabLst>
                <a:tab pos="0" algn="l"/>
              </a:tabLst>
            </a:pPr>
            <a:endParaRPr lang="es-ES" sz="1400" dirty="0"/>
          </a:p>
          <a:p>
            <a:pPr algn="just">
              <a:tabLst>
                <a:tab pos="0" algn="l"/>
              </a:tabLst>
            </a:pPr>
            <a:r>
              <a:rPr lang="es-ES" sz="1400" dirty="0" smtClean="0"/>
              <a:t>La </a:t>
            </a:r>
            <a:r>
              <a:rPr lang="es-ES" sz="1400" dirty="0"/>
              <a:t>metodología estadística parte de triángulos que no incorporan los gastos internos de liquidación de siniestros (GILS</a:t>
            </a:r>
            <a:r>
              <a:rPr lang="es-ES" sz="1400" dirty="0" smtClean="0"/>
              <a:t>).</a:t>
            </a:r>
          </a:p>
          <a:p>
            <a:pPr algn="just"/>
            <a:endParaRPr lang="es-ES" sz="1400" dirty="0"/>
          </a:p>
          <a:p>
            <a:pPr algn="just"/>
            <a:r>
              <a:rPr lang="es-ES" sz="1400" dirty="0" smtClean="0"/>
              <a:t>Habitualmente utilizamos la Metodología </a:t>
            </a:r>
            <a:r>
              <a:rPr lang="es-ES" sz="1400" dirty="0" err="1"/>
              <a:t>Chain-Ladder</a:t>
            </a:r>
            <a:r>
              <a:rPr lang="es-ES" sz="1400" dirty="0"/>
              <a:t> de Pagos, el </a:t>
            </a:r>
            <a:r>
              <a:rPr lang="es-ES" sz="1400" dirty="0" smtClean="0"/>
              <a:t>intervalo </a:t>
            </a:r>
            <a:r>
              <a:rPr lang="es-ES" sz="1400" dirty="0"/>
              <a:t>temporal </a:t>
            </a:r>
            <a:r>
              <a:rPr lang="es-ES" sz="1400" dirty="0" smtClean="0"/>
              <a:t>del triángulo dependerá de la línea de negocio que se esté analizando y para la selección de factores elegimos la media ponderada.</a:t>
            </a:r>
            <a:endParaRPr lang="es-ES" sz="1400" dirty="0"/>
          </a:p>
          <a:p>
            <a:pPr algn="just"/>
            <a:endParaRPr lang="es-ES" sz="1400" dirty="0"/>
          </a:p>
          <a:p>
            <a:pPr algn="just"/>
            <a:r>
              <a:rPr lang="es-ES" sz="1400" dirty="0"/>
              <a:t>Se obtienen los </a:t>
            </a:r>
            <a:r>
              <a:rPr lang="es-ES" sz="1400" dirty="0" smtClean="0"/>
              <a:t>flujos que se </a:t>
            </a:r>
            <a:r>
              <a:rPr lang="es-ES" sz="1400" dirty="0"/>
              <a:t>actualizan </a:t>
            </a:r>
            <a:r>
              <a:rPr lang="es-ES" sz="1400" dirty="0" smtClean="0"/>
              <a:t>financieramente </a:t>
            </a:r>
            <a:r>
              <a:rPr lang="es-ES" sz="1400" dirty="0"/>
              <a:t>con </a:t>
            </a:r>
            <a:r>
              <a:rPr lang="es-ES" sz="1400" dirty="0" smtClean="0"/>
              <a:t>la Curva </a:t>
            </a:r>
            <a:r>
              <a:rPr lang="es-ES" sz="1400" dirty="0"/>
              <a:t>de Tipos </a:t>
            </a:r>
            <a:r>
              <a:rPr lang="es-ES" sz="1400" dirty="0" smtClean="0"/>
              <a:t>de EIOPA. </a:t>
            </a:r>
            <a:endParaRPr lang="es-ES" sz="1400" dirty="0"/>
          </a:p>
          <a:p>
            <a:pPr algn="just"/>
            <a:endParaRPr lang="es-ES" sz="1400" dirty="0"/>
          </a:p>
          <a:p>
            <a:pPr algn="just">
              <a:tabLst>
                <a:tab pos="0" algn="l"/>
              </a:tabLst>
            </a:pPr>
            <a:r>
              <a:rPr lang="es-ES" sz="1400" b="1" dirty="0" smtClean="0"/>
              <a:t> - BE </a:t>
            </a:r>
            <a:r>
              <a:rPr lang="es-ES" sz="1400" b="1" dirty="0"/>
              <a:t>Siniestros de Gastos Imputables a Siniestros: </a:t>
            </a:r>
            <a:endParaRPr lang="es-ES" sz="1400" b="1" dirty="0" smtClean="0"/>
          </a:p>
          <a:p>
            <a:pPr algn="just">
              <a:buFont typeface="Arial" panose="020B0604020202020204" pitchFamily="34" charset="0"/>
              <a:buChar char="•"/>
              <a:tabLst>
                <a:tab pos="0" algn="l"/>
              </a:tabLst>
            </a:pPr>
            <a:endParaRPr lang="es-ES" sz="1400" dirty="0"/>
          </a:p>
          <a:p>
            <a:pPr algn="just">
              <a:tabLst>
                <a:tab pos="0" algn="l"/>
              </a:tabLst>
            </a:pPr>
            <a:r>
              <a:rPr lang="es-ES" sz="1400" dirty="0" smtClean="0"/>
              <a:t>Se </a:t>
            </a:r>
            <a:r>
              <a:rPr lang="es-ES" sz="1400" dirty="0"/>
              <a:t>calcula a partir del dato contable de PGILS. </a:t>
            </a:r>
            <a:endParaRPr lang="es-ES" sz="1400" dirty="0" smtClean="0"/>
          </a:p>
          <a:p>
            <a:pPr algn="just">
              <a:tabLst>
                <a:tab pos="0" algn="l"/>
              </a:tabLst>
            </a:pPr>
            <a:endParaRPr lang="es-ES" sz="1400" dirty="0"/>
          </a:p>
          <a:p>
            <a:pPr algn="just">
              <a:tabLst>
                <a:tab pos="0" algn="l"/>
              </a:tabLst>
            </a:pPr>
            <a:r>
              <a:rPr lang="es-ES" sz="1400" dirty="0" smtClean="0"/>
              <a:t>Se </a:t>
            </a:r>
            <a:r>
              <a:rPr lang="es-ES" sz="1400" dirty="0"/>
              <a:t>aplica el patrón de </a:t>
            </a:r>
            <a:r>
              <a:rPr lang="es-ES" sz="1400" dirty="0" smtClean="0"/>
              <a:t>pagos </a:t>
            </a:r>
            <a:r>
              <a:rPr lang="es-ES" sz="1400" dirty="0"/>
              <a:t>obtenido de la metodología aplicada en el cálculo del BE Siniestros sin Gastos Imputables a Siniestros y se obtienen los flujos </a:t>
            </a:r>
            <a:r>
              <a:rPr lang="es-ES" sz="1400" dirty="0" smtClean="0"/>
              <a:t>futuros.</a:t>
            </a:r>
          </a:p>
          <a:p>
            <a:pPr algn="just">
              <a:tabLst>
                <a:tab pos="0" algn="l"/>
              </a:tabLst>
            </a:pPr>
            <a:endParaRPr lang="es-ES" sz="1400" dirty="0"/>
          </a:p>
          <a:p>
            <a:pPr algn="just">
              <a:tabLst>
                <a:tab pos="0" algn="l"/>
              </a:tabLst>
            </a:pPr>
            <a:r>
              <a:rPr lang="es-ES" sz="1400" dirty="0" smtClean="0"/>
              <a:t>Dichos </a:t>
            </a:r>
            <a:r>
              <a:rPr lang="es-ES" sz="1400" dirty="0"/>
              <a:t>flujos futuros se actualizan financieramente </a:t>
            </a:r>
            <a:r>
              <a:rPr lang="es-ES" sz="1400" dirty="0" smtClean="0"/>
              <a:t>con </a:t>
            </a:r>
            <a:r>
              <a:rPr lang="es-ES" sz="1400" dirty="0"/>
              <a:t>la Curva de tipos </a:t>
            </a:r>
            <a:r>
              <a:rPr lang="es-ES" sz="1400" dirty="0" smtClean="0"/>
              <a:t>de EIOPA.</a:t>
            </a:r>
            <a:endParaRPr lang="es-ES" sz="1400" dirty="0"/>
          </a:p>
        </p:txBody>
      </p:sp>
    </p:spTree>
    <p:extLst>
      <p:ext uri="{BB962C8B-B14F-4D97-AF65-F5344CB8AC3E}">
        <p14:creationId xmlns:p14="http://schemas.microsoft.com/office/powerpoint/2010/main" val="17623532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xmlns="" id="{55C43BA6-CBC5-4209-83FB-C5855F16D9D0}"/>
              </a:ext>
            </a:extLst>
          </p:cNvPr>
          <p:cNvSpPr>
            <a:spLocks noGrp="1"/>
          </p:cNvSpPr>
          <p:nvPr>
            <p:ph type="sldNum" sz="quarter" idx="12"/>
          </p:nvPr>
        </p:nvSpPr>
        <p:spPr/>
        <p:txBody>
          <a:bodyPr/>
          <a:lstStyle/>
          <a:p>
            <a:pPr>
              <a:defRPr/>
            </a:pPr>
            <a:fld id="{D87E3369-2416-48D7-B6F2-A5A2782165D3}" type="slidenum">
              <a:rPr lang="en-GB" altLang="es-ES" smtClean="0"/>
              <a:pPr>
                <a:defRPr/>
              </a:pPr>
              <a:t>14</a:t>
            </a:fld>
            <a:endParaRPr lang="en-US" altLang="es-ES"/>
          </a:p>
        </p:txBody>
      </p:sp>
      <p:sp>
        <p:nvSpPr>
          <p:cNvPr id="5" name="Rectángulo 4">
            <a:extLst>
              <a:ext uri="{FF2B5EF4-FFF2-40B4-BE49-F238E27FC236}">
                <a16:creationId xmlns:a16="http://schemas.microsoft.com/office/drawing/2014/main" xmlns="" id="{76B3CD5F-0AC2-49B5-874D-0EFCD2E69519}"/>
              </a:ext>
            </a:extLst>
          </p:cNvPr>
          <p:cNvSpPr/>
          <p:nvPr/>
        </p:nvSpPr>
        <p:spPr>
          <a:xfrm>
            <a:off x="1424763" y="602423"/>
            <a:ext cx="10462436" cy="5632311"/>
          </a:xfrm>
          <a:prstGeom prst="rect">
            <a:avLst/>
          </a:prstGeom>
        </p:spPr>
        <p:txBody>
          <a:bodyPr wrap="square">
            <a:spAutoFit/>
          </a:bodyPr>
          <a:lstStyle/>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r>
              <a:rPr lang="es-ES" b="1" dirty="0">
                <a:solidFill>
                  <a:srgbClr val="002060"/>
                </a:solidFill>
                <a:latin typeface="Calibri" panose="020F0502020204030204" pitchFamily="34" charset="0"/>
                <a:cs typeface="Calibri" panose="020F0502020204030204" pitchFamily="34" charset="0"/>
              </a:rPr>
              <a:t>              </a:t>
            </a: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p:txBody>
      </p:sp>
      <p:cxnSp>
        <p:nvCxnSpPr>
          <p:cNvPr id="17" name="Conector recto 16">
            <a:extLst>
              <a:ext uri="{FF2B5EF4-FFF2-40B4-BE49-F238E27FC236}">
                <a16:creationId xmlns:a16="http://schemas.microsoft.com/office/drawing/2014/main" xmlns="" id="{09DA000C-82F7-413A-A814-BB17A6233E17}"/>
              </a:ext>
            </a:extLst>
          </p:cNvPr>
          <p:cNvCxnSpPr>
            <a:cxnSpLocks/>
          </p:cNvCxnSpPr>
          <p:nvPr/>
        </p:nvCxnSpPr>
        <p:spPr>
          <a:xfrm>
            <a:off x="1443382" y="602423"/>
            <a:ext cx="9305236" cy="0"/>
          </a:xfrm>
          <a:prstGeom prst="line">
            <a:avLst/>
          </a:prstGeom>
          <a:ln>
            <a:solidFill>
              <a:srgbClr val="002060"/>
            </a:solidFill>
          </a:ln>
        </p:spPr>
        <p:style>
          <a:lnRef idx="3">
            <a:schemeClr val="accent1"/>
          </a:lnRef>
          <a:fillRef idx="0">
            <a:schemeClr val="accent1"/>
          </a:fillRef>
          <a:effectRef idx="2">
            <a:schemeClr val="accent1"/>
          </a:effectRef>
          <a:fontRef idx="minor">
            <a:schemeClr val="tx1"/>
          </a:fontRef>
        </p:style>
      </p:cxnSp>
      <p:sp>
        <p:nvSpPr>
          <p:cNvPr id="7" name="Rectángulo 6">
            <a:extLst>
              <a:ext uri="{FF2B5EF4-FFF2-40B4-BE49-F238E27FC236}">
                <a16:creationId xmlns:a16="http://schemas.microsoft.com/office/drawing/2014/main" xmlns="" id="{A269254A-2917-468D-A2CC-F1D731FF5DE7}"/>
              </a:ext>
            </a:extLst>
          </p:cNvPr>
          <p:cNvSpPr/>
          <p:nvPr/>
        </p:nvSpPr>
        <p:spPr>
          <a:xfrm>
            <a:off x="2264086" y="233091"/>
            <a:ext cx="7089698" cy="400110"/>
          </a:xfrm>
          <a:prstGeom prst="rect">
            <a:avLst/>
          </a:prstGeom>
        </p:spPr>
        <p:txBody>
          <a:bodyPr wrap="none">
            <a:spAutoFit/>
          </a:bodyPr>
          <a:lstStyle/>
          <a:p>
            <a:pPr algn="ctr"/>
            <a:r>
              <a:rPr lang="es-ES" sz="2000" b="1" dirty="0">
                <a:latin typeface="Calibri" panose="020F0502020204030204" pitchFamily="34" charset="0"/>
                <a:cs typeface="Calibri" panose="020F0502020204030204" pitchFamily="34" charset="0"/>
              </a:rPr>
              <a:t>PROVISIONES TÉCNICAS BAJO SOLVENCIA II – RÉGIMEN GENERAL</a:t>
            </a:r>
          </a:p>
        </p:txBody>
      </p:sp>
      <p:sp>
        <p:nvSpPr>
          <p:cNvPr id="3" name="2 Rectángulo"/>
          <p:cNvSpPr/>
          <p:nvPr/>
        </p:nvSpPr>
        <p:spPr>
          <a:xfrm>
            <a:off x="1443382" y="929337"/>
            <a:ext cx="10337800" cy="5047536"/>
          </a:xfrm>
          <a:prstGeom prst="rect">
            <a:avLst/>
          </a:prstGeom>
        </p:spPr>
        <p:txBody>
          <a:bodyPr wrap="square">
            <a:spAutoFit/>
          </a:bodyPr>
          <a:lstStyle/>
          <a:p>
            <a:pPr algn="just"/>
            <a:r>
              <a:rPr lang="es-ES" sz="1400" b="1" dirty="0"/>
              <a:t>BE Siniestros sin Gastos Imputables a </a:t>
            </a:r>
            <a:r>
              <a:rPr lang="es-ES" sz="1400" b="1" dirty="0" smtClean="0"/>
              <a:t>Siniestros:</a:t>
            </a:r>
          </a:p>
          <a:p>
            <a:pPr algn="just"/>
            <a:endParaRPr lang="es-ES" sz="1400" b="1" dirty="0" smtClean="0"/>
          </a:p>
          <a:p>
            <a:pPr algn="just"/>
            <a:r>
              <a:rPr lang="es-ES" sz="1400" b="1" dirty="0" smtClean="0"/>
              <a:t>Triángulo </a:t>
            </a:r>
            <a:r>
              <a:rPr lang="es-ES" sz="1400" b="1" dirty="0"/>
              <a:t>de </a:t>
            </a:r>
            <a:r>
              <a:rPr lang="es-ES" sz="1400" b="1" dirty="0" smtClean="0"/>
              <a:t>Pagos Acumulados: </a:t>
            </a:r>
            <a:r>
              <a:rPr lang="es-ES" sz="1400" dirty="0" smtClean="0"/>
              <a:t>Pagos netos de anulaciones y recobros sin considerar ninguna reserva.</a:t>
            </a:r>
          </a:p>
          <a:p>
            <a:pPr algn="just"/>
            <a:endParaRPr lang="es-ES" sz="1400" dirty="0"/>
          </a:p>
          <a:p>
            <a:pPr algn="just"/>
            <a:endParaRPr lang="es-ES" sz="1400" dirty="0" smtClean="0"/>
          </a:p>
          <a:p>
            <a:pPr algn="just"/>
            <a:endParaRPr lang="es-ES" sz="1400" dirty="0"/>
          </a:p>
          <a:p>
            <a:pPr algn="just"/>
            <a:endParaRPr lang="es-ES" sz="1400" dirty="0" smtClean="0"/>
          </a:p>
          <a:p>
            <a:pPr algn="just"/>
            <a:endParaRPr lang="es-ES" sz="1400" dirty="0"/>
          </a:p>
          <a:p>
            <a:pPr algn="just"/>
            <a:endParaRPr lang="es-ES" sz="1400" dirty="0" smtClean="0"/>
          </a:p>
          <a:p>
            <a:pPr algn="just"/>
            <a:endParaRPr lang="es-ES" sz="1400" dirty="0"/>
          </a:p>
          <a:p>
            <a:pPr algn="just"/>
            <a:endParaRPr lang="es-ES" sz="1400" dirty="0" smtClean="0"/>
          </a:p>
          <a:p>
            <a:pPr algn="just"/>
            <a:endParaRPr lang="es-ES" sz="1400" dirty="0"/>
          </a:p>
          <a:p>
            <a:pPr algn="just"/>
            <a:endParaRPr lang="es-ES" sz="1400" dirty="0"/>
          </a:p>
          <a:p>
            <a:pPr algn="just"/>
            <a:endParaRPr lang="es-ES" sz="1400" dirty="0" smtClean="0"/>
          </a:p>
          <a:p>
            <a:pPr algn="just"/>
            <a:r>
              <a:rPr lang="es-ES" sz="1400" b="1" dirty="0" smtClean="0"/>
              <a:t>Factores </a:t>
            </a:r>
            <a:r>
              <a:rPr lang="es-ES" sz="1400" b="1" dirty="0"/>
              <a:t>de Desarrollo (</a:t>
            </a:r>
            <a:r>
              <a:rPr lang="es-ES" sz="1400" b="1" dirty="0" err="1"/>
              <a:t>Age</a:t>
            </a:r>
            <a:r>
              <a:rPr lang="es-ES" sz="1400" b="1" dirty="0"/>
              <a:t> </a:t>
            </a:r>
            <a:r>
              <a:rPr lang="es-ES" sz="1400" b="1" dirty="0" err="1"/>
              <a:t>to</a:t>
            </a:r>
            <a:r>
              <a:rPr lang="es-ES" sz="1400" b="1" dirty="0"/>
              <a:t> </a:t>
            </a:r>
            <a:r>
              <a:rPr lang="es-ES" sz="1400" b="1" dirty="0" err="1"/>
              <a:t>Age</a:t>
            </a:r>
            <a:r>
              <a:rPr lang="es-ES" sz="1400" b="1" dirty="0"/>
              <a:t> </a:t>
            </a:r>
            <a:r>
              <a:rPr lang="es-ES" sz="1400" b="1" dirty="0" err="1"/>
              <a:t>Factors</a:t>
            </a:r>
            <a:r>
              <a:rPr lang="es-ES" sz="1400" b="1" dirty="0"/>
              <a:t>)</a:t>
            </a:r>
            <a:r>
              <a:rPr lang="es-ES" sz="1400" dirty="0"/>
              <a:t>: Para cada una de las ocurrencias se calculan los factores de desarrollo como “Pagos acumulados en t+1/Pagos acumulados en t”, para cada uno de los periodos de desarrollo</a:t>
            </a:r>
            <a:r>
              <a:rPr lang="es-ES" sz="1400" dirty="0" smtClean="0"/>
              <a:t>.</a:t>
            </a:r>
          </a:p>
          <a:p>
            <a:pPr algn="just"/>
            <a:endParaRPr lang="es-ES" sz="1400" dirty="0"/>
          </a:p>
          <a:p>
            <a:pPr algn="just"/>
            <a:endParaRPr lang="es-ES" sz="1400" dirty="0"/>
          </a:p>
          <a:p>
            <a:pPr algn="just"/>
            <a:endParaRPr lang="es-ES" sz="1400" dirty="0" smtClean="0"/>
          </a:p>
          <a:p>
            <a:pPr algn="just"/>
            <a:endParaRPr lang="es-ES" sz="1400" dirty="0"/>
          </a:p>
          <a:p>
            <a:pPr algn="just"/>
            <a:endParaRPr lang="es-ES" sz="1400" dirty="0" smtClean="0"/>
          </a:p>
          <a:p>
            <a:pPr algn="just"/>
            <a:endParaRPr lang="es-ES" sz="1400" dirty="0"/>
          </a:p>
          <a:p>
            <a:pPr algn="just"/>
            <a:endParaRPr lang="es-ES" sz="1400" dirty="0"/>
          </a:p>
        </p:txBody>
      </p:sp>
      <p:pic>
        <p:nvPicPr>
          <p:cNvPr id="92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1921" y="1735020"/>
            <a:ext cx="9168157" cy="2127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1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11921" y="4433888"/>
            <a:ext cx="9810750" cy="227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050208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xmlns="" id="{55C43BA6-CBC5-4209-83FB-C5855F16D9D0}"/>
              </a:ext>
            </a:extLst>
          </p:cNvPr>
          <p:cNvSpPr>
            <a:spLocks noGrp="1"/>
          </p:cNvSpPr>
          <p:nvPr>
            <p:ph type="sldNum" sz="quarter" idx="12"/>
          </p:nvPr>
        </p:nvSpPr>
        <p:spPr/>
        <p:txBody>
          <a:bodyPr/>
          <a:lstStyle/>
          <a:p>
            <a:pPr>
              <a:defRPr/>
            </a:pPr>
            <a:fld id="{D87E3369-2416-48D7-B6F2-A5A2782165D3}" type="slidenum">
              <a:rPr lang="en-GB" altLang="es-ES" smtClean="0"/>
              <a:pPr>
                <a:defRPr/>
              </a:pPr>
              <a:t>15</a:t>
            </a:fld>
            <a:endParaRPr lang="en-US" altLang="es-ES"/>
          </a:p>
        </p:txBody>
      </p:sp>
      <p:sp>
        <p:nvSpPr>
          <p:cNvPr id="5" name="Rectángulo 4">
            <a:extLst>
              <a:ext uri="{FF2B5EF4-FFF2-40B4-BE49-F238E27FC236}">
                <a16:creationId xmlns:a16="http://schemas.microsoft.com/office/drawing/2014/main" xmlns="" id="{76B3CD5F-0AC2-49B5-874D-0EFCD2E69519}"/>
              </a:ext>
            </a:extLst>
          </p:cNvPr>
          <p:cNvSpPr/>
          <p:nvPr/>
        </p:nvSpPr>
        <p:spPr>
          <a:xfrm>
            <a:off x="1424763" y="602423"/>
            <a:ext cx="10462436" cy="5632311"/>
          </a:xfrm>
          <a:prstGeom prst="rect">
            <a:avLst/>
          </a:prstGeom>
        </p:spPr>
        <p:txBody>
          <a:bodyPr wrap="square">
            <a:spAutoFit/>
          </a:bodyPr>
          <a:lstStyle/>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r>
              <a:rPr lang="es-ES" b="1" dirty="0">
                <a:solidFill>
                  <a:srgbClr val="002060"/>
                </a:solidFill>
                <a:latin typeface="Calibri" panose="020F0502020204030204" pitchFamily="34" charset="0"/>
                <a:cs typeface="Calibri" panose="020F0502020204030204" pitchFamily="34" charset="0"/>
              </a:rPr>
              <a:t>              </a:t>
            </a: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p:txBody>
      </p:sp>
      <p:cxnSp>
        <p:nvCxnSpPr>
          <p:cNvPr id="17" name="Conector recto 16">
            <a:extLst>
              <a:ext uri="{FF2B5EF4-FFF2-40B4-BE49-F238E27FC236}">
                <a16:creationId xmlns:a16="http://schemas.microsoft.com/office/drawing/2014/main" xmlns="" id="{09DA000C-82F7-413A-A814-BB17A6233E17}"/>
              </a:ext>
            </a:extLst>
          </p:cNvPr>
          <p:cNvCxnSpPr>
            <a:cxnSpLocks/>
          </p:cNvCxnSpPr>
          <p:nvPr/>
        </p:nvCxnSpPr>
        <p:spPr>
          <a:xfrm>
            <a:off x="1443382" y="602423"/>
            <a:ext cx="9305236" cy="0"/>
          </a:xfrm>
          <a:prstGeom prst="line">
            <a:avLst/>
          </a:prstGeom>
          <a:ln>
            <a:solidFill>
              <a:srgbClr val="002060"/>
            </a:solidFill>
          </a:ln>
        </p:spPr>
        <p:style>
          <a:lnRef idx="3">
            <a:schemeClr val="accent1"/>
          </a:lnRef>
          <a:fillRef idx="0">
            <a:schemeClr val="accent1"/>
          </a:fillRef>
          <a:effectRef idx="2">
            <a:schemeClr val="accent1"/>
          </a:effectRef>
          <a:fontRef idx="minor">
            <a:schemeClr val="tx1"/>
          </a:fontRef>
        </p:style>
      </p:cxnSp>
      <p:sp>
        <p:nvSpPr>
          <p:cNvPr id="7" name="Rectángulo 6">
            <a:extLst>
              <a:ext uri="{FF2B5EF4-FFF2-40B4-BE49-F238E27FC236}">
                <a16:creationId xmlns:a16="http://schemas.microsoft.com/office/drawing/2014/main" xmlns="" id="{A269254A-2917-468D-A2CC-F1D731FF5DE7}"/>
              </a:ext>
            </a:extLst>
          </p:cNvPr>
          <p:cNvSpPr/>
          <p:nvPr/>
        </p:nvSpPr>
        <p:spPr>
          <a:xfrm>
            <a:off x="2264086" y="233091"/>
            <a:ext cx="7089698" cy="400110"/>
          </a:xfrm>
          <a:prstGeom prst="rect">
            <a:avLst/>
          </a:prstGeom>
        </p:spPr>
        <p:txBody>
          <a:bodyPr wrap="none">
            <a:spAutoFit/>
          </a:bodyPr>
          <a:lstStyle/>
          <a:p>
            <a:pPr algn="ctr"/>
            <a:r>
              <a:rPr lang="es-ES" sz="2000" b="1" dirty="0">
                <a:latin typeface="Calibri" panose="020F0502020204030204" pitchFamily="34" charset="0"/>
                <a:cs typeface="Calibri" panose="020F0502020204030204" pitchFamily="34" charset="0"/>
              </a:rPr>
              <a:t>PROVISIONES TÉCNICAS BAJO SOLVENCIA II – RÉGIMEN GENERAL</a:t>
            </a:r>
          </a:p>
        </p:txBody>
      </p:sp>
      <p:sp>
        <p:nvSpPr>
          <p:cNvPr id="3" name="2 Rectángulo"/>
          <p:cNvSpPr/>
          <p:nvPr/>
        </p:nvSpPr>
        <p:spPr>
          <a:xfrm>
            <a:off x="1443382" y="929337"/>
            <a:ext cx="10337800" cy="5478423"/>
          </a:xfrm>
          <a:prstGeom prst="rect">
            <a:avLst/>
          </a:prstGeom>
        </p:spPr>
        <p:txBody>
          <a:bodyPr wrap="square">
            <a:spAutoFit/>
          </a:bodyPr>
          <a:lstStyle/>
          <a:p>
            <a:pPr algn="just"/>
            <a:r>
              <a:rPr lang="es-ES" sz="1400" b="1" dirty="0" smtClean="0"/>
              <a:t>Cálculo </a:t>
            </a:r>
            <a:r>
              <a:rPr lang="es-ES" sz="1400" b="1" dirty="0"/>
              <a:t>de diferentes Medias, selección final de los Factores de Desarrollo y factor cola</a:t>
            </a:r>
            <a:r>
              <a:rPr lang="es-ES" sz="1400" dirty="0" smtClean="0"/>
              <a:t>.</a:t>
            </a:r>
          </a:p>
          <a:p>
            <a:pPr algn="just"/>
            <a:endParaRPr lang="es-ES" sz="1400" dirty="0"/>
          </a:p>
          <a:p>
            <a:pPr algn="just"/>
            <a:endParaRPr lang="es-ES" sz="1400" dirty="0" smtClean="0"/>
          </a:p>
          <a:p>
            <a:pPr algn="just"/>
            <a:endParaRPr lang="es-ES" sz="1400" dirty="0"/>
          </a:p>
          <a:p>
            <a:pPr algn="just"/>
            <a:endParaRPr lang="es-ES" sz="1400" dirty="0" smtClean="0"/>
          </a:p>
          <a:p>
            <a:pPr algn="just"/>
            <a:endParaRPr lang="es-ES" sz="1400" dirty="0"/>
          </a:p>
          <a:p>
            <a:pPr algn="just"/>
            <a:endParaRPr lang="es-ES" sz="1400" dirty="0" smtClean="0"/>
          </a:p>
          <a:p>
            <a:pPr algn="just"/>
            <a:endParaRPr lang="es-ES" sz="1400" dirty="0"/>
          </a:p>
          <a:p>
            <a:pPr algn="just"/>
            <a:endParaRPr lang="es-ES" sz="1400" dirty="0" smtClean="0"/>
          </a:p>
          <a:p>
            <a:pPr algn="just"/>
            <a:endParaRPr lang="es-ES" sz="1400" dirty="0"/>
          </a:p>
          <a:p>
            <a:pPr algn="just"/>
            <a:endParaRPr lang="es-ES" sz="1400" dirty="0" smtClean="0"/>
          </a:p>
          <a:p>
            <a:pPr algn="just"/>
            <a:endParaRPr lang="es-ES" sz="1400" dirty="0"/>
          </a:p>
          <a:p>
            <a:pPr algn="just"/>
            <a:r>
              <a:rPr lang="es-ES" sz="1400" b="1" dirty="0"/>
              <a:t>Determinación del Best Estimate y del Patrón de Pagos</a:t>
            </a:r>
            <a:r>
              <a:rPr lang="es-ES" sz="1400" dirty="0"/>
              <a:t>: </a:t>
            </a:r>
            <a:r>
              <a:rPr lang="es-ES" sz="1400" dirty="0" smtClean="0"/>
              <a:t>A </a:t>
            </a:r>
            <a:r>
              <a:rPr lang="es-ES" sz="1400" dirty="0"/>
              <a:t>partir de aquí se procede a calcular, para cada una de las ocurrencias, el Best Estimate o Coste Último estimado de los siniestros. Posteriormente como diferencia con los pagos acumulados a la fecha de cierre se obtienen las reservas necesarias para la total liquidación de los siniestros ocurridos hasta la fecha de cierre (pendientes a cierre, futuras reaperturas e IBNR).</a:t>
            </a:r>
          </a:p>
          <a:p>
            <a:pPr algn="just"/>
            <a:endParaRPr lang="es-ES" sz="1400" dirty="0" smtClean="0"/>
          </a:p>
          <a:p>
            <a:pPr algn="just"/>
            <a:endParaRPr lang="es-ES" sz="1400" dirty="0" smtClean="0"/>
          </a:p>
          <a:p>
            <a:pPr algn="just"/>
            <a:endParaRPr lang="es-ES" sz="1400" dirty="0"/>
          </a:p>
          <a:p>
            <a:pPr algn="just"/>
            <a:endParaRPr lang="es-ES" sz="1400" dirty="0"/>
          </a:p>
          <a:p>
            <a:pPr algn="just"/>
            <a:endParaRPr lang="es-ES" sz="1400" dirty="0" smtClean="0"/>
          </a:p>
          <a:p>
            <a:pPr algn="just"/>
            <a:endParaRPr lang="es-ES" sz="1400" dirty="0"/>
          </a:p>
          <a:p>
            <a:pPr algn="just"/>
            <a:endParaRPr lang="es-ES" sz="1400" dirty="0" smtClean="0"/>
          </a:p>
          <a:p>
            <a:pPr algn="just"/>
            <a:endParaRPr lang="es-ES" sz="1400" dirty="0"/>
          </a:p>
          <a:p>
            <a:pPr algn="just"/>
            <a:endParaRPr lang="es-ES" sz="1400" dirty="0"/>
          </a:p>
        </p:txBody>
      </p:sp>
      <p:pic>
        <p:nvPicPr>
          <p:cNvPr id="102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33525" y="1309688"/>
            <a:ext cx="9810750" cy="195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75138" y="4297363"/>
            <a:ext cx="4962525" cy="227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972455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xmlns="" id="{55C43BA6-CBC5-4209-83FB-C5855F16D9D0}"/>
              </a:ext>
            </a:extLst>
          </p:cNvPr>
          <p:cNvSpPr>
            <a:spLocks noGrp="1"/>
          </p:cNvSpPr>
          <p:nvPr>
            <p:ph type="sldNum" sz="quarter" idx="12"/>
          </p:nvPr>
        </p:nvSpPr>
        <p:spPr/>
        <p:txBody>
          <a:bodyPr/>
          <a:lstStyle/>
          <a:p>
            <a:pPr>
              <a:defRPr/>
            </a:pPr>
            <a:fld id="{D87E3369-2416-48D7-B6F2-A5A2782165D3}" type="slidenum">
              <a:rPr lang="en-GB" altLang="es-ES" smtClean="0"/>
              <a:pPr>
                <a:defRPr/>
              </a:pPr>
              <a:t>16</a:t>
            </a:fld>
            <a:endParaRPr lang="en-US" altLang="es-ES"/>
          </a:p>
        </p:txBody>
      </p:sp>
      <p:sp>
        <p:nvSpPr>
          <p:cNvPr id="5" name="Rectángulo 4">
            <a:extLst>
              <a:ext uri="{FF2B5EF4-FFF2-40B4-BE49-F238E27FC236}">
                <a16:creationId xmlns:a16="http://schemas.microsoft.com/office/drawing/2014/main" xmlns="" id="{76B3CD5F-0AC2-49B5-874D-0EFCD2E69519}"/>
              </a:ext>
            </a:extLst>
          </p:cNvPr>
          <p:cNvSpPr/>
          <p:nvPr/>
        </p:nvSpPr>
        <p:spPr>
          <a:xfrm>
            <a:off x="1424763" y="602423"/>
            <a:ext cx="10462436" cy="5632311"/>
          </a:xfrm>
          <a:prstGeom prst="rect">
            <a:avLst/>
          </a:prstGeom>
        </p:spPr>
        <p:txBody>
          <a:bodyPr wrap="square">
            <a:spAutoFit/>
          </a:bodyPr>
          <a:lstStyle/>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r>
              <a:rPr lang="es-ES" b="1" dirty="0">
                <a:solidFill>
                  <a:srgbClr val="002060"/>
                </a:solidFill>
                <a:latin typeface="Calibri" panose="020F0502020204030204" pitchFamily="34" charset="0"/>
                <a:cs typeface="Calibri" panose="020F0502020204030204" pitchFamily="34" charset="0"/>
              </a:rPr>
              <a:t>              </a:t>
            </a: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p:txBody>
      </p:sp>
      <p:cxnSp>
        <p:nvCxnSpPr>
          <p:cNvPr id="17" name="Conector recto 16">
            <a:extLst>
              <a:ext uri="{FF2B5EF4-FFF2-40B4-BE49-F238E27FC236}">
                <a16:creationId xmlns:a16="http://schemas.microsoft.com/office/drawing/2014/main" xmlns="" id="{09DA000C-82F7-413A-A814-BB17A6233E17}"/>
              </a:ext>
            </a:extLst>
          </p:cNvPr>
          <p:cNvCxnSpPr>
            <a:cxnSpLocks/>
          </p:cNvCxnSpPr>
          <p:nvPr/>
        </p:nvCxnSpPr>
        <p:spPr>
          <a:xfrm>
            <a:off x="1443382" y="602423"/>
            <a:ext cx="9305236" cy="0"/>
          </a:xfrm>
          <a:prstGeom prst="line">
            <a:avLst/>
          </a:prstGeom>
          <a:ln>
            <a:solidFill>
              <a:srgbClr val="002060"/>
            </a:solidFill>
          </a:ln>
        </p:spPr>
        <p:style>
          <a:lnRef idx="3">
            <a:schemeClr val="accent1"/>
          </a:lnRef>
          <a:fillRef idx="0">
            <a:schemeClr val="accent1"/>
          </a:fillRef>
          <a:effectRef idx="2">
            <a:schemeClr val="accent1"/>
          </a:effectRef>
          <a:fontRef idx="minor">
            <a:schemeClr val="tx1"/>
          </a:fontRef>
        </p:style>
      </p:cxnSp>
      <p:sp>
        <p:nvSpPr>
          <p:cNvPr id="7" name="Rectángulo 6">
            <a:extLst>
              <a:ext uri="{FF2B5EF4-FFF2-40B4-BE49-F238E27FC236}">
                <a16:creationId xmlns:a16="http://schemas.microsoft.com/office/drawing/2014/main" xmlns="" id="{A269254A-2917-468D-A2CC-F1D731FF5DE7}"/>
              </a:ext>
            </a:extLst>
          </p:cNvPr>
          <p:cNvSpPr/>
          <p:nvPr/>
        </p:nvSpPr>
        <p:spPr>
          <a:xfrm>
            <a:off x="2264086" y="233091"/>
            <a:ext cx="7089698" cy="400110"/>
          </a:xfrm>
          <a:prstGeom prst="rect">
            <a:avLst/>
          </a:prstGeom>
        </p:spPr>
        <p:txBody>
          <a:bodyPr wrap="none">
            <a:spAutoFit/>
          </a:bodyPr>
          <a:lstStyle/>
          <a:p>
            <a:pPr algn="ctr"/>
            <a:r>
              <a:rPr lang="es-ES" sz="2000" b="1" dirty="0">
                <a:latin typeface="Calibri" panose="020F0502020204030204" pitchFamily="34" charset="0"/>
                <a:cs typeface="Calibri" panose="020F0502020204030204" pitchFamily="34" charset="0"/>
              </a:rPr>
              <a:t>PROVISIONES TÉCNICAS BAJO SOLVENCIA II – RÉGIMEN GENERAL</a:t>
            </a:r>
          </a:p>
        </p:txBody>
      </p:sp>
      <p:sp>
        <p:nvSpPr>
          <p:cNvPr id="3" name="2 Rectángulo"/>
          <p:cNvSpPr/>
          <p:nvPr/>
        </p:nvSpPr>
        <p:spPr>
          <a:xfrm>
            <a:off x="1443382" y="929337"/>
            <a:ext cx="10337800" cy="3970318"/>
          </a:xfrm>
          <a:prstGeom prst="rect">
            <a:avLst/>
          </a:prstGeom>
        </p:spPr>
        <p:txBody>
          <a:bodyPr wrap="square">
            <a:spAutoFit/>
          </a:bodyPr>
          <a:lstStyle/>
          <a:p>
            <a:pPr algn="just"/>
            <a:r>
              <a:rPr lang="es-ES" sz="1400" b="1" dirty="0" smtClean="0"/>
              <a:t>Cálculo </a:t>
            </a:r>
            <a:r>
              <a:rPr lang="es-ES" sz="1400" b="1" dirty="0"/>
              <a:t>de los Flujos Futuros de Pagos hasta la total liquidación de los siniestros y actualización financiera</a:t>
            </a:r>
            <a:r>
              <a:rPr lang="es-ES" sz="1400" dirty="0"/>
              <a:t>: </a:t>
            </a:r>
            <a:r>
              <a:rPr lang="es-ES" sz="1400" dirty="0" smtClean="0"/>
              <a:t> A </a:t>
            </a:r>
            <a:r>
              <a:rPr lang="es-ES" sz="1400" dirty="0"/>
              <a:t>partir del patrón de pagos, se obtienen los flujos futuros de pago hasta la total liquidación de las reservas y se actualizan financieramente a la Curva de tipos </a:t>
            </a:r>
            <a:r>
              <a:rPr lang="es-ES" sz="1400" dirty="0" smtClean="0"/>
              <a:t>de EIOPA.</a:t>
            </a:r>
          </a:p>
          <a:p>
            <a:pPr algn="just"/>
            <a:endParaRPr lang="es-ES" sz="1400" dirty="0"/>
          </a:p>
          <a:p>
            <a:pPr algn="just"/>
            <a:endParaRPr lang="es-ES" sz="1400" dirty="0" smtClean="0"/>
          </a:p>
          <a:p>
            <a:pPr algn="just"/>
            <a:endParaRPr lang="es-ES" sz="1400" dirty="0"/>
          </a:p>
          <a:p>
            <a:pPr algn="just"/>
            <a:endParaRPr lang="es-ES" sz="1400" dirty="0" smtClean="0"/>
          </a:p>
          <a:p>
            <a:pPr algn="just"/>
            <a:endParaRPr lang="es-ES" sz="1400" dirty="0"/>
          </a:p>
          <a:p>
            <a:pPr algn="just"/>
            <a:endParaRPr lang="es-ES" sz="1400" dirty="0" smtClean="0"/>
          </a:p>
          <a:p>
            <a:pPr algn="just"/>
            <a:endParaRPr lang="es-ES" sz="1400" dirty="0"/>
          </a:p>
          <a:p>
            <a:pPr algn="just"/>
            <a:endParaRPr lang="es-ES" sz="1400" dirty="0" smtClean="0"/>
          </a:p>
          <a:p>
            <a:pPr algn="just"/>
            <a:endParaRPr lang="es-ES" sz="1400" dirty="0"/>
          </a:p>
          <a:p>
            <a:pPr algn="just"/>
            <a:endParaRPr lang="es-ES" sz="1400" b="1" dirty="0" smtClean="0"/>
          </a:p>
          <a:p>
            <a:pPr algn="just"/>
            <a:endParaRPr lang="es-ES" sz="1400" b="1" dirty="0"/>
          </a:p>
          <a:p>
            <a:pPr algn="just"/>
            <a:endParaRPr lang="es-ES" sz="1400" dirty="0" smtClean="0"/>
          </a:p>
          <a:p>
            <a:pPr algn="just"/>
            <a:endParaRPr lang="es-ES" sz="1400" dirty="0"/>
          </a:p>
          <a:p>
            <a:pPr algn="just"/>
            <a:endParaRPr lang="es-ES" sz="1400" dirty="0" smtClean="0"/>
          </a:p>
          <a:p>
            <a:pPr algn="just"/>
            <a:endParaRPr lang="es-ES" sz="1400" dirty="0"/>
          </a:p>
          <a:p>
            <a:pPr algn="just"/>
            <a:endParaRPr lang="es-ES" sz="1400" dirty="0"/>
          </a:p>
        </p:txBody>
      </p:sp>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7541" y="1891523"/>
            <a:ext cx="3496918" cy="27656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44679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xmlns="" id="{55C43BA6-CBC5-4209-83FB-C5855F16D9D0}"/>
              </a:ext>
            </a:extLst>
          </p:cNvPr>
          <p:cNvSpPr>
            <a:spLocks noGrp="1"/>
          </p:cNvSpPr>
          <p:nvPr>
            <p:ph type="sldNum" sz="quarter" idx="12"/>
          </p:nvPr>
        </p:nvSpPr>
        <p:spPr/>
        <p:txBody>
          <a:bodyPr/>
          <a:lstStyle/>
          <a:p>
            <a:pPr>
              <a:defRPr/>
            </a:pPr>
            <a:fld id="{D87E3369-2416-48D7-B6F2-A5A2782165D3}" type="slidenum">
              <a:rPr lang="en-GB" altLang="es-ES" smtClean="0"/>
              <a:pPr>
                <a:defRPr/>
              </a:pPr>
              <a:t>17</a:t>
            </a:fld>
            <a:endParaRPr lang="en-US" altLang="es-ES"/>
          </a:p>
        </p:txBody>
      </p:sp>
      <p:sp>
        <p:nvSpPr>
          <p:cNvPr id="5" name="Rectángulo 4">
            <a:extLst>
              <a:ext uri="{FF2B5EF4-FFF2-40B4-BE49-F238E27FC236}">
                <a16:creationId xmlns:a16="http://schemas.microsoft.com/office/drawing/2014/main" xmlns="" id="{76B3CD5F-0AC2-49B5-874D-0EFCD2E69519}"/>
              </a:ext>
            </a:extLst>
          </p:cNvPr>
          <p:cNvSpPr/>
          <p:nvPr/>
        </p:nvSpPr>
        <p:spPr>
          <a:xfrm>
            <a:off x="1424763" y="602423"/>
            <a:ext cx="10462436" cy="5632311"/>
          </a:xfrm>
          <a:prstGeom prst="rect">
            <a:avLst/>
          </a:prstGeom>
        </p:spPr>
        <p:txBody>
          <a:bodyPr wrap="square">
            <a:spAutoFit/>
          </a:bodyPr>
          <a:lstStyle/>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r>
              <a:rPr lang="es-ES" b="1" dirty="0">
                <a:solidFill>
                  <a:srgbClr val="002060"/>
                </a:solidFill>
                <a:latin typeface="Calibri" panose="020F0502020204030204" pitchFamily="34" charset="0"/>
                <a:cs typeface="Calibri" panose="020F0502020204030204" pitchFamily="34" charset="0"/>
              </a:rPr>
              <a:t>              </a:t>
            </a: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p:txBody>
      </p:sp>
      <p:cxnSp>
        <p:nvCxnSpPr>
          <p:cNvPr id="17" name="Conector recto 16">
            <a:extLst>
              <a:ext uri="{FF2B5EF4-FFF2-40B4-BE49-F238E27FC236}">
                <a16:creationId xmlns:a16="http://schemas.microsoft.com/office/drawing/2014/main" xmlns="" id="{09DA000C-82F7-413A-A814-BB17A6233E17}"/>
              </a:ext>
            </a:extLst>
          </p:cNvPr>
          <p:cNvCxnSpPr>
            <a:cxnSpLocks/>
          </p:cNvCxnSpPr>
          <p:nvPr/>
        </p:nvCxnSpPr>
        <p:spPr>
          <a:xfrm>
            <a:off x="1443382" y="602423"/>
            <a:ext cx="9305236" cy="0"/>
          </a:xfrm>
          <a:prstGeom prst="line">
            <a:avLst/>
          </a:prstGeom>
          <a:ln>
            <a:solidFill>
              <a:srgbClr val="002060"/>
            </a:solidFill>
          </a:ln>
        </p:spPr>
        <p:style>
          <a:lnRef idx="3">
            <a:schemeClr val="accent1"/>
          </a:lnRef>
          <a:fillRef idx="0">
            <a:schemeClr val="accent1"/>
          </a:fillRef>
          <a:effectRef idx="2">
            <a:schemeClr val="accent1"/>
          </a:effectRef>
          <a:fontRef idx="minor">
            <a:schemeClr val="tx1"/>
          </a:fontRef>
        </p:style>
      </p:cxnSp>
      <p:sp>
        <p:nvSpPr>
          <p:cNvPr id="7" name="Rectángulo 6">
            <a:extLst>
              <a:ext uri="{FF2B5EF4-FFF2-40B4-BE49-F238E27FC236}">
                <a16:creationId xmlns:a16="http://schemas.microsoft.com/office/drawing/2014/main" xmlns="" id="{A269254A-2917-468D-A2CC-F1D731FF5DE7}"/>
              </a:ext>
            </a:extLst>
          </p:cNvPr>
          <p:cNvSpPr/>
          <p:nvPr/>
        </p:nvSpPr>
        <p:spPr>
          <a:xfrm>
            <a:off x="2264086" y="233091"/>
            <a:ext cx="7089698" cy="400110"/>
          </a:xfrm>
          <a:prstGeom prst="rect">
            <a:avLst/>
          </a:prstGeom>
        </p:spPr>
        <p:txBody>
          <a:bodyPr wrap="none">
            <a:spAutoFit/>
          </a:bodyPr>
          <a:lstStyle/>
          <a:p>
            <a:pPr algn="ctr"/>
            <a:r>
              <a:rPr lang="es-ES" sz="2000" b="1" dirty="0">
                <a:latin typeface="Calibri" panose="020F0502020204030204" pitchFamily="34" charset="0"/>
                <a:cs typeface="Calibri" panose="020F0502020204030204" pitchFamily="34" charset="0"/>
              </a:rPr>
              <a:t>PROVISIONES TÉCNICAS BAJO SOLVENCIA II – RÉGIMEN GENERAL</a:t>
            </a:r>
          </a:p>
        </p:txBody>
      </p:sp>
      <p:sp>
        <p:nvSpPr>
          <p:cNvPr id="3" name="2 Rectángulo"/>
          <p:cNvSpPr/>
          <p:nvPr/>
        </p:nvSpPr>
        <p:spPr>
          <a:xfrm>
            <a:off x="1443382" y="929337"/>
            <a:ext cx="10337800" cy="2031325"/>
          </a:xfrm>
          <a:prstGeom prst="rect">
            <a:avLst/>
          </a:prstGeom>
        </p:spPr>
        <p:txBody>
          <a:bodyPr wrap="square">
            <a:spAutoFit/>
          </a:bodyPr>
          <a:lstStyle/>
          <a:p>
            <a:pPr algn="just"/>
            <a:endParaRPr lang="es-ES" sz="1400" b="1" dirty="0"/>
          </a:p>
          <a:p>
            <a:pPr algn="just"/>
            <a:r>
              <a:rPr lang="es-ES" sz="1400" b="1" dirty="0" smtClean="0"/>
              <a:t>BE </a:t>
            </a:r>
            <a:r>
              <a:rPr lang="es-ES" sz="1400" b="1" dirty="0"/>
              <a:t>Siniestros de Gastos Imputables a </a:t>
            </a:r>
            <a:r>
              <a:rPr lang="es-ES" sz="1400" b="1" dirty="0" smtClean="0"/>
              <a:t>Siniestros:</a:t>
            </a:r>
            <a:endParaRPr lang="es-ES" sz="1400" dirty="0" smtClean="0"/>
          </a:p>
          <a:p>
            <a:pPr algn="just"/>
            <a:endParaRPr lang="es-ES" sz="1400" dirty="0"/>
          </a:p>
          <a:p>
            <a:pPr algn="just"/>
            <a:endParaRPr lang="es-ES" sz="1400" dirty="0"/>
          </a:p>
          <a:p>
            <a:pPr algn="just"/>
            <a:endParaRPr lang="es-ES" sz="1400" dirty="0" smtClean="0"/>
          </a:p>
          <a:p>
            <a:pPr algn="just"/>
            <a:endParaRPr lang="es-ES" sz="1400" dirty="0"/>
          </a:p>
          <a:p>
            <a:pPr algn="just"/>
            <a:endParaRPr lang="es-ES" sz="1400" dirty="0" smtClean="0"/>
          </a:p>
          <a:p>
            <a:pPr algn="just"/>
            <a:endParaRPr lang="es-ES" sz="1400" dirty="0"/>
          </a:p>
          <a:p>
            <a:pPr algn="just"/>
            <a:endParaRPr lang="es-ES" sz="1400" dirty="0"/>
          </a:p>
        </p:txBody>
      </p:sp>
      <p:pic>
        <p:nvPicPr>
          <p:cNvPr id="1126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413" y="1944999"/>
            <a:ext cx="3247612" cy="26465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716729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xmlns="" id="{55C43BA6-CBC5-4209-83FB-C5855F16D9D0}"/>
              </a:ext>
            </a:extLst>
          </p:cNvPr>
          <p:cNvSpPr>
            <a:spLocks noGrp="1"/>
          </p:cNvSpPr>
          <p:nvPr>
            <p:ph type="sldNum" sz="quarter" idx="12"/>
          </p:nvPr>
        </p:nvSpPr>
        <p:spPr/>
        <p:txBody>
          <a:bodyPr/>
          <a:lstStyle/>
          <a:p>
            <a:pPr>
              <a:defRPr/>
            </a:pPr>
            <a:fld id="{D87E3369-2416-48D7-B6F2-A5A2782165D3}" type="slidenum">
              <a:rPr lang="en-GB" altLang="es-ES" smtClean="0"/>
              <a:pPr>
                <a:defRPr/>
              </a:pPr>
              <a:t>18</a:t>
            </a:fld>
            <a:endParaRPr lang="en-US" altLang="es-ES"/>
          </a:p>
        </p:txBody>
      </p:sp>
      <p:sp>
        <p:nvSpPr>
          <p:cNvPr id="5" name="Rectángulo 4">
            <a:extLst>
              <a:ext uri="{FF2B5EF4-FFF2-40B4-BE49-F238E27FC236}">
                <a16:creationId xmlns:a16="http://schemas.microsoft.com/office/drawing/2014/main" xmlns="" id="{76B3CD5F-0AC2-49B5-874D-0EFCD2E69519}"/>
              </a:ext>
            </a:extLst>
          </p:cNvPr>
          <p:cNvSpPr/>
          <p:nvPr/>
        </p:nvSpPr>
        <p:spPr>
          <a:xfrm>
            <a:off x="1424763" y="602423"/>
            <a:ext cx="10462436" cy="5632311"/>
          </a:xfrm>
          <a:prstGeom prst="rect">
            <a:avLst/>
          </a:prstGeom>
        </p:spPr>
        <p:txBody>
          <a:bodyPr wrap="square">
            <a:spAutoFit/>
          </a:bodyPr>
          <a:lstStyle/>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r>
              <a:rPr lang="es-ES" b="1" dirty="0">
                <a:solidFill>
                  <a:srgbClr val="002060"/>
                </a:solidFill>
                <a:latin typeface="Calibri" panose="020F0502020204030204" pitchFamily="34" charset="0"/>
                <a:cs typeface="Calibri" panose="020F0502020204030204" pitchFamily="34" charset="0"/>
              </a:rPr>
              <a:t>              </a:t>
            </a: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p:txBody>
      </p:sp>
      <p:cxnSp>
        <p:nvCxnSpPr>
          <p:cNvPr id="17" name="Conector recto 16">
            <a:extLst>
              <a:ext uri="{FF2B5EF4-FFF2-40B4-BE49-F238E27FC236}">
                <a16:creationId xmlns:a16="http://schemas.microsoft.com/office/drawing/2014/main" xmlns="" id="{09DA000C-82F7-413A-A814-BB17A6233E17}"/>
              </a:ext>
            </a:extLst>
          </p:cNvPr>
          <p:cNvCxnSpPr>
            <a:cxnSpLocks/>
          </p:cNvCxnSpPr>
          <p:nvPr/>
        </p:nvCxnSpPr>
        <p:spPr>
          <a:xfrm>
            <a:off x="1443382" y="602423"/>
            <a:ext cx="9305236" cy="0"/>
          </a:xfrm>
          <a:prstGeom prst="line">
            <a:avLst/>
          </a:prstGeom>
          <a:ln>
            <a:solidFill>
              <a:srgbClr val="002060"/>
            </a:solidFill>
          </a:ln>
        </p:spPr>
        <p:style>
          <a:lnRef idx="3">
            <a:schemeClr val="accent1"/>
          </a:lnRef>
          <a:fillRef idx="0">
            <a:schemeClr val="accent1"/>
          </a:fillRef>
          <a:effectRef idx="2">
            <a:schemeClr val="accent1"/>
          </a:effectRef>
          <a:fontRef idx="minor">
            <a:schemeClr val="tx1"/>
          </a:fontRef>
        </p:style>
      </p:cxnSp>
      <p:sp>
        <p:nvSpPr>
          <p:cNvPr id="7" name="Rectángulo 6">
            <a:extLst>
              <a:ext uri="{FF2B5EF4-FFF2-40B4-BE49-F238E27FC236}">
                <a16:creationId xmlns:a16="http://schemas.microsoft.com/office/drawing/2014/main" xmlns="" id="{A269254A-2917-468D-A2CC-F1D731FF5DE7}"/>
              </a:ext>
            </a:extLst>
          </p:cNvPr>
          <p:cNvSpPr/>
          <p:nvPr/>
        </p:nvSpPr>
        <p:spPr>
          <a:xfrm>
            <a:off x="2264086" y="233091"/>
            <a:ext cx="7089698" cy="400110"/>
          </a:xfrm>
          <a:prstGeom prst="rect">
            <a:avLst/>
          </a:prstGeom>
        </p:spPr>
        <p:txBody>
          <a:bodyPr wrap="none">
            <a:spAutoFit/>
          </a:bodyPr>
          <a:lstStyle/>
          <a:p>
            <a:pPr algn="ctr"/>
            <a:r>
              <a:rPr lang="es-ES" sz="2000" b="1" dirty="0">
                <a:latin typeface="Calibri" panose="020F0502020204030204" pitchFamily="34" charset="0"/>
                <a:cs typeface="Calibri" panose="020F0502020204030204" pitchFamily="34" charset="0"/>
              </a:rPr>
              <a:t>PROVISIONES TÉCNICAS BAJO SOLVENCIA II – RÉGIMEN GENERAL</a:t>
            </a:r>
          </a:p>
        </p:txBody>
      </p:sp>
      <p:sp>
        <p:nvSpPr>
          <p:cNvPr id="3" name="2 Rectángulo"/>
          <p:cNvSpPr/>
          <p:nvPr/>
        </p:nvSpPr>
        <p:spPr>
          <a:xfrm>
            <a:off x="1443382" y="942985"/>
            <a:ext cx="10337800" cy="4616648"/>
          </a:xfrm>
          <a:prstGeom prst="rect">
            <a:avLst/>
          </a:prstGeom>
        </p:spPr>
        <p:txBody>
          <a:bodyPr wrap="square">
            <a:spAutoFit/>
          </a:bodyPr>
          <a:lstStyle/>
          <a:p>
            <a:pPr algn="just"/>
            <a:r>
              <a:rPr lang="es-ES" sz="1400" b="1" dirty="0" smtClean="0"/>
              <a:t>BE PRIMAS</a:t>
            </a:r>
          </a:p>
          <a:p>
            <a:pPr algn="just"/>
            <a:endParaRPr lang="es-ES" sz="1400" dirty="0"/>
          </a:p>
          <a:p>
            <a:pPr algn="just"/>
            <a:r>
              <a:rPr lang="es-ES" sz="1400" dirty="0"/>
              <a:t>Según establece el Anexo técnico III - Simplificación de las provisiones para primas- </a:t>
            </a:r>
            <a:r>
              <a:rPr lang="es-ES" sz="1400" dirty="0" smtClean="0"/>
              <a:t>de </a:t>
            </a:r>
            <a:r>
              <a:rPr lang="es-ES" sz="1400" dirty="0"/>
              <a:t>las Directrices de </a:t>
            </a:r>
            <a:r>
              <a:rPr lang="es-ES" sz="1400" dirty="0" smtClean="0"/>
              <a:t>EIOPA:  </a:t>
            </a:r>
          </a:p>
          <a:p>
            <a:pPr algn="just"/>
            <a:endParaRPr lang="es-ES" sz="1400" dirty="0"/>
          </a:p>
          <a:p>
            <a:pPr marL="285750" indent="-285750" algn="just">
              <a:buFont typeface="Arial" panose="020B0604020202020204" pitchFamily="34" charset="0"/>
              <a:buChar char="•"/>
            </a:pPr>
            <a:r>
              <a:rPr lang="es-ES" sz="1400" dirty="0"/>
              <a:t>Flujos Out: Se parte del dato contable de PPNC se suman las renovaciones tácitas de enero y febrero y se procede a ajustar el resultado con la siniestralidad y gastos de administración </a:t>
            </a:r>
            <a:r>
              <a:rPr lang="es-ES" sz="1400" dirty="0" smtClean="0"/>
              <a:t>y otros gastos técnicos reales</a:t>
            </a:r>
            <a:r>
              <a:rPr lang="es-ES" sz="1400" dirty="0"/>
              <a:t>. Se obtienen los flujos, aplicando el patrón de pagos.</a:t>
            </a:r>
          </a:p>
          <a:p>
            <a:pPr marL="285750" indent="-285750" algn="just">
              <a:buFont typeface="Arial" panose="020B0604020202020204" pitchFamily="34" charset="0"/>
              <a:buChar char="•"/>
            </a:pPr>
            <a:endParaRPr lang="es-ES" sz="1400" dirty="0" smtClean="0"/>
          </a:p>
          <a:p>
            <a:pPr marL="285750" indent="-285750" algn="just">
              <a:buFont typeface="Arial" panose="020B0604020202020204" pitchFamily="34" charset="0"/>
              <a:buChar char="•"/>
            </a:pPr>
            <a:endParaRPr lang="es-ES" sz="1400" dirty="0"/>
          </a:p>
          <a:p>
            <a:pPr marL="285750" indent="-285750" algn="just">
              <a:buFont typeface="Arial" panose="020B0604020202020204" pitchFamily="34" charset="0"/>
              <a:buChar char="•"/>
            </a:pPr>
            <a:endParaRPr lang="es-ES" sz="1400" dirty="0" smtClean="0"/>
          </a:p>
          <a:p>
            <a:pPr marL="285750" indent="-285750" algn="just">
              <a:buFont typeface="Arial" panose="020B0604020202020204" pitchFamily="34" charset="0"/>
              <a:buChar char="•"/>
            </a:pPr>
            <a:endParaRPr lang="es-ES" sz="1400" dirty="0" smtClean="0"/>
          </a:p>
          <a:p>
            <a:pPr marL="285750" indent="-285750" algn="just">
              <a:buFont typeface="Arial" panose="020B0604020202020204" pitchFamily="34" charset="0"/>
              <a:buChar char="•"/>
            </a:pPr>
            <a:endParaRPr lang="es-ES" sz="1400" dirty="0" smtClean="0"/>
          </a:p>
          <a:p>
            <a:pPr marL="285750" indent="-285750" algn="just">
              <a:buFont typeface="Arial" panose="020B0604020202020204" pitchFamily="34" charset="0"/>
              <a:buChar char="•"/>
            </a:pPr>
            <a:endParaRPr lang="es-ES" sz="1400" dirty="0"/>
          </a:p>
          <a:p>
            <a:pPr marL="285750" indent="-285750" algn="just">
              <a:buFont typeface="Arial" panose="020B0604020202020204" pitchFamily="34" charset="0"/>
              <a:buChar char="•"/>
            </a:pPr>
            <a:endParaRPr lang="es-ES" sz="1400" dirty="0" smtClean="0"/>
          </a:p>
          <a:p>
            <a:pPr marL="285750" indent="-285750" algn="just">
              <a:buFont typeface="Arial" panose="020B0604020202020204" pitchFamily="34" charset="0"/>
              <a:buChar char="•"/>
            </a:pPr>
            <a:endParaRPr lang="es-ES" sz="1400" dirty="0"/>
          </a:p>
          <a:p>
            <a:pPr marL="285750" indent="-285750" algn="just">
              <a:buFont typeface="Arial" panose="020B0604020202020204" pitchFamily="34" charset="0"/>
              <a:buChar char="•"/>
            </a:pPr>
            <a:endParaRPr lang="es-ES" sz="1400" dirty="0" smtClean="0"/>
          </a:p>
          <a:p>
            <a:pPr marL="285750" indent="-285750" algn="just">
              <a:buFont typeface="Arial" panose="020B0604020202020204" pitchFamily="34" charset="0"/>
              <a:buChar char="•"/>
            </a:pPr>
            <a:endParaRPr lang="es-ES" sz="1400" dirty="0"/>
          </a:p>
          <a:p>
            <a:pPr marL="285750" indent="-285750" algn="just">
              <a:buFont typeface="Arial" panose="020B0604020202020204" pitchFamily="34" charset="0"/>
              <a:buChar char="•"/>
            </a:pPr>
            <a:endParaRPr lang="es-ES" sz="1400" dirty="0" smtClean="0"/>
          </a:p>
          <a:p>
            <a:pPr marL="285750" indent="-285750" algn="just">
              <a:buFont typeface="Arial" panose="020B0604020202020204" pitchFamily="34" charset="0"/>
              <a:buChar char="•"/>
            </a:pPr>
            <a:endParaRPr lang="es-ES" sz="1400" dirty="0"/>
          </a:p>
          <a:p>
            <a:pPr marL="285750" indent="-285750" algn="just">
              <a:buFont typeface="Arial" panose="020B0604020202020204" pitchFamily="34" charset="0"/>
              <a:buChar char="•"/>
            </a:pPr>
            <a:endParaRPr lang="es-ES" sz="1400" dirty="0" smtClean="0"/>
          </a:p>
          <a:p>
            <a:pPr marL="285750" indent="-285750" algn="just">
              <a:buFont typeface="Arial" panose="020B0604020202020204" pitchFamily="34" charset="0"/>
              <a:buChar char="•"/>
            </a:pPr>
            <a:endParaRPr lang="es-ES" sz="1400" dirty="0"/>
          </a:p>
          <a:p>
            <a:pPr marL="285750" indent="-285750" algn="just">
              <a:buFontTx/>
              <a:buChar char="-"/>
            </a:pPr>
            <a:endParaRPr lang="es-ES" sz="1400" dirty="0"/>
          </a:p>
        </p:txBody>
      </p:sp>
      <p:pic>
        <p:nvPicPr>
          <p:cNvPr id="92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2222" y="2588315"/>
            <a:ext cx="4352925" cy="1914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2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96273" y="2433959"/>
            <a:ext cx="2381250" cy="267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841078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xmlns="" id="{55C43BA6-CBC5-4209-83FB-C5855F16D9D0}"/>
              </a:ext>
            </a:extLst>
          </p:cNvPr>
          <p:cNvSpPr>
            <a:spLocks noGrp="1"/>
          </p:cNvSpPr>
          <p:nvPr>
            <p:ph type="sldNum" sz="quarter" idx="12"/>
          </p:nvPr>
        </p:nvSpPr>
        <p:spPr/>
        <p:txBody>
          <a:bodyPr/>
          <a:lstStyle/>
          <a:p>
            <a:pPr>
              <a:defRPr/>
            </a:pPr>
            <a:fld id="{D87E3369-2416-48D7-B6F2-A5A2782165D3}" type="slidenum">
              <a:rPr lang="en-GB" altLang="es-ES" smtClean="0"/>
              <a:pPr>
                <a:defRPr/>
              </a:pPr>
              <a:t>19</a:t>
            </a:fld>
            <a:endParaRPr lang="en-US" altLang="es-ES"/>
          </a:p>
        </p:txBody>
      </p:sp>
      <p:sp>
        <p:nvSpPr>
          <p:cNvPr id="5" name="Rectángulo 4">
            <a:extLst>
              <a:ext uri="{FF2B5EF4-FFF2-40B4-BE49-F238E27FC236}">
                <a16:creationId xmlns:a16="http://schemas.microsoft.com/office/drawing/2014/main" xmlns="" id="{76B3CD5F-0AC2-49B5-874D-0EFCD2E69519}"/>
              </a:ext>
            </a:extLst>
          </p:cNvPr>
          <p:cNvSpPr/>
          <p:nvPr/>
        </p:nvSpPr>
        <p:spPr>
          <a:xfrm>
            <a:off x="1424763" y="602423"/>
            <a:ext cx="10462436" cy="5632311"/>
          </a:xfrm>
          <a:prstGeom prst="rect">
            <a:avLst/>
          </a:prstGeom>
        </p:spPr>
        <p:txBody>
          <a:bodyPr wrap="square">
            <a:spAutoFit/>
          </a:bodyPr>
          <a:lstStyle/>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r>
              <a:rPr lang="es-ES" b="1" dirty="0">
                <a:solidFill>
                  <a:srgbClr val="002060"/>
                </a:solidFill>
                <a:latin typeface="Calibri" panose="020F0502020204030204" pitchFamily="34" charset="0"/>
                <a:cs typeface="Calibri" panose="020F0502020204030204" pitchFamily="34" charset="0"/>
              </a:rPr>
              <a:t>              </a:t>
            </a: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p:txBody>
      </p:sp>
      <p:cxnSp>
        <p:nvCxnSpPr>
          <p:cNvPr id="17" name="Conector recto 16">
            <a:extLst>
              <a:ext uri="{FF2B5EF4-FFF2-40B4-BE49-F238E27FC236}">
                <a16:creationId xmlns:a16="http://schemas.microsoft.com/office/drawing/2014/main" xmlns="" id="{09DA000C-82F7-413A-A814-BB17A6233E17}"/>
              </a:ext>
            </a:extLst>
          </p:cNvPr>
          <p:cNvCxnSpPr>
            <a:cxnSpLocks/>
          </p:cNvCxnSpPr>
          <p:nvPr/>
        </p:nvCxnSpPr>
        <p:spPr>
          <a:xfrm>
            <a:off x="1443382" y="602423"/>
            <a:ext cx="9305236" cy="0"/>
          </a:xfrm>
          <a:prstGeom prst="line">
            <a:avLst/>
          </a:prstGeom>
          <a:ln>
            <a:solidFill>
              <a:srgbClr val="002060"/>
            </a:solidFill>
          </a:ln>
        </p:spPr>
        <p:style>
          <a:lnRef idx="3">
            <a:schemeClr val="accent1"/>
          </a:lnRef>
          <a:fillRef idx="0">
            <a:schemeClr val="accent1"/>
          </a:fillRef>
          <a:effectRef idx="2">
            <a:schemeClr val="accent1"/>
          </a:effectRef>
          <a:fontRef idx="minor">
            <a:schemeClr val="tx1"/>
          </a:fontRef>
        </p:style>
      </p:cxnSp>
      <p:sp>
        <p:nvSpPr>
          <p:cNvPr id="7" name="Rectángulo 6">
            <a:extLst>
              <a:ext uri="{FF2B5EF4-FFF2-40B4-BE49-F238E27FC236}">
                <a16:creationId xmlns:a16="http://schemas.microsoft.com/office/drawing/2014/main" xmlns="" id="{A269254A-2917-468D-A2CC-F1D731FF5DE7}"/>
              </a:ext>
            </a:extLst>
          </p:cNvPr>
          <p:cNvSpPr/>
          <p:nvPr/>
        </p:nvSpPr>
        <p:spPr>
          <a:xfrm>
            <a:off x="2264086" y="233091"/>
            <a:ext cx="7089698" cy="400110"/>
          </a:xfrm>
          <a:prstGeom prst="rect">
            <a:avLst/>
          </a:prstGeom>
        </p:spPr>
        <p:txBody>
          <a:bodyPr wrap="none">
            <a:spAutoFit/>
          </a:bodyPr>
          <a:lstStyle/>
          <a:p>
            <a:pPr algn="ctr"/>
            <a:r>
              <a:rPr lang="es-ES" sz="2000" b="1" dirty="0">
                <a:latin typeface="Calibri" panose="020F0502020204030204" pitchFamily="34" charset="0"/>
                <a:cs typeface="Calibri" panose="020F0502020204030204" pitchFamily="34" charset="0"/>
              </a:rPr>
              <a:t>PROVISIONES TÉCNICAS BAJO SOLVENCIA II – RÉGIMEN GENERAL</a:t>
            </a:r>
          </a:p>
        </p:txBody>
      </p:sp>
      <p:sp>
        <p:nvSpPr>
          <p:cNvPr id="3" name="2 Rectángulo"/>
          <p:cNvSpPr/>
          <p:nvPr/>
        </p:nvSpPr>
        <p:spPr>
          <a:xfrm>
            <a:off x="1443382" y="942985"/>
            <a:ext cx="10337800" cy="3323987"/>
          </a:xfrm>
          <a:prstGeom prst="rect">
            <a:avLst/>
          </a:prstGeom>
        </p:spPr>
        <p:txBody>
          <a:bodyPr wrap="square">
            <a:spAutoFit/>
          </a:bodyPr>
          <a:lstStyle/>
          <a:p>
            <a:pPr algn="just"/>
            <a:r>
              <a:rPr lang="es-ES" sz="1400" b="1" dirty="0" smtClean="0"/>
              <a:t>BE PRIMAS</a:t>
            </a:r>
          </a:p>
          <a:p>
            <a:pPr algn="just"/>
            <a:endParaRPr lang="es-ES" sz="1400" dirty="0"/>
          </a:p>
          <a:p>
            <a:pPr marL="285750" indent="-285750" algn="just">
              <a:buFont typeface="Arial" panose="020B0604020202020204" pitchFamily="34" charset="0"/>
              <a:buChar char="•"/>
            </a:pPr>
            <a:r>
              <a:rPr lang="es-ES" sz="1400" dirty="0" smtClean="0"/>
              <a:t>Flujos </a:t>
            </a:r>
            <a:r>
              <a:rPr lang="es-ES" sz="1400" dirty="0"/>
              <a:t>In: Renovaciones Tácitas de Enero y Febrero deducidos los gastos de </a:t>
            </a:r>
            <a:r>
              <a:rPr lang="es-ES" sz="1400" dirty="0" smtClean="0"/>
              <a:t>adquisición</a:t>
            </a:r>
            <a:r>
              <a:rPr lang="es-ES" sz="1400" dirty="0"/>
              <a:t>. Se obtienen los flujos, aplicando el patrón de pagos.</a:t>
            </a:r>
          </a:p>
          <a:p>
            <a:pPr marL="285750" indent="-285750" algn="just">
              <a:buFont typeface="Arial" panose="020B0604020202020204" pitchFamily="34" charset="0"/>
              <a:buChar char="•"/>
            </a:pPr>
            <a:endParaRPr lang="es-ES" sz="1400" dirty="0" smtClean="0"/>
          </a:p>
          <a:p>
            <a:pPr marL="285750" indent="-285750" algn="just">
              <a:buFont typeface="Arial" panose="020B0604020202020204" pitchFamily="34" charset="0"/>
              <a:buChar char="•"/>
            </a:pPr>
            <a:endParaRPr lang="es-ES" sz="1400" dirty="0" smtClean="0"/>
          </a:p>
          <a:p>
            <a:pPr marL="285750" indent="-285750" algn="just">
              <a:buFont typeface="Arial" panose="020B0604020202020204" pitchFamily="34" charset="0"/>
              <a:buChar char="•"/>
            </a:pPr>
            <a:endParaRPr lang="es-ES" sz="1400" dirty="0"/>
          </a:p>
          <a:p>
            <a:pPr marL="285750" indent="-285750" algn="just">
              <a:buFont typeface="Arial" panose="020B0604020202020204" pitchFamily="34" charset="0"/>
              <a:buChar char="•"/>
            </a:pPr>
            <a:endParaRPr lang="es-ES" sz="1400" dirty="0" smtClean="0"/>
          </a:p>
          <a:p>
            <a:pPr marL="285750" indent="-285750" algn="just">
              <a:buFont typeface="Arial" panose="020B0604020202020204" pitchFamily="34" charset="0"/>
              <a:buChar char="•"/>
            </a:pPr>
            <a:endParaRPr lang="es-ES" sz="1400" dirty="0"/>
          </a:p>
          <a:p>
            <a:pPr marL="285750" indent="-285750" algn="just">
              <a:buFont typeface="Arial" panose="020B0604020202020204" pitchFamily="34" charset="0"/>
              <a:buChar char="•"/>
            </a:pPr>
            <a:endParaRPr lang="es-ES" sz="1400" dirty="0"/>
          </a:p>
          <a:p>
            <a:pPr marL="285750" indent="-285750" algn="just">
              <a:buFont typeface="Arial" panose="020B0604020202020204" pitchFamily="34" charset="0"/>
              <a:buChar char="•"/>
            </a:pPr>
            <a:endParaRPr lang="es-ES" sz="1400" dirty="0" smtClean="0"/>
          </a:p>
          <a:p>
            <a:pPr marL="285750" indent="-285750" algn="just">
              <a:buFont typeface="Arial" panose="020B0604020202020204" pitchFamily="34" charset="0"/>
              <a:buChar char="•"/>
            </a:pPr>
            <a:endParaRPr lang="es-ES" sz="1400" dirty="0"/>
          </a:p>
          <a:p>
            <a:pPr marL="285750" indent="-285750" algn="just">
              <a:buFont typeface="Arial" panose="020B0604020202020204" pitchFamily="34" charset="0"/>
              <a:buChar char="•"/>
            </a:pPr>
            <a:endParaRPr lang="es-ES" sz="1400" dirty="0" smtClean="0"/>
          </a:p>
          <a:p>
            <a:pPr marL="285750" indent="-285750" algn="just">
              <a:buFont typeface="Arial" panose="020B0604020202020204" pitchFamily="34" charset="0"/>
              <a:buChar char="•"/>
            </a:pPr>
            <a:endParaRPr lang="es-ES" sz="1400" dirty="0"/>
          </a:p>
          <a:p>
            <a:pPr marL="285750" indent="-285750" algn="just">
              <a:buFontTx/>
              <a:buChar char="-"/>
            </a:pPr>
            <a:endParaRPr lang="es-ES" sz="1400" dirty="0"/>
          </a:p>
        </p:txBody>
      </p:sp>
      <p:pic>
        <p:nvPicPr>
          <p:cNvPr id="1126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23533" y="2094777"/>
            <a:ext cx="4699981" cy="2172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82275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xmlns="" id="{55C43BA6-CBC5-4209-83FB-C5855F16D9D0}"/>
              </a:ext>
            </a:extLst>
          </p:cNvPr>
          <p:cNvSpPr>
            <a:spLocks noGrp="1"/>
          </p:cNvSpPr>
          <p:nvPr>
            <p:ph type="sldNum" sz="quarter" idx="12"/>
          </p:nvPr>
        </p:nvSpPr>
        <p:spPr/>
        <p:txBody>
          <a:bodyPr/>
          <a:lstStyle/>
          <a:p>
            <a:pPr>
              <a:defRPr/>
            </a:pPr>
            <a:fld id="{D87E3369-2416-48D7-B6F2-A5A2782165D3}" type="slidenum">
              <a:rPr lang="en-GB" altLang="es-ES" smtClean="0"/>
              <a:pPr>
                <a:defRPr/>
              </a:pPr>
              <a:t>2</a:t>
            </a:fld>
            <a:endParaRPr lang="en-US" altLang="es-ES"/>
          </a:p>
        </p:txBody>
      </p:sp>
      <p:sp>
        <p:nvSpPr>
          <p:cNvPr id="5" name="Rectángulo 4">
            <a:extLst>
              <a:ext uri="{FF2B5EF4-FFF2-40B4-BE49-F238E27FC236}">
                <a16:creationId xmlns:a16="http://schemas.microsoft.com/office/drawing/2014/main" xmlns="" id="{76B3CD5F-0AC2-49B5-874D-0EFCD2E69519}"/>
              </a:ext>
            </a:extLst>
          </p:cNvPr>
          <p:cNvSpPr/>
          <p:nvPr/>
        </p:nvSpPr>
        <p:spPr>
          <a:xfrm>
            <a:off x="1424763" y="602423"/>
            <a:ext cx="10462436" cy="5632311"/>
          </a:xfrm>
          <a:prstGeom prst="rect">
            <a:avLst/>
          </a:prstGeom>
        </p:spPr>
        <p:txBody>
          <a:bodyPr wrap="square">
            <a:spAutoFit/>
          </a:bodyPr>
          <a:lstStyle/>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r>
              <a:rPr lang="es-ES" b="1" dirty="0">
                <a:solidFill>
                  <a:srgbClr val="002060"/>
                </a:solidFill>
                <a:latin typeface="Calibri" panose="020F0502020204030204" pitchFamily="34" charset="0"/>
                <a:cs typeface="Calibri" panose="020F0502020204030204" pitchFamily="34" charset="0"/>
              </a:rPr>
              <a:t>              </a:t>
            </a: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p:txBody>
      </p:sp>
      <p:sp>
        <p:nvSpPr>
          <p:cNvPr id="10" name="Rectángulo 9">
            <a:extLst>
              <a:ext uri="{FF2B5EF4-FFF2-40B4-BE49-F238E27FC236}">
                <a16:creationId xmlns:a16="http://schemas.microsoft.com/office/drawing/2014/main" xmlns="" id="{EC43B68C-F90D-45C0-B0A6-E640AFF9E6B3}"/>
              </a:ext>
            </a:extLst>
          </p:cNvPr>
          <p:cNvSpPr/>
          <p:nvPr/>
        </p:nvSpPr>
        <p:spPr>
          <a:xfrm>
            <a:off x="1700982" y="1585278"/>
            <a:ext cx="10186215" cy="4801314"/>
          </a:xfrm>
          <a:prstGeom prst="rect">
            <a:avLst/>
          </a:prstGeom>
        </p:spPr>
        <p:txBody>
          <a:bodyPr wrap="square" anchor="ctr">
            <a:spAutoFit/>
          </a:bodyPr>
          <a:lstStyle/>
          <a:p>
            <a:pPr marL="285750" indent="-285750" algn="just">
              <a:buFont typeface="Wingdings" panose="05000000000000000000" pitchFamily="2" charset="2"/>
              <a:buChar char="Ø"/>
            </a:pPr>
            <a:r>
              <a:rPr lang="es-ES" dirty="0"/>
              <a:t>NORMATIVA</a:t>
            </a:r>
          </a:p>
          <a:p>
            <a:pPr algn="just"/>
            <a:endParaRPr lang="es-ES" dirty="0"/>
          </a:p>
          <a:p>
            <a:pPr marL="285750" indent="-285750" algn="just">
              <a:buFont typeface="Wingdings" panose="05000000000000000000" pitchFamily="2" charset="2"/>
              <a:buChar char="Ø"/>
            </a:pPr>
            <a:r>
              <a:rPr lang="es-ES" dirty="0"/>
              <a:t>CONCEPTO</a:t>
            </a:r>
          </a:p>
          <a:p>
            <a:pPr marL="285750" indent="-285750" algn="just">
              <a:buFont typeface="Wingdings" panose="05000000000000000000" pitchFamily="2" charset="2"/>
              <a:buChar char="Ø"/>
            </a:pPr>
            <a:endParaRPr lang="es-ES" dirty="0" smtClean="0"/>
          </a:p>
          <a:p>
            <a:pPr marL="285750" indent="-285750" algn="just">
              <a:buFont typeface="Wingdings" panose="05000000000000000000" pitchFamily="2" charset="2"/>
              <a:buChar char="Ø"/>
            </a:pPr>
            <a:r>
              <a:rPr lang="es-ES" dirty="0"/>
              <a:t>PROVISIONES TÉCNICAS A EFECTOS CONTABLES</a:t>
            </a:r>
          </a:p>
          <a:p>
            <a:pPr marL="285750" indent="-285750" algn="just">
              <a:buFont typeface="Wingdings" panose="05000000000000000000" pitchFamily="2" charset="2"/>
              <a:buChar char="Ø"/>
            </a:pPr>
            <a:endParaRPr lang="es-ES" dirty="0"/>
          </a:p>
          <a:p>
            <a:pPr marL="285750" indent="-285750" algn="just">
              <a:buFont typeface="Wingdings" panose="05000000000000000000" pitchFamily="2" charset="2"/>
              <a:buChar char="Ø"/>
            </a:pPr>
            <a:r>
              <a:rPr lang="es-ES" dirty="0"/>
              <a:t>BALANCE </a:t>
            </a:r>
            <a:r>
              <a:rPr lang="es-ES" dirty="0" smtClean="0"/>
              <a:t>CONTABLE</a:t>
            </a:r>
          </a:p>
          <a:p>
            <a:pPr marL="285750" indent="-285750" algn="just">
              <a:buFont typeface="Wingdings" panose="05000000000000000000" pitchFamily="2" charset="2"/>
              <a:buChar char="Ø"/>
            </a:pPr>
            <a:endParaRPr lang="es-ES" dirty="0"/>
          </a:p>
          <a:p>
            <a:pPr marL="285750" indent="-285750" algn="just">
              <a:buFont typeface="Wingdings" panose="05000000000000000000" pitchFamily="2" charset="2"/>
              <a:buChar char="Ø"/>
            </a:pPr>
            <a:r>
              <a:rPr lang="es-ES" dirty="0" smtClean="0"/>
              <a:t>PROVISIONES </a:t>
            </a:r>
            <a:r>
              <a:rPr lang="es-ES" dirty="0"/>
              <a:t>TÉCNICAS BAJO SOLVENCIA </a:t>
            </a:r>
            <a:r>
              <a:rPr lang="es-ES" dirty="0" smtClean="0"/>
              <a:t>II – RÉGIMEN GENERAL</a:t>
            </a:r>
          </a:p>
          <a:p>
            <a:pPr marL="285750" indent="-285750" algn="just">
              <a:buFont typeface="Wingdings" panose="05000000000000000000" pitchFamily="2" charset="2"/>
              <a:buChar char="Ø"/>
            </a:pPr>
            <a:endParaRPr lang="es-ES" dirty="0"/>
          </a:p>
          <a:p>
            <a:pPr marL="285750" indent="-285750" algn="just">
              <a:buFont typeface="Wingdings" panose="05000000000000000000" pitchFamily="2" charset="2"/>
              <a:buChar char="Ø"/>
            </a:pPr>
            <a:r>
              <a:rPr lang="es-ES" dirty="0"/>
              <a:t>PROVISIONES TÉCNICAS BAJO SOLVENCIA II – RÉGIMEN </a:t>
            </a:r>
            <a:r>
              <a:rPr lang="es-ES" dirty="0" smtClean="0"/>
              <a:t>ESPECIAL</a:t>
            </a:r>
          </a:p>
          <a:p>
            <a:pPr marL="285750" indent="-285750" algn="just">
              <a:buFont typeface="Wingdings" panose="05000000000000000000" pitchFamily="2" charset="2"/>
              <a:buChar char="Ø"/>
            </a:pPr>
            <a:endParaRPr lang="es-ES" dirty="0"/>
          </a:p>
          <a:p>
            <a:pPr marL="285750" indent="-285750" algn="just">
              <a:buFont typeface="Wingdings" panose="05000000000000000000" pitchFamily="2" charset="2"/>
              <a:buChar char="Ø"/>
            </a:pPr>
            <a:r>
              <a:rPr lang="es-ES" dirty="0" smtClean="0"/>
              <a:t>BALANCE </a:t>
            </a:r>
            <a:r>
              <a:rPr lang="es-ES" dirty="0"/>
              <a:t>ECONÓMICO VS BALANCE </a:t>
            </a:r>
            <a:r>
              <a:rPr lang="es-ES" dirty="0" smtClean="0"/>
              <a:t>CONTABLE</a:t>
            </a:r>
          </a:p>
          <a:p>
            <a:pPr marL="285750" indent="-285750" algn="just">
              <a:buFont typeface="Wingdings" panose="05000000000000000000" pitchFamily="2" charset="2"/>
              <a:buChar char="Ø"/>
            </a:pPr>
            <a:endParaRPr lang="es-ES" dirty="0"/>
          </a:p>
          <a:p>
            <a:pPr algn="just"/>
            <a:endParaRPr lang="es-ES" dirty="0"/>
          </a:p>
          <a:p>
            <a:pPr marL="285750" indent="-285750" algn="just">
              <a:buFont typeface="Wingdings" panose="05000000000000000000" pitchFamily="2" charset="2"/>
              <a:buChar char="Ø"/>
            </a:pPr>
            <a:endParaRPr lang="es-ES" dirty="0"/>
          </a:p>
          <a:p>
            <a:pPr algn="just"/>
            <a:endParaRPr lang="es-ES" dirty="0"/>
          </a:p>
        </p:txBody>
      </p:sp>
      <p:cxnSp>
        <p:nvCxnSpPr>
          <p:cNvPr id="17" name="Conector recto 16">
            <a:extLst>
              <a:ext uri="{FF2B5EF4-FFF2-40B4-BE49-F238E27FC236}">
                <a16:creationId xmlns:a16="http://schemas.microsoft.com/office/drawing/2014/main" xmlns="" id="{09DA000C-82F7-413A-A814-BB17A6233E17}"/>
              </a:ext>
            </a:extLst>
          </p:cNvPr>
          <p:cNvCxnSpPr>
            <a:cxnSpLocks/>
          </p:cNvCxnSpPr>
          <p:nvPr/>
        </p:nvCxnSpPr>
        <p:spPr>
          <a:xfrm>
            <a:off x="1443382" y="602423"/>
            <a:ext cx="9305236" cy="0"/>
          </a:xfrm>
          <a:prstGeom prst="line">
            <a:avLst/>
          </a:prstGeom>
          <a:ln>
            <a:solidFill>
              <a:srgbClr val="002060"/>
            </a:solidFill>
          </a:ln>
        </p:spPr>
        <p:style>
          <a:lnRef idx="3">
            <a:schemeClr val="accent1"/>
          </a:lnRef>
          <a:fillRef idx="0">
            <a:schemeClr val="accent1"/>
          </a:fillRef>
          <a:effectRef idx="2">
            <a:schemeClr val="accent1"/>
          </a:effectRef>
          <a:fontRef idx="minor">
            <a:schemeClr val="tx1"/>
          </a:fontRef>
        </p:style>
      </p:cxnSp>
      <p:sp>
        <p:nvSpPr>
          <p:cNvPr id="7" name="Rectángulo 6">
            <a:extLst>
              <a:ext uri="{FF2B5EF4-FFF2-40B4-BE49-F238E27FC236}">
                <a16:creationId xmlns:a16="http://schemas.microsoft.com/office/drawing/2014/main" xmlns="" id="{A269254A-2917-468D-A2CC-F1D731FF5DE7}"/>
              </a:ext>
            </a:extLst>
          </p:cNvPr>
          <p:cNvSpPr/>
          <p:nvPr/>
        </p:nvSpPr>
        <p:spPr>
          <a:xfrm>
            <a:off x="5351905" y="233091"/>
            <a:ext cx="914033" cy="400110"/>
          </a:xfrm>
          <a:prstGeom prst="rect">
            <a:avLst/>
          </a:prstGeom>
        </p:spPr>
        <p:txBody>
          <a:bodyPr wrap="none">
            <a:spAutoFit/>
          </a:bodyPr>
          <a:lstStyle/>
          <a:p>
            <a:pPr algn="ctr"/>
            <a:r>
              <a:rPr lang="es-ES" sz="2000" b="1" dirty="0">
                <a:latin typeface="Calibri" panose="020F0502020204030204" pitchFamily="34" charset="0"/>
                <a:cs typeface="Calibri" panose="020F0502020204030204" pitchFamily="34" charset="0"/>
              </a:rPr>
              <a:t>ÍNDICE</a:t>
            </a:r>
          </a:p>
        </p:txBody>
      </p:sp>
    </p:spTree>
    <p:extLst>
      <p:ext uri="{BB962C8B-B14F-4D97-AF65-F5344CB8AC3E}">
        <p14:creationId xmlns:p14="http://schemas.microsoft.com/office/powerpoint/2010/main" val="20726320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xmlns="" id="{55C43BA6-CBC5-4209-83FB-C5855F16D9D0}"/>
              </a:ext>
            </a:extLst>
          </p:cNvPr>
          <p:cNvSpPr>
            <a:spLocks noGrp="1"/>
          </p:cNvSpPr>
          <p:nvPr>
            <p:ph type="sldNum" sz="quarter" idx="12"/>
          </p:nvPr>
        </p:nvSpPr>
        <p:spPr/>
        <p:txBody>
          <a:bodyPr/>
          <a:lstStyle/>
          <a:p>
            <a:pPr>
              <a:defRPr/>
            </a:pPr>
            <a:fld id="{D87E3369-2416-48D7-B6F2-A5A2782165D3}" type="slidenum">
              <a:rPr lang="en-GB" altLang="es-ES" smtClean="0"/>
              <a:pPr>
                <a:defRPr/>
              </a:pPr>
              <a:t>20</a:t>
            </a:fld>
            <a:endParaRPr lang="en-US" altLang="es-ES"/>
          </a:p>
        </p:txBody>
      </p:sp>
      <p:sp>
        <p:nvSpPr>
          <p:cNvPr id="5" name="Rectángulo 4">
            <a:extLst>
              <a:ext uri="{FF2B5EF4-FFF2-40B4-BE49-F238E27FC236}">
                <a16:creationId xmlns:a16="http://schemas.microsoft.com/office/drawing/2014/main" xmlns="" id="{76B3CD5F-0AC2-49B5-874D-0EFCD2E69519}"/>
              </a:ext>
            </a:extLst>
          </p:cNvPr>
          <p:cNvSpPr/>
          <p:nvPr/>
        </p:nvSpPr>
        <p:spPr>
          <a:xfrm>
            <a:off x="1424763" y="602423"/>
            <a:ext cx="10462436" cy="5632311"/>
          </a:xfrm>
          <a:prstGeom prst="rect">
            <a:avLst/>
          </a:prstGeom>
        </p:spPr>
        <p:txBody>
          <a:bodyPr wrap="square">
            <a:spAutoFit/>
          </a:bodyPr>
          <a:lstStyle/>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r>
              <a:rPr lang="es-ES" b="1" dirty="0">
                <a:solidFill>
                  <a:srgbClr val="002060"/>
                </a:solidFill>
                <a:latin typeface="Calibri" panose="020F0502020204030204" pitchFamily="34" charset="0"/>
                <a:cs typeface="Calibri" panose="020F0502020204030204" pitchFamily="34" charset="0"/>
              </a:rPr>
              <a:t>              </a:t>
            </a: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p:txBody>
      </p:sp>
      <p:cxnSp>
        <p:nvCxnSpPr>
          <p:cNvPr id="17" name="Conector recto 16">
            <a:extLst>
              <a:ext uri="{FF2B5EF4-FFF2-40B4-BE49-F238E27FC236}">
                <a16:creationId xmlns:a16="http://schemas.microsoft.com/office/drawing/2014/main" xmlns="" id="{09DA000C-82F7-413A-A814-BB17A6233E17}"/>
              </a:ext>
            </a:extLst>
          </p:cNvPr>
          <p:cNvCxnSpPr>
            <a:cxnSpLocks/>
          </p:cNvCxnSpPr>
          <p:nvPr/>
        </p:nvCxnSpPr>
        <p:spPr>
          <a:xfrm>
            <a:off x="1443382" y="602423"/>
            <a:ext cx="9305236" cy="0"/>
          </a:xfrm>
          <a:prstGeom prst="line">
            <a:avLst/>
          </a:prstGeom>
          <a:ln>
            <a:solidFill>
              <a:srgbClr val="002060"/>
            </a:solidFill>
          </a:ln>
        </p:spPr>
        <p:style>
          <a:lnRef idx="3">
            <a:schemeClr val="accent1"/>
          </a:lnRef>
          <a:fillRef idx="0">
            <a:schemeClr val="accent1"/>
          </a:fillRef>
          <a:effectRef idx="2">
            <a:schemeClr val="accent1"/>
          </a:effectRef>
          <a:fontRef idx="minor">
            <a:schemeClr val="tx1"/>
          </a:fontRef>
        </p:style>
      </p:cxnSp>
      <p:sp>
        <p:nvSpPr>
          <p:cNvPr id="7" name="Rectángulo 6">
            <a:extLst>
              <a:ext uri="{FF2B5EF4-FFF2-40B4-BE49-F238E27FC236}">
                <a16:creationId xmlns:a16="http://schemas.microsoft.com/office/drawing/2014/main" xmlns="" id="{A269254A-2917-468D-A2CC-F1D731FF5DE7}"/>
              </a:ext>
            </a:extLst>
          </p:cNvPr>
          <p:cNvSpPr/>
          <p:nvPr/>
        </p:nvSpPr>
        <p:spPr>
          <a:xfrm>
            <a:off x="2264086" y="233091"/>
            <a:ext cx="7089698" cy="400110"/>
          </a:xfrm>
          <a:prstGeom prst="rect">
            <a:avLst/>
          </a:prstGeom>
        </p:spPr>
        <p:txBody>
          <a:bodyPr wrap="none">
            <a:spAutoFit/>
          </a:bodyPr>
          <a:lstStyle/>
          <a:p>
            <a:pPr algn="ctr"/>
            <a:r>
              <a:rPr lang="es-ES" sz="2000" b="1" dirty="0">
                <a:latin typeface="Calibri" panose="020F0502020204030204" pitchFamily="34" charset="0"/>
                <a:cs typeface="Calibri" panose="020F0502020204030204" pitchFamily="34" charset="0"/>
              </a:rPr>
              <a:t>PROVISIONES TÉCNICAS BAJO SOLVENCIA II – RÉGIMEN GENERAL</a:t>
            </a:r>
          </a:p>
        </p:txBody>
      </p:sp>
      <p:sp>
        <p:nvSpPr>
          <p:cNvPr id="3" name="2 Rectángulo"/>
          <p:cNvSpPr/>
          <p:nvPr/>
        </p:nvSpPr>
        <p:spPr>
          <a:xfrm>
            <a:off x="1443382" y="942985"/>
            <a:ext cx="10337800" cy="738664"/>
          </a:xfrm>
          <a:prstGeom prst="rect">
            <a:avLst/>
          </a:prstGeom>
        </p:spPr>
        <p:txBody>
          <a:bodyPr wrap="square">
            <a:spAutoFit/>
          </a:bodyPr>
          <a:lstStyle/>
          <a:p>
            <a:pPr marL="285750" indent="-285750" algn="just">
              <a:buFont typeface="Arial" panose="020B0604020202020204" pitchFamily="34" charset="0"/>
              <a:buChar char="•"/>
            </a:pPr>
            <a:r>
              <a:rPr lang="es-ES" sz="1400" dirty="0" smtClean="0"/>
              <a:t>Se </a:t>
            </a:r>
            <a:r>
              <a:rPr lang="es-ES" sz="1400" dirty="0"/>
              <a:t>actualizan los flujos financieramente con </a:t>
            </a:r>
            <a:r>
              <a:rPr lang="es-ES" sz="1400" dirty="0" smtClean="0"/>
              <a:t>la Curva </a:t>
            </a:r>
            <a:r>
              <a:rPr lang="es-ES" sz="1400" dirty="0"/>
              <a:t>de Tipos </a:t>
            </a:r>
            <a:r>
              <a:rPr lang="es-ES" sz="1400" dirty="0" smtClean="0"/>
              <a:t>de EIOPA. </a:t>
            </a:r>
          </a:p>
          <a:p>
            <a:pPr marL="285750" indent="-285750" algn="just">
              <a:buFontTx/>
              <a:buChar char="-"/>
            </a:pPr>
            <a:endParaRPr lang="es-ES" sz="1400" dirty="0" smtClean="0"/>
          </a:p>
          <a:p>
            <a:pPr marL="285750" indent="-285750" algn="just">
              <a:buFontTx/>
              <a:buChar char="-"/>
            </a:pPr>
            <a:endParaRPr lang="es-ES" sz="1400" dirty="0"/>
          </a:p>
        </p:txBody>
      </p:sp>
      <p:pic>
        <p:nvPicPr>
          <p:cNvPr id="1126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09594" y="1545165"/>
            <a:ext cx="4009630" cy="2468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668861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xmlns="" id="{55C43BA6-CBC5-4209-83FB-C5855F16D9D0}"/>
              </a:ext>
            </a:extLst>
          </p:cNvPr>
          <p:cNvSpPr>
            <a:spLocks noGrp="1"/>
          </p:cNvSpPr>
          <p:nvPr>
            <p:ph type="sldNum" sz="quarter" idx="12"/>
          </p:nvPr>
        </p:nvSpPr>
        <p:spPr/>
        <p:txBody>
          <a:bodyPr/>
          <a:lstStyle/>
          <a:p>
            <a:pPr>
              <a:defRPr/>
            </a:pPr>
            <a:fld id="{D87E3369-2416-48D7-B6F2-A5A2782165D3}" type="slidenum">
              <a:rPr lang="en-GB" altLang="es-ES" smtClean="0"/>
              <a:pPr>
                <a:defRPr/>
              </a:pPr>
              <a:t>21</a:t>
            </a:fld>
            <a:endParaRPr lang="en-US" altLang="es-ES"/>
          </a:p>
        </p:txBody>
      </p:sp>
      <p:sp>
        <p:nvSpPr>
          <p:cNvPr id="5" name="Rectángulo 4">
            <a:extLst>
              <a:ext uri="{FF2B5EF4-FFF2-40B4-BE49-F238E27FC236}">
                <a16:creationId xmlns:a16="http://schemas.microsoft.com/office/drawing/2014/main" xmlns="" id="{76B3CD5F-0AC2-49B5-874D-0EFCD2E69519}"/>
              </a:ext>
            </a:extLst>
          </p:cNvPr>
          <p:cNvSpPr/>
          <p:nvPr/>
        </p:nvSpPr>
        <p:spPr>
          <a:xfrm>
            <a:off x="1424763" y="602423"/>
            <a:ext cx="10462436" cy="5632311"/>
          </a:xfrm>
          <a:prstGeom prst="rect">
            <a:avLst/>
          </a:prstGeom>
        </p:spPr>
        <p:txBody>
          <a:bodyPr wrap="square">
            <a:spAutoFit/>
          </a:bodyPr>
          <a:lstStyle/>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r>
              <a:rPr lang="es-ES" b="1" dirty="0">
                <a:solidFill>
                  <a:srgbClr val="002060"/>
                </a:solidFill>
                <a:latin typeface="Calibri" panose="020F0502020204030204" pitchFamily="34" charset="0"/>
                <a:cs typeface="Calibri" panose="020F0502020204030204" pitchFamily="34" charset="0"/>
              </a:rPr>
              <a:t>              </a:t>
            </a: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p:txBody>
      </p:sp>
      <p:cxnSp>
        <p:nvCxnSpPr>
          <p:cNvPr id="17" name="Conector recto 16">
            <a:extLst>
              <a:ext uri="{FF2B5EF4-FFF2-40B4-BE49-F238E27FC236}">
                <a16:creationId xmlns:a16="http://schemas.microsoft.com/office/drawing/2014/main" xmlns="" id="{09DA000C-82F7-413A-A814-BB17A6233E17}"/>
              </a:ext>
            </a:extLst>
          </p:cNvPr>
          <p:cNvCxnSpPr>
            <a:cxnSpLocks/>
          </p:cNvCxnSpPr>
          <p:nvPr/>
        </p:nvCxnSpPr>
        <p:spPr>
          <a:xfrm>
            <a:off x="1443382" y="602423"/>
            <a:ext cx="9305236" cy="0"/>
          </a:xfrm>
          <a:prstGeom prst="line">
            <a:avLst/>
          </a:prstGeom>
          <a:ln>
            <a:solidFill>
              <a:srgbClr val="002060"/>
            </a:solidFill>
          </a:ln>
        </p:spPr>
        <p:style>
          <a:lnRef idx="3">
            <a:schemeClr val="accent1"/>
          </a:lnRef>
          <a:fillRef idx="0">
            <a:schemeClr val="accent1"/>
          </a:fillRef>
          <a:effectRef idx="2">
            <a:schemeClr val="accent1"/>
          </a:effectRef>
          <a:fontRef idx="minor">
            <a:schemeClr val="tx1"/>
          </a:fontRef>
        </p:style>
      </p:cxnSp>
      <p:sp>
        <p:nvSpPr>
          <p:cNvPr id="7" name="Rectángulo 6">
            <a:extLst>
              <a:ext uri="{FF2B5EF4-FFF2-40B4-BE49-F238E27FC236}">
                <a16:creationId xmlns:a16="http://schemas.microsoft.com/office/drawing/2014/main" xmlns="" id="{A269254A-2917-468D-A2CC-F1D731FF5DE7}"/>
              </a:ext>
            </a:extLst>
          </p:cNvPr>
          <p:cNvSpPr/>
          <p:nvPr/>
        </p:nvSpPr>
        <p:spPr>
          <a:xfrm>
            <a:off x="2264088" y="233091"/>
            <a:ext cx="7089698" cy="400110"/>
          </a:xfrm>
          <a:prstGeom prst="rect">
            <a:avLst/>
          </a:prstGeom>
        </p:spPr>
        <p:txBody>
          <a:bodyPr wrap="none">
            <a:spAutoFit/>
          </a:bodyPr>
          <a:lstStyle/>
          <a:p>
            <a:pPr algn="ctr"/>
            <a:r>
              <a:rPr lang="es-ES" sz="2000" b="1" dirty="0">
                <a:latin typeface="Calibri" panose="020F0502020204030204" pitchFamily="34" charset="0"/>
                <a:cs typeface="Calibri" panose="020F0502020204030204" pitchFamily="34" charset="0"/>
              </a:rPr>
              <a:t>PROVISIONES TÉCNICAS BAJO SOLVENCIA II – RÉGIMEN GENERAL</a:t>
            </a:r>
          </a:p>
        </p:txBody>
      </p:sp>
      <p:sp>
        <p:nvSpPr>
          <p:cNvPr id="3" name="2 Rectángulo"/>
          <p:cNvSpPr/>
          <p:nvPr/>
        </p:nvSpPr>
        <p:spPr>
          <a:xfrm>
            <a:off x="1443382" y="806505"/>
            <a:ext cx="10337800" cy="5693866"/>
          </a:xfrm>
          <a:prstGeom prst="rect">
            <a:avLst/>
          </a:prstGeom>
        </p:spPr>
        <p:txBody>
          <a:bodyPr wrap="square">
            <a:spAutoFit/>
          </a:bodyPr>
          <a:lstStyle/>
          <a:p>
            <a:pPr algn="just"/>
            <a:r>
              <a:rPr lang="es-ES" sz="1400" b="1" dirty="0" smtClean="0"/>
              <a:t>MARGEN DE RIESGO</a:t>
            </a:r>
          </a:p>
          <a:p>
            <a:pPr algn="just"/>
            <a:endParaRPr lang="es-ES" sz="1400" dirty="0" smtClean="0"/>
          </a:p>
          <a:p>
            <a:pPr algn="just"/>
            <a:r>
              <a:rPr lang="es-ES" sz="1400" dirty="0" smtClean="0"/>
              <a:t>La </a:t>
            </a:r>
            <a:r>
              <a:rPr lang="es-ES" sz="1400" dirty="0"/>
              <a:t>cuantificación del margen de riesgo se basa en la metodología del coste de capital y recoge el coste de inmovilizar fondos propios aptos por un importe igual al capital de solvencia necesario para cubrir riesgos no financieros derivados de las obligaciones de la entidad.</a:t>
            </a:r>
          </a:p>
          <a:p>
            <a:pPr algn="just"/>
            <a:endParaRPr lang="es-ES" sz="1400" dirty="0"/>
          </a:p>
          <a:p>
            <a:pPr algn="just"/>
            <a:r>
              <a:rPr lang="es-ES" sz="1400" dirty="0"/>
              <a:t> </a:t>
            </a:r>
            <a:r>
              <a:rPr lang="es-ES" sz="1400" dirty="0" smtClean="0"/>
              <a:t>Por </a:t>
            </a:r>
            <a:r>
              <a:rPr lang="es-ES" sz="1400" dirty="0"/>
              <a:t>tanto, debe calcularse el valor presente de los requerimientos de capital futuros (hasta la liquidación total de los contratos), teniendo en cuenta exclusivamente los riesgos de suscripción, de contraparte y el riesgo operacional y aplicar un coste de capital (definido en un 6%), descontando a la curva libre de riesgo.</a:t>
            </a:r>
          </a:p>
          <a:p>
            <a:pPr algn="just"/>
            <a:endParaRPr lang="es-ES" sz="1400" dirty="0"/>
          </a:p>
          <a:p>
            <a:pPr algn="just"/>
            <a:r>
              <a:rPr lang="es-ES" sz="1400" dirty="0"/>
              <a:t>La Directriz 62 </a:t>
            </a:r>
            <a:r>
              <a:rPr lang="es-ES" sz="1400" dirty="0" smtClean="0"/>
              <a:t>- Jerarquía de los métodos para el cálculo del margen de riesgo (Directrices </a:t>
            </a:r>
            <a:r>
              <a:rPr lang="es-ES" sz="1400" dirty="0"/>
              <a:t>EIOPA Valoración Provisiones Técnicas)  establece la jerarquía de métodos siguiendo el principio de proporcionalidad:</a:t>
            </a:r>
          </a:p>
          <a:p>
            <a:pPr algn="just"/>
            <a:endParaRPr lang="es-ES" sz="1400" dirty="0"/>
          </a:p>
          <a:p>
            <a:pPr algn="just"/>
            <a:r>
              <a:rPr lang="es-ES" sz="1400" b="1" dirty="0"/>
              <a:t>Método 1</a:t>
            </a:r>
            <a:r>
              <a:rPr lang="es-ES" sz="1400" dirty="0"/>
              <a:t>: para calcular por aproximación los riesgos y </a:t>
            </a:r>
            <a:r>
              <a:rPr lang="es-ES" sz="1400" dirty="0" err="1"/>
              <a:t>subriesgos</a:t>
            </a:r>
            <a:r>
              <a:rPr lang="es-ES" sz="1400" dirty="0"/>
              <a:t> individuales dentro de algunos o todos los módulos y </a:t>
            </a:r>
            <a:r>
              <a:rPr lang="es-ES" sz="1400" dirty="0" err="1"/>
              <a:t>submódulos</a:t>
            </a:r>
            <a:r>
              <a:rPr lang="es-ES" sz="1400" dirty="0"/>
              <a:t> del SCR</a:t>
            </a:r>
            <a:r>
              <a:rPr lang="es-ES" sz="1400" dirty="0" smtClean="0"/>
              <a:t>.</a:t>
            </a:r>
          </a:p>
          <a:p>
            <a:pPr algn="just"/>
            <a:endParaRPr lang="es-ES" sz="1400" dirty="0"/>
          </a:p>
          <a:p>
            <a:pPr algn="just"/>
            <a:r>
              <a:rPr lang="es-ES" sz="1400" b="1" dirty="0"/>
              <a:t>Método 2</a:t>
            </a:r>
            <a:r>
              <a:rPr lang="es-ES" sz="1400" dirty="0"/>
              <a:t>: para calcular por aproximación todo el SCR para cada año futuro, entre otras cosas, mediante el uso del coeficiente de la mejor estimación existente en ese año futuro, a la mejor estimación en la fecha de valoración. </a:t>
            </a:r>
          </a:p>
          <a:p>
            <a:pPr algn="just"/>
            <a:endParaRPr lang="es-ES" sz="1400" dirty="0" smtClean="0"/>
          </a:p>
          <a:p>
            <a:pPr algn="just"/>
            <a:r>
              <a:rPr lang="es-ES" sz="1400" b="1" dirty="0"/>
              <a:t>Método 3</a:t>
            </a:r>
            <a:r>
              <a:rPr lang="es-ES" sz="1400" dirty="0"/>
              <a:t>: para calcular por aproximación la suma descontada de todos los SCR futuros en un solo paso sin la aproximación de los SCR para cada año futuro por separado, entre otras cosas, mediante el uso de la duración modificada de los pasivos de seguros como un factor de proporcionalidad</a:t>
            </a:r>
            <a:r>
              <a:rPr lang="es-ES" sz="1400" dirty="0" smtClean="0"/>
              <a:t>.</a:t>
            </a:r>
          </a:p>
          <a:p>
            <a:pPr algn="just"/>
            <a:endParaRPr lang="es-ES" sz="1400" dirty="0"/>
          </a:p>
          <a:p>
            <a:pPr algn="just"/>
            <a:r>
              <a:rPr lang="es-ES" sz="1400" b="1" dirty="0"/>
              <a:t>Método 4</a:t>
            </a:r>
            <a:r>
              <a:rPr lang="es-ES" sz="1400" dirty="0"/>
              <a:t>: para calcular por aproximación el margen de riesgo mediante el cálculo como un porcentaje de la mejor estimación. Según este método, el margen de riesgo se debería calcular como un porcentaje de la mejor estimación de las provisiones técnicas netas de reaseguro en la fecha de valoración.</a:t>
            </a:r>
          </a:p>
          <a:p>
            <a:pPr algn="just"/>
            <a:endParaRPr lang="es-ES" sz="1400" dirty="0"/>
          </a:p>
        </p:txBody>
      </p:sp>
    </p:spTree>
    <p:extLst>
      <p:ext uri="{BB962C8B-B14F-4D97-AF65-F5344CB8AC3E}">
        <p14:creationId xmlns:p14="http://schemas.microsoft.com/office/powerpoint/2010/main" val="38568790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xmlns="" id="{55C43BA6-CBC5-4209-83FB-C5855F16D9D0}"/>
              </a:ext>
            </a:extLst>
          </p:cNvPr>
          <p:cNvSpPr>
            <a:spLocks noGrp="1"/>
          </p:cNvSpPr>
          <p:nvPr>
            <p:ph type="sldNum" sz="quarter" idx="12"/>
          </p:nvPr>
        </p:nvSpPr>
        <p:spPr/>
        <p:txBody>
          <a:bodyPr/>
          <a:lstStyle/>
          <a:p>
            <a:pPr>
              <a:defRPr/>
            </a:pPr>
            <a:fld id="{D87E3369-2416-48D7-B6F2-A5A2782165D3}" type="slidenum">
              <a:rPr lang="en-GB" altLang="es-ES" smtClean="0"/>
              <a:pPr>
                <a:defRPr/>
              </a:pPr>
              <a:t>22</a:t>
            </a:fld>
            <a:endParaRPr lang="en-US" altLang="es-ES"/>
          </a:p>
        </p:txBody>
      </p:sp>
      <p:sp>
        <p:nvSpPr>
          <p:cNvPr id="5" name="Rectángulo 4">
            <a:extLst>
              <a:ext uri="{FF2B5EF4-FFF2-40B4-BE49-F238E27FC236}">
                <a16:creationId xmlns:a16="http://schemas.microsoft.com/office/drawing/2014/main" xmlns="" id="{76B3CD5F-0AC2-49B5-874D-0EFCD2E69519}"/>
              </a:ext>
            </a:extLst>
          </p:cNvPr>
          <p:cNvSpPr/>
          <p:nvPr/>
        </p:nvSpPr>
        <p:spPr>
          <a:xfrm>
            <a:off x="1424763" y="602423"/>
            <a:ext cx="10462436" cy="5632311"/>
          </a:xfrm>
          <a:prstGeom prst="rect">
            <a:avLst/>
          </a:prstGeom>
        </p:spPr>
        <p:txBody>
          <a:bodyPr wrap="square">
            <a:spAutoFit/>
          </a:bodyPr>
          <a:lstStyle/>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r>
              <a:rPr lang="es-ES" b="1" dirty="0">
                <a:solidFill>
                  <a:srgbClr val="002060"/>
                </a:solidFill>
                <a:latin typeface="Calibri" panose="020F0502020204030204" pitchFamily="34" charset="0"/>
                <a:cs typeface="Calibri" panose="020F0502020204030204" pitchFamily="34" charset="0"/>
              </a:rPr>
              <a:t>              </a:t>
            </a: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p:txBody>
      </p:sp>
      <p:cxnSp>
        <p:nvCxnSpPr>
          <p:cNvPr id="17" name="Conector recto 16">
            <a:extLst>
              <a:ext uri="{FF2B5EF4-FFF2-40B4-BE49-F238E27FC236}">
                <a16:creationId xmlns:a16="http://schemas.microsoft.com/office/drawing/2014/main" xmlns="" id="{09DA000C-82F7-413A-A814-BB17A6233E17}"/>
              </a:ext>
            </a:extLst>
          </p:cNvPr>
          <p:cNvCxnSpPr>
            <a:cxnSpLocks/>
          </p:cNvCxnSpPr>
          <p:nvPr/>
        </p:nvCxnSpPr>
        <p:spPr>
          <a:xfrm>
            <a:off x="1443382" y="602423"/>
            <a:ext cx="9305236" cy="0"/>
          </a:xfrm>
          <a:prstGeom prst="line">
            <a:avLst/>
          </a:prstGeom>
          <a:ln>
            <a:solidFill>
              <a:srgbClr val="002060"/>
            </a:solidFill>
          </a:ln>
        </p:spPr>
        <p:style>
          <a:lnRef idx="3">
            <a:schemeClr val="accent1"/>
          </a:lnRef>
          <a:fillRef idx="0">
            <a:schemeClr val="accent1"/>
          </a:fillRef>
          <a:effectRef idx="2">
            <a:schemeClr val="accent1"/>
          </a:effectRef>
          <a:fontRef idx="minor">
            <a:schemeClr val="tx1"/>
          </a:fontRef>
        </p:style>
      </p:cxnSp>
      <p:sp>
        <p:nvSpPr>
          <p:cNvPr id="7" name="Rectángulo 6">
            <a:extLst>
              <a:ext uri="{FF2B5EF4-FFF2-40B4-BE49-F238E27FC236}">
                <a16:creationId xmlns:a16="http://schemas.microsoft.com/office/drawing/2014/main" xmlns="" id="{A269254A-2917-468D-A2CC-F1D731FF5DE7}"/>
              </a:ext>
            </a:extLst>
          </p:cNvPr>
          <p:cNvSpPr/>
          <p:nvPr/>
        </p:nvSpPr>
        <p:spPr>
          <a:xfrm>
            <a:off x="2264088" y="233091"/>
            <a:ext cx="7089698" cy="400110"/>
          </a:xfrm>
          <a:prstGeom prst="rect">
            <a:avLst/>
          </a:prstGeom>
        </p:spPr>
        <p:txBody>
          <a:bodyPr wrap="none">
            <a:spAutoFit/>
          </a:bodyPr>
          <a:lstStyle/>
          <a:p>
            <a:pPr algn="ctr"/>
            <a:r>
              <a:rPr lang="es-ES" sz="2000" b="1" dirty="0">
                <a:latin typeface="Calibri" panose="020F0502020204030204" pitchFamily="34" charset="0"/>
                <a:cs typeface="Calibri" panose="020F0502020204030204" pitchFamily="34" charset="0"/>
              </a:rPr>
              <a:t>PROVISIONES TÉCNICAS BAJO SOLVENCIA II – RÉGIMEN GENERAL</a:t>
            </a:r>
          </a:p>
        </p:txBody>
      </p:sp>
      <p:sp>
        <p:nvSpPr>
          <p:cNvPr id="3" name="2 Rectángulo"/>
          <p:cNvSpPr/>
          <p:nvPr/>
        </p:nvSpPr>
        <p:spPr>
          <a:xfrm>
            <a:off x="1443382" y="806505"/>
            <a:ext cx="10337800" cy="738664"/>
          </a:xfrm>
          <a:prstGeom prst="rect">
            <a:avLst/>
          </a:prstGeom>
        </p:spPr>
        <p:txBody>
          <a:bodyPr wrap="square">
            <a:spAutoFit/>
          </a:bodyPr>
          <a:lstStyle/>
          <a:p>
            <a:pPr algn="just"/>
            <a:r>
              <a:rPr lang="es-ES" sz="1400" b="1" dirty="0" smtClean="0"/>
              <a:t>MARGEN DE RIESGO</a:t>
            </a:r>
          </a:p>
          <a:p>
            <a:pPr algn="just"/>
            <a:endParaRPr lang="es-ES" sz="1400" dirty="0" smtClean="0"/>
          </a:p>
          <a:p>
            <a:pPr algn="just"/>
            <a:endParaRPr lang="es-ES" sz="1400" dirty="0"/>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3382" y="1522219"/>
            <a:ext cx="10672418" cy="4164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8596830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xmlns="" id="{55C43BA6-CBC5-4209-83FB-C5855F16D9D0}"/>
              </a:ext>
            </a:extLst>
          </p:cNvPr>
          <p:cNvSpPr>
            <a:spLocks noGrp="1"/>
          </p:cNvSpPr>
          <p:nvPr>
            <p:ph type="sldNum" sz="quarter" idx="12"/>
          </p:nvPr>
        </p:nvSpPr>
        <p:spPr/>
        <p:txBody>
          <a:bodyPr/>
          <a:lstStyle/>
          <a:p>
            <a:pPr>
              <a:defRPr/>
            </a:pPr>
            <a:fld id="{D87E3369-2416-48D7-B6F2-A5A2782165D3}" type="slidenum">
              <a:rPr lang="en-GB" altLang="es-ES" smtClean="0"/>
              <a:pPr>
                <a:defRPr/>
              </a:pPr>
              <a:t>23</a:t>
            </a:fld>
            <a:endParaRPr lang="en-US" altLang="es-ES"/>
          </a:p>
        </p:txBody>
      </p:sp>
      <p:sp>
        <p:nvSpPr>
          <p:cNvPr id="5" name="Rectángulo 4">
            <a:extLst>
              <a:ext uri="{FF2B5EF4-FFF2-40B4-BE49-F238E27FC236}">
                <a16:creationId xmlns:a16="http://schemas.microsoft.com/office/drawing/2014/main" xmlns="" id="{76B3CD5F-0AC2-49B5-874D-0EFCD2E69519}"/>
              </a:ext>
            </a:extLst>
          </p:cNvPr>
          <p:cNvSpPr/>
          <p:nvPr/>
        </p:nvSpPr>
        <p:spPr>
          <a:xfrm>
            <a:off x="1424763" y="602423"/>
            <a:ext cx="10462436" cy="5632311"/>
          </a:xfrm>
          <a:prstGeom prst="rect">
            <a:avLst/>
          </a:prstGeom>
        </p:spPr>
        <p:txBody>
          <a:bodyPr wrap="square">
            <a:spAutoFit/>
          </a:bodyPr>
          <a:lstStyle/>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r>
              <a:rPr lang="es-ES" b="1" dirty="0">
                <a:solidFill>
                  <a:srgbClr val="002060"/>
                </a:solidFill>
                <a:latin typeface="Calibri" panose="020F0502020204030204" pitchFamily="34" charset="0"/>
                <a:cs typeface="Calibri" panose="020F0502020204030204" pitchFamily="34" charset="0"/>
              </a:rPr>
              <a:t>              </a:t>
            </a: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p:txBody>
      </p:sp>
      <p:cxnSp>
        <p:nvCxnSpPr>
          <p:cNvPr id="17" name="Conector recto 16">
            <a:extLst>
              <a:ext uri="{FF2B5EF4-FFF2-40B4-BE49-F238E27FC236}">
                <a16:creationId xmlns:a16="http://schemas.microsoft.com/office/drawing/2014/main" xmlns="" id="{09DA000C-82F7-413A-A814-BB17A6233E17}"/>
              </a:ext>
            </a:extLst>
          </p:cNvPr>
          <p:cNvCxnSpPr>
            <a:cxnSpLocks/>
          </p:cNvCxnSpPr>
          <p:nvPr/>
        </p:nvCxnSpPr>
        <p:spPr>
          <a:xfrm>
            <a:off x="1443382" y="602423"/>
            <a:ext cx="9305236" cy="0"/>
          </a:xfrm>
          <a:prstGeom prst="line">
            <a:avLst/>
          </a:prstGeom>
          <a:ln>
            <a:solidFill>
              <a:srgbClr val="002060"/>
            </a:solidFill>
          </a:ln>
        </p:spPr>
        <p:style>
          <a:lnRef idx="3">
            <a:schemeClr val="accent1"/>
          </a:lnRef>
          <a:fillRef idx="0">
            <a:schemeClr val="accent1"/>
          </a:fillRef>
          <a:effectRef idx="2">
            <a:schemeClr val="accent1"/>
          </a:effectRef>
          <a:fontRef idx="minor">
            <a:schemeClr val="tx1"/>
          </a:fontRef>
        </p:style>
      </p:cxnSp>
      <p:sp>
        <p:nvSpPr>
          <p:cNvPr id="7" name="Rectángulo 6">
            <a:extLst>
              <a:ext uri="{FF2B5EF4-FFF2-40B4-BE49-F238E27FC236}">
                <a16:creationId xmlns:a16="http://schemas.microsoft.com/office/drawing/2014/main" xmlns="" id="{A269254A-2917-468D-A2CC-F1D731FF5DE7}"/>
              </a:ext>
            </a:extLst>
          </p:cNvPr>
          <p:cNvSpPr/>
          <p:nvPr/>
        </p:nvSpPr>
        <p:spPr>
          <a:xfrm>
            <a:off x="2273643" y="233091"/>
            <a:ext cx="7070590" cy="400110"/>
          </a:xfrm>
          <a:prstGeom prst="rect">
            <a:avLst/>
          </a:prstGeom>
        </p:spPr>
        <p:txBody>
          <a:bodyPr wrap="none">
            <a:spAutoFit/>
          </a:bodyPr>
          <a:lstStyle/>
          <a:p>
            <a:pPr algn="ctr"/>
            <a:r>
              <a:rPr lang="es-ES" sz="2000" b="1" dirty="0" smtClean="0">
                <a:latin typeface="Calibri" panose="020F0502020204030204" pitchFamily="34" charset="0"/>
                <a:cs typeface="Calibri" panose="020F0502020204030204" pitchFamily="34" charset="0"/>
              </a:rPr>
              <a:t>PROVISIONES TÉCNICAS BAJO SOLVENCIA II – RÉGIMEN ESPECIAL</a:t>
            </a:r>
            <a:endParaRPr lang="es-ES" sz="2000" b="1" dirty="0">
              <a:latin typeface="Calibri" panose="020F0502020204030204" pitchFamily="34" charset="0"/>
              <a:cs typeface="Calibri" panose="020F0502020204030204" pitchFamily="34" charset="0"/>
            </a:endParaRPr>
          </a:p>
        </p:txBody>
      </p:sp>
      <p:sp>
        <p:nvSpPr>
          <p:cNvPr id="3" name="2 Rectángulo"/>
          <p:cNvSpPr/>
          <p:nvPr/>
        </p:nvSpPr>
        <p:spPr>
          <a:xfrm>
            <a:off x="1443382" y="729294"/>
            <a:ext cx="10337800" cy="5909310"/>
          </a:xfrm>
          <a:prstGeom prst="rect">
            <a:avLst/>
          </a:prstGeom>
        </p:spPr>
        <p:txBody>
          <a:bodyPr wrap="square">
            <a:spAutoFit/>
          </a:bodyPr>
          <a:lstStyle/>
          <a:p>
            <a:pPr algn="just"/>
            <a:endParaRPr lang="es-ES" sz="1400" dirty="0" smtClean="0"/>
          </a:p>
          <a:p>
            <a:pPr algn="just"/>
            <a:r>
              <a:rPr lang="es-ES" sz="1400" dirty="0" smtClean="0"/>
              <a:t>Las </a:t>
            </a:r>
            <a:r>
              <a:rPr lang="es-ES" sz="1400" dirty="0"/>
              <a:t>Provisiones Técnicas bajo Solvencia II </a:t>
            </a:r>
            <a:r>
              <a:rPr lang="es-ES" sz="1400" dirty="0" smtClean="0"/>
              <a:t>de las Entidades acogidas al Régimen Especial de Solvencia (*) se </a:t>
            </a:r>
            <a:r>
              <a:rPr lang="es-ES" sz="1400" dirty="0"/>
              <a:t>calcularán acorde a lo establecido en </a:t>
            </a:r>
            <a:r>
              <a:rPr lang="es-ES" sz="1400" dirty="0" smtClean="0"/>
              <a:t>los </a:t>
            </a:r>
            <a:r>
              <a:rPr lang="es-ES" sz="1400" dirty="0"/>
              <a:t>Artículos </a:t>
            </a:r>
            <a:r>
              <a:rPr lang="es-ES" sz="1400" dirty="0" smtClean="0"/>
              <a:t>129 </a:t>
            </a:r>
            <a:r>
              <a:rPr lang="es-ES" sz="1400" dirty="0"/>
              <a:t>a 144 del </a:t>
            </a:r>
            <a:r>
              <a:rPr lang="es-ES" sz="1400" dirty="0" smtClean="0"/>
              <a:t>RDOSSEAR.</a:t>
            </a:r>
          </a:p>
          <a:p>
            <a:pPr algn="just"/>
            <a:endParaRPr lang="es-ES" sz="1400" dirty="0"/>
          </a:p>
          <a:p>
            <a:pPr algn="just"/>
            <a:endParaRPr lang="es-ES" sz="1400" dirty="0" smtClean="0"/>
          </a:p>
          <a:p>
            <a:pPr algn="just"/>
            <a:endParaRPr lang="es-ES" sz="1400" dirty="0"/>
          </a:p>
          <a:p>
            <a:pPr algn="just"/>
            <a:endParaRPr lang="es-ES" sz="1400" dirty="0" smtClean="0"/>
          </a:p>
          <a:p>
            <a:pPr algn="just"/>
            <a:endParaRPr lang="es-ES" sz="1400" dirty="0"/>
          </a:p>
          <a:p>
            <a:pPr algn="just"/>
            <a:endParaRPr lang="es-ES" sz="1400" dirty="0" smtClean="0"/>
          </a:p>
          <a:p>
            <a:pPr algn="just"/>
            <a:endParaRPr lang="es-ES" sz="1400" dirty="0"/>
          </a:p>
          <a:p>
            <a:pPr algn="just"/>
            <a:endParaRPr lang="es-ES" sz="1400" dirty="0" smtClean="0"/>
          </a:p>
          <a:p>
            <a:pPr algn="just"/>
            <a:endParaRPr lang="es-ES" sz="1400" dirty="0"/>
          </a:p>
          <a:p>
            <a:pPr algn="just"/>
            <a:endParaRPr lang="es-ES" sz="1400" dirty="0" smtClean="0"/>
          </a:p>
          <a:p>
            <a:pPr algn="just"/>
            <a:endParaRPr lang="es-ES" sz="1400" dirty="0"/>
          </a:p>
          <a:p>
            <a:pPr algn="just"/>
            <a:endParaRPr lang="es-ES" sz="1400" dirty="0" smtClean="0"/>
          </a:p>
          <a:p>
            <a:pPr algn="just"/>
            <a:endParaRPr lang="es-ES" sz="1400" dirty="0"/>
          </a:p>
          <a:p>
            <a:pPr algn="just"/>
            <a:endParaRPr lang="es-ES" sz="1400" dirty="0" smtClean="0"/>
          </a:p>
          <a:p>
            <a:pPr algn="just"/>
            <a:endParaRPr lang="es-ES" sz="1400" dirty="0"/>
          </a:p>
          <a:p>
            <a:pPr algn="just"/>
            <a:endParaRPr lang="es-ES" sz="1400" dirty="0" smtClean="0"/>
          </a:p>
          <a:p>
            <a:pPr algn="just"/>
            <a:endParaRPr lang="es-ES" sz="1400" dirty="0"/>
          </a:p>
          <a:p>
            <a:pPr algn="just"/>
            <a:endParaRPr lang="es-ES" sz="1400" dirty="0" smtClean="0"/>
          </a:p>
          <a:p>
            <a:pPr algn="just"/>
            <a:endParaRPr lang="es-ES" sz="1400" dirty="0"/>
          </a:p>
          <a:p>
            <a:pPr algn="just"/>
            <a:endParaRPr lang="es-ES" sz="1400" dirty="0" smtClean="0"/>
          </a:p>
          <a:p>
            <a:pPr algn="just"/>
            <a:endParaRPr lang="es-ES" sz="1400" dirty="0"/>
          </a:p>
          <a:p>
            <a:pPr algn="just"/>
            <a:endParaRPr lang="es-ES" sz="1400" dirty="0" smtClean="0"/>
          </a:p>
          <a:p>
            <a:pPr algn="just"/>
            <a:r>
              <a:rPr lang="es-ES" sz="1400" dirty="0" smtClean="0"/>
              <a:t>(*) Artículos 101 del LOSSEAR y 128 del RDOSSEAR.</a:t>
            </a:r>
          </a:p>
          <a:p>
            <a:pPr algn="just"/>
            <a:endParaRPr lang="es-ES" sz="1400" dirty="0"/>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29338" y="2024897"/>
            <a:ext cx="3759200" cy="2787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9624201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xmlns="" id="{55C43BA6-CBC5-4209-83FB-C5855F16D9D0}"/>
              </a:ext>
            </a:extLst>
          </p:cNvPr>
          <p:cNvSpPr>
            <a:spLocks noGrp="1"/>
          </p:cNvSpPr>
          <p:nvPr>
            <p:ph type="sldNum" sz="quarter" idx="12"/>
          </p:nvPr>
        </p:nvSpPr>
        <p:spPr/>
        <p:txBody>
          <a:bodyPr/>
          <a:lstStyle/>
          <a:p>
            <a:pPr>
              <a:defRPr/>
            </a:pPr>
            <a:fld id="{D87E3369-2416-48D7-B6F2-A5A2782165D3}" type="slidenum">
              <a:rPr lang="en-GB" altLang="es-ES" smtClean="0"/>
              <a:pPr>
                <a:defRPr/>
              </a:pPr>
              <a:t>24</a:t>
            </a:fld>
            <a:endParaRPr lang="en-US" altLang="es-ES"/>
          </a:p>
        </p:txBody>
      </p:sp>
      <p:sp>
        <p:nvSpPr>
          <p:cNvPr id="5" name="Rectángulo 4">
            <a:extLst>
              <a:ext uri="{FF2B5EF4-FFF2-40B4-BE49-F238E27FC236}">
                <a16:creationId xmlns:a16="http://schemas.microsoft.com/office/drawing/2014/main" xmlns="" id="{76B3CD5F-0AC2-49B5-874D-0EFCD2E69519}"/>
              </a:ext>
            </a:extLst>
          </p:cNvPr>
          <p:cNvSpPr/>
          <p:nvPr/>
        </p:nvSpPr>
        <p:spPr>
          <a:xfrm>
            <a:off x="1424763" y="602423"/>
            <a:ext cx="10462436" cy="5632311"/>
          </a:xfrm>
          <a:prstGeom prst="rect">
            <a:avLst/>
          </a:prstGeom>
        </p:spPr>
        <p:txBody>
          <a:bodyPr wrap="square">
            <a:spAutoFit/>
          </a:bodyPr>
          <a:lstStyle/>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r>
              <a:rPr lang="es-ES" b="1" dirty="0">
                <a:solidFill>
                  <a:srgbClr val="002060"/>
                </a:solidFill>
                <a:latin typeface="Calibri" panose="020F0502020204030204" pitchFamily="34" charset="0"/>
                <a:cs typeface="Calibri" panose="020F0502020204030204" pitchFamily="34" charset="0"/>
              </a:rPr>
              <a:t>              </a:t>
            </a: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p:txBody>
      </p:sp>
      <p:cxnSp>
        <p:nvCxnSpPr>
          <p:cNvPr id="17" name="Conector recto 16">
            <a:extLst>
              <a:ext uri="{FF2B5EF4-FFF2-40B4-BE49-F238E27FC236}">
                <a16:creationId xmlns:a16="http://schemas.microsoft.com/office/drawing/2014/main" xmlns="" id="{09DA000C-82F7-413A-A814-BB17A6233E17}"/>
              </a:ext>
            </a:extLst>
          </p:cNvPr>
          <p:cNvCxnSpPr>
            <a:cxnSpLocks/>
          </p:cNvCxnSpPr>
          <p:nvPr/>
        </p:nvCxnSpPr>
        <p:spPr>
          <a:xfrm>
            <a:off x="1443382" y="602423"/>
            <a:ext cx="9305236" cy="0"/>
          </a:xfrm>
          <a:prstGeom prst="line">
            <a:avLst/>
          </a:prstGeom>
          <a:ln>
            <a:solidFill>
              <a:srgbClr val="002060"/>
            </a:solidFill>
          </a:ln>
        </p:spPr>
        <p:style>
          <a:lnRef idx="3">
            <a:schemeClr val="accent1"/>
          </a:lnRef>
          <a:fillRef idx="0">
            <a:schemeClr val="accent1"/>
          </a:fillRef>
          <a:effectRef idx="2">
            <a:schemeClr val="accent1"/>
          </a:effectRef>
          <a:fontRef idx="minor">
            <a:schemeClr val="tx1"/>
          </a:fontRef>
        </p:style>
      </p:cxnSp>
      <p:sp>
        <p:nvSpPr>
          <p:cNvPr id="7" name="Rectángulo 6">
            <a:extLst>
              <a:ext uri="{FF2B5EF4-FFF2-40B4-BE49-F238E27FC236}">
                <a16:creationId xmlns:a16="http://schemas.microsoft.com/office/drawing/2014/main" xmlns="" id="{A269254A-2917-468D-A2CC-F1D731FF5DE7}"/>
              </a:ext>
            </a:extLst>
          </p:cNvPr>
          <p:cNvSpPr/>
          <p:nvPr/>
        </p:nvSpPr>
        <p:spPr>
          <a:xfrm>
            <a:off x="3481592" y="233091"/>
            <a:ext cx="4654672" cy="369332"/>
          </a:xfrm>
          <a:prstGeom prst="rect">
            <a:avLst/>
          </a:prstGeom>
        </p:spPr>
        <p:txBody>
          <a:bodyPr wrap="none">
            <a:spAutoFit/>
          </a:bodyPr>
          <a:lstStyle/>
          <a:p>
            <a:pPr algn="ctr"/>
            <a:r>
              <a:rPr lang="es-ES" b="1" dirty="0">
                <a:latin typeface="Calibri" panose="020F0502020204030204" pitchFamily="34" charset="0"/>
                <a:cs typeface="Calibri" panose="020F0502020204030204" pitchFamily="34" charset="0"/>
              </a:rPr>
              <a:t>BALANCE </a:t>
            </a:r>
            <a:r>
              <a:rPr lang="es-ES" b="1" dirty="0" smtClean="0">
                <a:latin typeface="Calibri" panose="020F0502020204030204" pitchFamily="34" charset="0"/>
                <a:cs typeface="Calibri" panose="020F0502020204030204" pitchFamily="34" charset="0"/>
              </a:rPr>
              <a:t>ECONÓMICO VS BALANCE CONTABLE</a:t>
            </a:r>
            <a:endParaRPr lang="es-ES" b="1" dirty="0">
              <a:latin typeface="Calibri" panose="020F0502020204030204" pitchFamily="34" charset="0"/>
              <a:cs typeface="Calibri" panose="020F0502020204030204" pitchFamily="34" charset="0"/>
            </a:endParaRPr>
          </a:p>
        </p:txBody>
      </p:sp>
      <p:pic>
        <p:nvPicPr>
          <p:cNvPr id="512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45219" y="885916"/>
            <a:ext cx="9621523" cy="55659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7824563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xmlns="" id="{55C43BA6-CBC5-4209-83FB-C5855F16D9D0}"/>
              </a:ext>
            </a:extLst>
          </p:cNvPr>
          <p:cNvSpPr>
            <a:spLocks noGrp="1"/>
          </p:cNvSpPr>
          <p:nvPr>
            <p:ph type="sldNum" sz="quarter" idx="12"/>
          </p:nvPr>
        </p:nvSpPr>
        <p:spPr/>
        <p:txBody>
          <a:bodyPr/>
          <a:lstStyle/>
          <a:p>
            <a:pPr>
              <a:defRPr/>
            </a:pPr>
            <a:fld id="{D87E3369-2416-48D7-B6F2-A5A2782165D3}" type="slidenum">
              <a:rPr lang="en-GB" altLang="es-ES" smtClean="0"/>
              <a:pPr>
                <a:defRPr/>
              </a:pPr>
              <a:t>25</a:t>
            </a:fld>
            <a:endParaRPr lang="en-US" altLang="es-ES"/>
          </a:p>
        </p:txBody>
      </p:sp>
      <p:sp>
        <p:nvSpPr>
          <p:cNvPr id="5" name="Rectángulo 4">
            <a:extLst>
              <a:ext uri="{FF2B5EF4-FFF2-40B4-BE49-F238E27FC236}">
                <a16:creationId xmlns:a16="http://schemas.microsoft.com/office/drawing/2014/main" xmlns="" id="{76B3CD5F-0AC2-49B5-874D-0EFCD2E69519}"/>
              </a:ext>
            </a:extLst>
          </p:cNvPr>
          <p:cNvSpPr/>
          <p:nvPr/>
        </p:nvSpPr>
        <p:spPr>
          <a:xfrm>
            <a:off x="1424763" y="602423"/>
            <a:ext cx="10462436" cy="5632311"/>
          </a:xfrm>
          <a:prstGeom prst="rect">
            <a:avLst/>
          </a:prstGeom>
        </p:spPr>
        <p:txBody>
          <a:bodyPr wrap="square">
            <a:spAutoFit/>
          </a:bodyPr>
          <a:lstStyle/>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r>
              <a:rPr lang="es-ES" b="1" dirty="0">
                <a:solidFill>
                  <a:srgbClr val="002060"/>
                </a:solidFill>
                <a:latin typeface="Calibri" panose="020F0502020204030204" pitchFamily="34" charset="0"/>
                <a:cs typeface="Calibri" panose="020F0502020204030204" pitchFamily="34" charset="0"/>
              </a:rPr>
              <a:t>              </a:t>
            </a: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p:txBody>
      </p:sp>
      <p:cxnSp>
        <p:nvCxnSpPr>
          <p:cNvPr id="17" name="Conector recto 16">
            <a:extLst>
              <a:ext uri="{FF2B5EF4-FFF2-40B4-BE49-F238E27FC236}">
                <a16:creationId xmlns:a16="http://schemas.microsoft.com/office/drawing/2014/main" xmlns="" id="{09DA000C-82F7-413A-A814-BB17A6233E17}"/>
              </a:ext>
            </a:extLst>
          </p:cNvPr>
          <p:cNvCxnSpPr>
            <a:cxnSpLocks/>
          </p:cNvCxnSpPr>
          <p:nvPr/>
        </p:nvCxnSpPr>
        <p:spPr>
          <a:xfrm>
            <a:off x="1443382" y="602423"/>
            <a:ext cx="9305236" cy="0"/>
          </a:xfrm>
          <a:prstGeom prst="line">
            <a:avLst/>
          </a:prstGeom>
          <a:ln>
            <a:solidFill>
              <a:srgbClr val="002060"/>
            </a:solidFill>
          </a:ln>
        </p:spPr>
        <p:style>
          <a:lnRef idx="3">
            <a:schemeClr val="accent1"/>
          </a:lnRef>
          <a:fillRef idx="0">
            <a:schemeClr val="accent1"/>
          </a:fillRef>
          <a:effectRef idx="2">
            <a:schemeClr val="accent1"/>
          </a:effectRef>
          <a:fontRef idx="minor">
            <a:schemeClr val="tx1"/>
          </a:fontRef>
        </p:style>
      </p:cxnSp>
      <p:sp>
        <p:nvSpPr>
          <p:cNvPr id="7" name="Rectángulo 6">
            <a:extLst>
              <a:ext uri="{FF2B5EF4-FFF2-40B4-BE49-F238E27FC236}">
                <a16:creationId xmlns:a16="http://schemas.microsoft.com/office/drawing/2014/main" xmlns="" id="{A269254A-2917-468D-A2CC-F1D731FF5DE7}"/>
              </a:ext>
            </a:extLst>
          </p:cNvPr>
          <p:cNvSpPr/>
          <p:nvPr/>
        </p:nvSpPr>
        <p:spPr>
          <a:xfrm>
            <a:off x="3481592" y="233091"/>
            <a:ext cx="4654672" cy="369332"/>
          </a:xfrm>
          <a:prstGeom prst="rect">
            <a:avLst/>
          </a:prstGeom>
        </p:spPr>
        <p:txBody>
          <a:bodyPr wrap="none">
            <a:spAutoFit/>
          </a:bodyPr>
          <a:lstStyle/>
          <a:p>
            <a:pPr algn="ctr"/>
            <a:r>
              <a:rPr lang="es-ES" b="1" dirty="0">
                <a:latin typeface="Calibri" panose="020F0502020204030204" pitchFamily="34" charset="0"/>
                <a:cs typeface="Calibri" panose="020F0502020204030204" pitchFamily="34" charset="0"/>
              </a:rPr>
              <a:t>BALANCE </a:t>
            </a:r>
            <a:r>
              <a:rPr lang="es-ES" b="1" dirty="0" smtClean="0">
                <a:latin typeface="Calibri" panose="020F0502020204030204" pitchFamily="34" charset="0"/>
                <a:cs typeface="Calibri" panose="020F0502020204030204" pitchFamily="34" charset="0"/>
              </a:rPr>
              <a:t>ECONÓMICO VS BALANCE CONTABLE</a:t>
            </a:r>
            <a:endParaRPr lang="es-ES" b="1" dirty="0">
              <a:latin typeface="Calibri" panose="020F0502020204030204" pitchFamily="34" charset="0"/>
              <a:cs typeface="Calibri" panose="020F0502020204030204" pitchFamily="34" charset="0"/>
            </a:endParaRPr>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4763" y="1364776"/>
            <a:ext cx="10353878" cy="44385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624051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xmlns="" id="{55C43BA6-CBC5-4209-83FB-C5855F16D9D0}"/>
              </a:ext>
            </a:extLst>
          </p:cNvPr>
          <p:cNvSpPr>
            <a:spLocks noGrp="1"/>
          </p:cNvSpPr>
          <p:nvPr>
            <p:ph type="sldNum" sz="quarter" idx="12"/>
          </p:nvPr>
        </p:nvSpPr>
        <p:spPr/>
        <p:txBody>
          <a:bodyPr/>
          <a:lstStyle/>
          <a:p>
            <a:pPr>
              <a:defRPr/>
            </a:pPr>
            <a:fld id="{D87E3369-2416-48D7-B6F2-A5A2782165D3}" type="slidenum">
              <a:rPr lang="en-GB" altLang="es-ES" smtClean="0"/>
              <a:pPr>
                <a:defRPr/>
              </a:pPr>
              <a:t>3</a:t>
            </a:fld>
            <a:endParaRPr lang="en-US" altLang="es-ES"/>
          </a:p>
        </p:txBody>
      </p:sp>
      <p:sp>
        <p:nvSpPr>
          <p:cNvPr id="5" name="Rectángulo 4">
            <a:extLst>
              <a:ext uri="{FF2B5EF4-FFF2-40B4-BE49-F238E27FC236}">
                <a16:creationId xmlns:a16="http://schemas.microsoft.com/office/drawing/2014/main" xmlns="" id="{76B3CD5F-0AC2-49B5-874D-0EFCD2E69519}"/>
              </a:ext>
            </a:extLst>
          </p:cNvPr>
          <p:cNvSpPr/>
          <p:nvPr/>
        </p:nvSpPr>
        <p:spPr>
          <a:xfrm>
            <a:off x="1424763" y="602423"/>
            <a:ext cx="10462436" cy="5632311"/>
          </a:xfrm>
          <a:prstGeom prst="rect">
            <a:avLst/>
          </a:prstGeom>
        </p:spPr>
        <p:txBody>
          <a:bodyPr wrap="square">
            <a:spAutoFit/>
          </a:bodyPr>
          <a:lstStyle/>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r>
              <a:rPr lang="es-ES" b="1" dirty="0">
                <a:solidFill>
                  <a:srgbClr val="002060"/>
                </a:solidFill>
                <a:latin typeface="Calibri" panose="020F0502020204030204" pitchFamily="34" charset="0"/>
                <a:cs typeface="Calibri" panose="020F0502020204030204" pitchFamily="34" charset="0"/>
              </a:rPr>
              <a:t>              </a:t>
            </a: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p:txBody>
      </p:sp>
      <p:sp>
        <p:nvSpPr>
          <p:cNvPr id="10" name="Rectángulo 9">
            <a:extLst>
              <a:ext uri="{FF2B5EF4-FFF2-40B4-BE49-F238E27FC236}">
                <a16:creationId xmlns:a16="http://schemas.microsoft.com/office/drawing/2014/main" xmlns="" id="{EC43B68C-F90D-45C0-B0A6-E640AFF9E6B3}"/>
              </a:ext>
            </a:extLst>
          </p:cNvPr>
          <p:cNvSpPr/>
          <p:nvPr/>
        </p:nvSpPr>
        <p:spPr>
          <a:xfrm>
            <a:off x="1700982" y="829179"/>
            <a:ext cx="10186215" cy="5509200"/>
          </a:xfrm>
          <a:prstGeom prst="rect">
            <a:avLst/>
          </a:prstGeom>
        </p:spPr>
        <p:txBody>
          <a:bodyPr wrap="square" anchor="ctr">
            <a:spAutoFit/>
          </a:bodyPr>
          <a:lstStyle/>
          <a:p>
            <a:pPr algn="just"/>
            <a:endParaRPr lang="es-ES" sz="1400" b="1" dirty="0"/>
          </a:p>
          <a:p>
            <a:pPr marL="285750" lvl="0" indent="-285750" algn="just">
              <a:spcBef>
                <a:spcPts val="600"/>
              </a:spcBef>
              <a:spcAft>
                <a:spcPts val="600"/>
              </a:spcAft>
              <a:buFont typeface="Wingdings" panose="05000000000000000000" pitchFamily="2" charset="2"/>
              <a:buChar char="ü"/>
            </a:pPr>
            <a:r>
              <a:rPr lang="es-ES" sz="1400" dirty="0"/>
              <a:t>Artículos </a:t>
            </a:r>
            <a:r>
              <a:rPr lang="es-ES" sz="1400" dirty="0" smtClean="0"/>
              <a:t>76 a 86 </a:t>
            </a:r>
            <a:r>
              <a:rPr lang="es-ES" sz="1400" dirty="0"/>
              <a:t>de la Directiva 2009/138/CE del Parlamento europeo y del Consejo, de 25 de noviembre de 2009, sobre el seguro de vida, el acceso a la actividad de seguro y de reaseguro y su ejercicio (Solvencia II).</a:t>
            </a:r>
          </a:p>
          <a:p>
            <a:pPr marL="285750" lvl="0" indent="-285750" algn="just">
              <a:spcBef>
                <a:spcPts val="600"/>
              </a:spcBef>
              <a:spcAft>
                <a:spcPts val="600"/>
              </a:spcAft>
              <a:buFont typeface="Wingdings" panose="05000000000000000000" pitchFamily="2" charset="2"/>
              <a:buChar char="ü"/>
            </a:pPr>
            <a:r>
              <a:rPr lang="es-ES" sz="1400" dirty="0"/>
              <a:t>Artículos 17 a 61 del Reglamento Delegado (UE) 2015/35 de la Comisión de 10 de octubre de 2014.</a:t>
            </a:r>
          </a:p>
          <a:p>
            <a:pPr marL="285750" indent="-285750" algn="just">
              <a:spcBef>
                <a:spcPts val="600"/>
              </a:spcBef>
              <a:spcAft>
                <a:spcPts val="600"/>
              </a:spcAft>
              <a:buFont typeface="Wingdings" panose="05000000000000000000" pitchFamily="2" charset="2"/>
              <a:buChar char="ü"/>
            </a:pPr>
            <a:r>
              <a:rPr lang="es-ES" sz="1400" dirty="0" smtClean="0"/>
              <a:t>Artículos 69 </a:t>
            </a:r>
            <a:r>
              <a:rPr lang="es-ES" sz="1400" dirty="0"/>
              <a:t>a 70 y Disposición adicional </a:t>
            </a:r>
            <a:r>
              <a:rPr lang="es-ES" sz="1400" dirty="0" smtClean="0"/>
              <a:t>decimoctava de la Ley </a:t>
            </a:r>
            <a:r>
              <a:rPr lang="es-ES" sz="1400" dirty="0"/>
              <a:t>20/2015, de 14 de julio, de ordenación, supervisión y solvencia de las entidades aseguradoras y reaseguradoras (LOSSEAR</a:t>
            </a:r>
            <a:r>
              <a:rPr lang="es-ES" sz="1400" dirty="0" smtClean="0"/>
              <a:t>).</a:t>
            </a:r>
          </a:p>
          <a:p>
            <a:pPr marL="285750" indent="-285750" algn="just">
              <a:spcBef>
                <a:spcPts val="600"/>
              </a:spcBef>
              <a:spcAft>
                <a:spcPts val="600"/>
              </a:spcAft>
              <a:buFont typeface="Wingdings" panose="05000000000000000000" pitchFamily="2" charset="2"/>
              <a:buChar char="ü"/>
            </a:pPr>
            <a:r>
              <a:rPr lang="es-ES" sz="1400" dirty="0"/>
              <a:t>Artículos </a:t>
            </a:r>
            <a:r>
              <a:rPr lang="es-ES" sz="1400" dirty="0" smtClean="0"/>
              <a:t>48 </a:t>
            </a:r>
            <a:r>
              <a:rPr lang="es-ES" sz="1400" dirty="0"/>
              <a:t>a </a:t>
            </a:r>
            <a:r>
              <a:rPr lang="es-ES" sz="1400" dirty="0" smtClean="0"/>
              <a:t>58, Artículos 129 a 144, Disposición </a:t>
            </a:r>
            <a:r>
              <a:rPr lang="es-ES" sz="1400" dirty="0"/>
              <a:t>adicional quinta y Disposición adicional </a:t>
            </a:r>
            <a:r>
              <a:rPr lang="es-ES" sz="1400" dirty="0" smtClean="0"/>
              <a:t>sexta del </a:t>
            </a:r>
            <a:r>
              <a:rPr lang="es-ES" sz="1400" dirty="0"/>
              <a:t>Real Decreto 1060/2015, de 20 de noviembre, de ordenación, supervisión y solvencia de las entidades aseguradoras y reaseguradoras (RDOSSEAR</a:t>
            </a:r>
            <a:r>
              <a:rPr lang="es-ES" sz="1400" dirty="0" smtClean="0"/>
              <a:t>).</a:t>
            </a:r>
          </a:p>
          <a:p>
            <a:pPr marL="285750" indent="-285750" algn="just">
              <a:spcBef>
                <a:spcPts val="600"/>
              </a:spcBef>
              <a:spcAft>
                <a:spcPts val="600"/>
              </a:spcAft>
              <a:buFont typeface="Wingdings" panose="05000000000000000000" pitchFamily="2" charset="2"/>
              <a:buChar char="ü"/>
            </a:pPr>
            <a:r>
              <a:rPr lang="es-ES" sz="1400" dirty="0"/>
              <a:t>Artículos </a:t>
            </a:r>
            <a:r>
              <a:rPr lang="es-ES" sz="1400" dirty="0" smtClean="0"/>
              <a:t>29 </a:t>
            </a:r>
            <a:r>
              <a:rPr lang="es-ES" sz="1400" dirty="0"/>
              <a:t>a </a:t>
            </a:r>
            <a:r>
              <a:rPr lang="es-ES" sz="1400" dirty="0" smtClean="0"/>
              <a:t>48 </a:t>
            </a:r>
            <a:r>
              <a:rPr lang="es-ES" sz="1400" dirty="0"/>
              <a:t>del Real Decreto 2486/1998, de 20 de noviembre, por el que se aprueba el Reglamento de Ordenación y Supervisión de los Seguros Privados (</a:t>
            </a:r>
            <a:r>
              <a:rPr lang="es-ES" sz="1400" dirty="0" smtClean="0"/>
              <a:t>ROSSP).</a:t>
            </a:r>
            <a:endParaRPr lang="es-ES" sz="1400" dirty="0"/>
          </a:p>
          <a:p>
            <a:pPr marL="285750" indent="-285750" algn="just">
              <a:spcBef>
                <a:spcPts val="600"/>
              </a:spcBef>
              <a:spcAft>
                <a:spcPts val="600"/>
              </a:spcAft>
              <a:buFont typeface="Wingdings" panose="05000000000000000000" pitchFamily="2" charset="2"/>
              <a:buChar char="ü"/>
            </a:pPr>
            <a:r>
              <a:rPr lang="es-ES" sz="1400" dirty="0" smtClean="0"/>
              <a:t>Directrices de EIOPA sobre </a:t>
            </a:r>
            <a:r>
              <a:rPr lang="es-ES" sz="1400" dirty="0"/>
              <a:t>la valoración de las provisiones técnicas (EIOPA-BoS-14/166 </a:t>
            </a:r>
            <a:r>
              <a:rPr lang="es-ES" sz="1400" dirty="0" smtClean="0"/>
              <a:t>ES).</a:t>
            </a:r>
          </a:p>
          <a:p>
            <a:pPr marL="285750" indent="-285750" algn="just">
              <a:spcBef>
                <a:spcPts val="600"/>
              </a:spcBef>
              <a:spcAft>
                <a:spcPts val="600"/>
              </a:spcAft>
              <a:buFont typeface="Wingdings" panose="05000000000000000000" pitchFamily="2" charset="2"/>
              <a:buChar char="ü"/>
            </a:pPr>
            <a:r>
              <a:rPr lang="es-ES" sz="1400" dirty="0" smtClean="0"/>
              <a:t>Criterio </a:t>
            </a:r>
            <a:r>
              <a:rPr lang="es-ES" sz="1400" dirty="0"/>
              <a:t>de supervisión 4/2018 del 16 noviembre </a:t>
            </a:r>
            <a:r>
              <a:rPr lang="es-ES" sz="1400" dirty="0" smtClean="0"/>
              <a:t>2018, </a:t>
            </a:r>
            <a:r>
              <a:rPr lang="es-ES" sz="1400" dirty="0"/>
              <a:t>relativo a las provisiones de </a:t>
            </a:r>
            <a:r>
              <a:rPr lang="es-ES" sz="1400" dirty="0" smtClean="0"/>
              <a:t>siniestros a efectos de solvencia para seguros multirriesgo.</a:t>
            </a:r>
            <a:endParaRPr lang="es-ES" sz="1400" dirty="0"/>
          </a:p>
          <a:p>
            <a:pPr marL="285750" indent="-285750" algn="just">
              <a:spcBef>
                <a:spcPts val="600"/>
              </a:spcBef>
              <a:spcAft>
                <a:spcPts val="600"/>
              </a:spcAft>
              <a:buFont typeface="Wingdings" panose="05000000000000000000" pitchFamily="2" charset="2"/>
              <a:buChar char="ü"/>
            </a:pPr>
            <a:r>
              <a:rPr lang="es-ES" sz="1400" dirty="0" smtClean="0"/>
              <a:t>Criterio </a:t>
            </a:r>
            <a:r>
              <a:rPr lang="es-ES" sz="1400" dirty="0"/>
              <a:t>de supervisión 5/2018 del 16 noviembre 2018, relativo al tratamiento de los pagos </a:t>
            </a:r>
            <a:r>
              <a:rPr lang="es-ES" sz="1400" dirty="0" smtClean="0"/>
              <a:t>CICOS.</a:t>
            </a:r>
            <a:endParaRPr lang="es-ES" sz="1400" dirty="0"/>
          </a:p>
          <a:p>
            <a:pPr marL="285750" indent="-285750" algn="just">
              <a:spcBef>
                <a:spcPts val="600"/>
              </a:spcBef>
              <a:spcAft>
                <a:spcPts val="600"/>
              </a:spcAft>
              <a:buFont typeface="Wingdings" panose="05000000000000000000" pitchFamily="2" charset="2"/>
              <a:buChar char="ü"/>
            </a:pPr>
            <a:r>
              <a:rPr lang="es-ES" sz="1400" dirty="0" smtClean="0"/>
              <a:t>Criterio </a:t>
            </a:r>
            <a:r>
              <a:rPr lang="es-ES" sz="1400" dirty="0"/>
              <a:t>de supervisión 6/2018 del </a:t>
            </a:r>
            <a:r>
              <a:rPr lang="es-ES" sz="1400" dirty="0" smtClean="0"/>
              <a:t>16 </a:t>
            </a:r>
            <a:r>
              <a:rPr lang="es-ES" sz="1400" dirty="0"/>
              <a:t>noviembre </a:t>
            </a:r>
            <a:r>
              <a:rPr lang="es-ES" sz="1400" dirty="0" smtClean="0"/>
              <a:t>2018, relativo a la provisión de siniestros pendientes a efectos de solvencia (cálculo simplificado de gastos de liquidación indirectos –ULAE).</a:t>
            </a:r>
            <a:endParaRPr lang="es-ES" sz="1400" dirty="0"/>
          </a:p>
          <a:p>
            <a:pPr marL="285750" indent="-285750" algn="just">
              <a:spcBef>
                <a:spcPts val="600"/>
              </a:spcBef>
              <a:spcAft>
                <a:spcPts val="600"/>
              </a:spcAft>
              <a:buFont typeface="Wingdings" panose="05000000000000000000" pitchFamily="2" charset="2"/>
              <a:buChar char="ü"/>
            </a:pPr>
            <a:r>
              <a:rPr lang="es-ES" altLang="es-ES" sz="1400" dirty="0" smtClean="0"/>
              <a:t>Modificaciones </a:t>
            </a:r>
            <a:r>
              <a:rPr lang="es-ES" altLang="es-ES" sz="1400" dirty="0"/>
              <a:t>2 y 3 del Reglamento Delegado (UE) 2019/981 de la Comisión de 8 de marzo de 2019.</a:t>
            </a:r>
          </a:p>
          <a:p>
            <a:pPr marL="285750" indent="-285750" algn="just">
              <a:buFont typeface="Wingdings" panose="05000000000000000000" pitchFamily="2" charset="2"/>
              <a:buChar char="ü"/>
            </a:pPr>
            <a:endParaRPr lang="es-ES" sz="1400" dirty="0"/>
          </a:p>
        </p:txBody>
      </p:sp>
      <p:cxnSp>
        <p:nvCxnSpPr>
          <p:cNvPr id="17" name="Conector recto 16">
            <a:extLst>
              <a:ext uri="{FF2B5EF4-FFF2-40B4-BE49-F238E27FC236}">
                <a16:creationId xmlns:a16="http://schemas.microsoft.com/office/drawing/2014/main" xmlns="" id="{09DA000C-82F7-413A-A814-BB17A6233E17}"/>
              </a:ext>
            </a:extLst>
          </p:cNvPr>
          <p:cNvCxnSpPr>
            <a:cxnSpLocks/>
          </p:cNvCxnSpPr>
          <p:nvPr/>
        </p:nvCxnSpPr>
        <p:spPr>
          <a:xfrm>
            <a:off x="1443382" y="602423"/>
            <a:ext cx="9305236" cy="0"/>
          </a:xfrm>
          <a:prstGeom prst="line">
            <a:avLst/>
          </a:prstGeom>
          <a:ln>
            <a:solidFill>
              <a:srgbClr val="002060"/>
            </a:solidFill>
          </a:ln>
        </p:spPr>
        <p:style>
          <a:lnRef idx="3">
            <a:schemeClr val="accent1"/>
          </a:lnRef>
          <a:fillRef idx="0">
            <a:schemeClr val="accent1"/>
          </a:fillRef>
          <a:effectRef idx="2">
            <a:schemeClr val="accent1"/>
          </a:effectRef>
          <a:fontRef idx="minor">
            <a:schemeClr val="tx1"/>
          </a:fontRef>
        </p:style>
      </p:cxnSp>
      <p:sp>
        <p:nvSpPr>
          <p:cNvPr id="7" name="Rectángulo 6">
            <a:extLst>
              <a:ext uri="{FF2B5EF4-FFF2-40B4-BE49-F238E27FC236}">
                <a16:creationId xmlns:a16="http://schemas.microsoft.com/office/drawing/2014/main" xmlns="" id="{A269254A-2917-468D-A2CC-F1D731FF5DE7}"/>
              </a:ext>
            </a:extLst>
          </p:cNvPr>
          <p:cNvSpPr/>
          <p:nvPr/>
        </p:nvSpPr>
        <p:spPr>
          <a:xfrm>
            <a:off x="5048970" y="233091"/>
            <a:ext cx="1519903" cy="400110"/>
          </a:xfrm>
          <a:prstGeom prst="rect">
            <a:avLst/>
          </a:prstGeom>
        </p:spPr>
        <p:txBody>
          <a:bodyPr wrap="none">
            <a:spAutoFit/>
          </a:bodyPr>
          <a:lstStyle/>
          <a:p>
            <a:pPr algn="ctr"/>
            <a:r>
              <a:rPr lang="es-ES" sz="2000" b="1" dirty="0">
                <a:latin typeface="Calibri" panose="020F0502020204030204" pitchFamily="34" charset="0"/>
                <a:cs typeface="Calibri" panose="020F0502020204030204" pitchFamily="34" charset="0"/>
              </a:rPr>
              <a:t>NORMATIVA</a:t>
            </a:r>
          </a:p>
        </p:txBody>
      </p:sp>
    </p:spTree>
    <p:extLst>
      <p:ext uri="{BB962C8B-B14F-4D97-AF65-F5344CB8AC3E}">
        <p14:creationId xmlns:p14="http://schemas.microsoft.com/office/powerpoint/2010/main" val="27247733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xmlns="" id="{55C43BA6-CBC5-4209-83FB-C5855F16D9D0}"/>
              </a:ext>
            </a:extLst>
          </p:cNvPr>
          <p:cNvSpPr>
            <a:spLocks noGrp="1"/>
          </p:cNvSpPr>
          <p:nvPr>
            <p:ph type="sldNum" sz="quarter" idx="12"/>
          </p:nvPr>
        </p:nvSpPr>
        <p:spPr/>
        <p:txBody>
          <a:bodyPr/>
          <a:lstStyle/>
          <a:p>
            <a:pPr>
              <a:defRPr/>
            </a:pPr>
            <a:fld id="{D87E3369-2416-48D7-B6F2-A5A2782165D3}" type="slidenum">
              <a:rPr lang="en-GB" altLang="es-ES" smtClean="0"/>
              <a:pPr>
                <a:defRPr/>
              </a:pPr>
              <a:t>4</a:t>
            </a:fld>
            <a:endParaRPr lang="en-US" altLang="es-ES"/>
          </a:p>
        </p:txBody>
      </p:sp>
      <p:sp>
        <p:nvSpPr>
          <p:cNvPr id="5" name="Rectángulo 4">
            <a:extLst>
              <a:ext uri="{FF2B5EF4-FFF2-40B4-BE49-F238E27FC236}">
                <a16:creationId xmlns:a16="http://schemas.microsoft.com/office/drawing/2014/main" xmlns="" id="{76B3CD5F-0AC2-49B5-874D-0EFCD2E69519}"/>
              </a:ext>
            </a:extLst>
          </p:cNvPr>
          <p:cNvSpPr/>
          <p:nvPr/>
        </p:nvSpPr>
        <p:spPr>
          <a:xfrm>
            <a:off x="1424763" y="602423"/>
            <a:ext cx="10462436" cy="5632311"/>
          </a:xfrm>
          <a:prstGeom prst="rect">
            <a:avLst/>
          </a:prstGeom>
        </p:spPr>
        <p:txBody>
          <a:bodyPr wrap="square">
            <a:spAutoFit/>
          </a:bodyPr>
          <a:lstStyle/>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r>
              <a:rPr lang="es-ES" b="1" dirty="0">
                <a:solidFill>
                  <a:srgbClr val="002060"/>
                </a:solidFill>
                <a:latin typeface="Calibri" panose="020F0502020204030204" pitchFamily="34" charset="0"/>
                <a:cs typeface="Calibri" panose="020F0502020204030204" pitchFamily="34" charset="0"/>
              </a:rPr>
              <a:t>              </a:t>
            </a: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p:txBody>
      </p:sp>
      <p:cxnSp>
        <p:nvCxnSpPr>
          <p:cNvPr id="17" name="Conector recto 16">
            <a:extLst>
              <a:ext uri="{FF2B5EF4-FFF2-40B4-BE49-F238E27FC236}">
                <a16:creationId xmlns:a16="http://schemas.microsoft.com/office/drawing/2014/main" xmlns="" id="{09DA000C-82F7-413A-A814-BB17A6233E17}"/>
              </a:ext>
            </a:extLst>
          </p:cNvPr>
          <p:cNvCxnSpPr>
            <a:cxnSpLocks/>
          </p:cNvCxnSpPr>
          <p:nvPr/>
        </p:nvCxnSpPr>
        <p:spPr>
          <a:xfrm>
            <a:off x="1443382" y="602423"/>
            <a:ext cx="9305236" cy="0"/>
          </a:xfrm>
          <a:prstGeom prst="line">
            <a:avLst/>
          </a:prstGeom>
          <a:ln>
            <a:solidFill>
              <a:srgbClr val="002060"/>
            </a:solidFill>
          </a:ln>
        </p:spPr>
        <p:style>
          <a:lnRef idx="3">
            <a:schemeClr val="accent1"/>
          </a:lnRef>
          <a:fillRef idx="0">
            <a:schemeClr val="accent1"/>
          </a:fillRef>
          <a:effectRef idx="2">
            <a:schemeClr val="accent1"/>
          </a:effectRef>
          <a:fontRef idx="minor">
            <a:schemeClr val="tx1"/>
          </a:fontRef>
        </p:style>
      </p:cxnSp>
      <p:sp>
        <p:nvSpPr>
          <p:cNvPr id="7" name="Rectángulo 6">
            <a:extLst>
              <a:ext uri="{FF2B5EF4-FFF2-40B4-BE49-F238E27FC236}">
                <a16:creationId xmlns:a16="http://schemas.microsoft.com/office/drawing/2014/main" xmlns="" id="{A269254A-2917-468D-A2CC-F1D731FF5DE7}"/>
              </a:ext>
            </a:extLst>
          </p:cNvPr>
          <p:cNvSpPr/>
          <p:nvPr/>
        </p:nvSpPr>
        <p:spPr>
          <a:xfrm>
            <a:off x="5133832" y="233091"/>
            <a:ext cx="1350178" cy="400110"/>
          </a:xfrm>
          <a:prstGeom prst="rect">
            <a:avLst/>
          </a:prstGeom>
        </p:spPr>
        <p:txBody>
          <a:bodyPr wrap="none">
            <a:spAutoFit/>
          </a:bodyPr>
          <a:lstStyle/>
          <a:p>
            <a:pPr algn="ctr"/>
            <a:r>
              <a:rPr lang="es-ES" sz="2000" b="1" dirty="0">
                <a:latin typeface="Calibri" panose="020F0502020204030204" pitchFamily="34" charset="0"/>
                <a:cs typeface="Calibri" panose="020F0502020204030204" pitchFamily="34" charset="0"/>
              </a:rPr>
              <a:t>CONCEPTO</a:t>
            </a:r>
          </a:p>
        </p:txBody>
      </p:sp>
      <p:sp>
        <p:nvSpPr>
          <p:cNvPr id="8" name="7 Rectángulo"/>
          <p:cNvSpPr/>
          <p:nvPr/>
        </p:nvSpPr>
        <p:spPr>
          <a:xfrm>
            <a:off x="2068618" y="1211001"/>
            <a:ext cx="4665136" cy="490799"/>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b="1" dirty="0" smtClean="0">
                <a:solidFill>
                  <a:schemeClr val="bg1"/>
                </a:solidFill>
              </a:rPr>
              <a:t>CONTABLE</a:t>
            </a:r>
          </a:p>
        </p:txBody>
      </p:sp>
      <p:sp>
        <p:nvSpPr>
          <p:cNvPr id="9" name="8 Rectángulo"/>
          <p:cNvSpPr/>
          <p:nvPr/>
        </p:nvSpPr>
        <p:spPr>
          <a:xfrm>
            <a:off x="2061069" y="1791351"/>
            <a:ext cx="4665137" cy="457134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s-ES" sz="1400" dirty="0">
                <a:solidFill>
                  <a:schemeClr val="tx1"/>
                </a:solidFill>
              </a:rPr>
              <a:t>Las </a:t>
            </a:r>
            <a:r>
              <a:rPr lang="es-ES" sz="1400" dirty="0" smtClean="0">
                <a:solidFill>
                  <a:schemeClr val="tx1"/>
                </a:solidFill>
              </a:rPr>
              <a:t>Provisiones Técnicas </a:t>
            </a:r>
            <a:r>
              <a:rPr lang="es-ES" sz="1400" dirty="0">
                <a:solidFill>
                  <a:schemeClr val="tx1"/>
                </a:solidFill>
              </a:rPr>
              <a:t>reflejan en el balance de las </a:t>
            </a:r>
            <a:r>
              <a:rPr lang="es-ES" sz="1400" dirty="0" smtClean="0">
                <a:solidFill>
                  <a:schemeClr val="tx1"/>
                </a:solidFill>
              </a:rPr>
              <a:t>Entidades Aseguradoras </a:t>
            </a:r>
            <a:r>
              <a:rPr lang="es-ES" sz="1400" dirty="0">
                <a:solidFill>
                  <a:schemeClr val="tx1"/>
                </a:solidFill>
              </a:rPr>
              <a:t>el importe de las obligaciones asumidas que se derivan de los contratos de seguros y reaseguros. Se deben constituir y mantener por el importe suficiente para garantizar todas las obligaciones derivadas de los contratos y para mantener la necesaria estabilidad de la entidad aseguradora frente a oscilaciones aleatorias o cíclicas de la siniestralidad y posibles riesgos especiales. </a:t>
            </a:r>
            <a:endParaRPr lang="es-ES" sz="1400" dirty="0" smtClean="0">
              <a:solidFill>
                <a:schemeClr val="tx1"/>
              </a:solidFill>
            </a:endParaRPr>
          </a:p>
          <a:p>
            <a:pPr algn="just"/>
            <a:endParaRPr lang="es-ES" sz="1400" dirty="0" smtClean="0">
              <a:solidFill>
                <a:schemeClr val="tx1"/>
              </a:solidFill>
            </a:endParaRPr>
          </a:p>
          <a:p>
            <a:pPr algn="just"/>
            <a:r>
              <a:rPr lang="es-ES" sz="1400" dirty="0" smtClean="0">
                <a:solidFill>
                  <a:schemeClr val="tx1"/>
                </a:solidFill>
              </a:rPr>
              <a:t>Se </a:t>
            </a:r>
            <a:r>
              <a:rPr lang="es-ES" sz="1400" dirty="0" smtClean="0">
                <a:solidFill>
                  <a:schemeClr val="tx1"/>
                </a:solidFill>
              </a:rPr>
              <a:t>calculan conforme a lo dispuesto en los Artículos 29 a 48 ROSSP</a:t>
            </a:r>
            <a:r>
              <a:rPr lang="es-ES" sz="1400" dirty="0" smtClean="0">
                <a:solidFill>
                  <a:schemeClr val="tx1"/>
                </a:solidFill>
              </a:rPr>
              <a:t>.</a:t>
            </a:r>
          </a:p>
          <a:p>
            <a:pPr algn="just"/>
            <a:endParaRPr lang="es-ES" sz="1400" dirty="0" smtClean="0">
              <a:solidFill>
                <a:schemeClr val="tx1"/>
              </a:solidFill>
            </a:endParaRPr>
          </a:p>
          <a:p>
            <a:pPr algn="just"/>
            <a:r>
              <a:rPr lang="es-ES" sz="1400" dirty="0" smtClean="0">
                <a:solidFill>
                  <a:schemeClr val="tx1"/>
                </a:solidFill>
              </a:rPr>
              <a:t>Para No Vida:</a:t>
            </a:r>
          </a:p>
          <a:p>
            <a:pPr marL="449263" indent="-285750" algn="just">
              <a:buFont typeface="Arial" panose="020B0604020202020204" pitchFamily="34" charset="0"/>
              <a:buChar char="•"/>
            </a:pPr>
            <a:r>
              <a:rPr lang="es-ES" sz="1400" dirty="0" smtClean="0">
                <a:solidFill>
                  <a:schemeClr val="tx1"/>
                </a:solidFill>
              </a:rPr>
              <a:t>Provisión </a:t>
            </a:r>
            <a:r>
              <a:rPr lang="es-ES" sz="1400" dirty="0">
                <a:solidFill>
                  <a:schemeClr val="tx1"/>
                </a:solidFill>
              </a:rPr>
              <a:t>de primas no consumidas </a:t>
            </a:r>
            <a:r>
              <a:rPr lang="es-ES" sz="1400" dirty="0" smtClean="0">
                <a:solidFill>
                  <a:schemeClr val="tx1"/>
                </a:solidFill>
              </a:rPr>
              <a:t>(PPNC).</a:t>
            </a:r>
          </a:p>
          <a:p>
            <a:pPr marL="449263" indent="-285750" algn="just">
              <a:buFont typeface="Arial" panose="020B0604020202020204" pitchFamily="34" charset="0"/>
              <a:buChar char="•"/>
            </a:pPr>
            <a:r>
              <a:rPr lang="es-ES" sz="1400" dirty="0" smtClean="0">
                <a:solidFill>
                  <a:schemeClr val="tx1"/>
                </a:solidFill>
              </a:rPr>
              <a:t>Provisión </a:t>
            </a:r>
            <a:r>
              <a:rPr lang="es-ES" sz="1400" dirty="0">
                <a:solidFill>
                  <a:schemeClr val="tx1"/>
                </a:solidFill>
              </a:rPr>
              <a:t>de riesgos en </a:t>
            </a:r>
            <a:r>
              <a:rPr lang="es-ES" sz="1400" dirty="0" smtClean="0">
                <a:solidFill>
                  <a:schemeClr val="tx1"/>
                </a:solidFill>
              </a:rPr>
              <a:t>curso (PRC).</a:t>
            </a:r>
          </a:p>
          <a:p>
            <a:pPr marL="449263" indent="-285750" algn="just">
              <a:buFont typeface="Arial" panose="020B0604020202020204" pitchFamily="34" charset="0"/>
              <a:buChar char="•"/>
            </a:pPr>
            <a:r>
              <a:rPr lang="es-ES" sz="1400" dirty="0" smtClean="0">
                <a:solidFill>
                  <a:schemeClr val="tx1"/>
                </a:solidFill>
              </a:rPr>
              <a:t>Provisión </a:t>
            </a:r>
            <a:r>
              <a:rPr lang="es-ES" sz="1400" dirty="0">
                <a:solidFill>
                  <a:schemeClr val="tx1"/>
                </a:solidFill>
              </a:rPr>
              <a:t>de </a:t>
            </a:r>
            <a:r>
              <a:rPr lang="es-ES" sz="1400" dirty="0" smtClean="0">
                <a:solidFill>
                  <a:schemeClr val="tx1"/>
                </a:solidFill>
              </a:rPr>
              <a:t>prestaciones: Provisión de prestaciones pendientes de liquidación o pago (PPPLoP), Provisión de siniestros pendientes de declaración (IBNR) y Provisión de gastos internos de liquidación de siniestros (PGILS)</a:t>
            </a:r>
          </a:p>
          <a:p>
            <a:pPr marL="449263" indent="-285750" algn="just">
              <a:buFont typeface="Arial" panose="020B0604020202020204" pitchFamily="34" charset="0"/>
              <a:buChar char="•"/>
            </a:pPr>
            <a:r>
              <a:rPr lang="es-ES" sz="1400" dirty="0" smtClean="0">
                <a:solidFill>
                  <a:schemeClr val="tx1"/>
                </a:solidFill>
              </a:rPr>
              <a:t>Reserva </a:t>
            </a:r>
            <a:r>
              <a:rPr lang="es-ES" sz="1400" dirty="0">
                <a:solidFill>
                  <a:schemeClr val="tx1"/>
                </a:solidFill>
              </a:rPr>
              <a:t>de </a:t>
            </a:r>
            <a:r>
              <a:rPr lang="es-ES" sz="1400" dirty="0" smtClean="0">
                <a:solidFill>
                  <a:schemeClr val="tx1"/>
                </a:solidFill>
              </a:rPr>
              <a:t>estabilización.</a:t>
            </a:r>
            <a:endParaRPr lang="es-ES" sz="1400" dirty="0">
              <a:solidFill>
                <a:schemeClr val="tx1"/>
              </a:solidFill>
            </a:endParaRPr>
          </a:p>
        </p:txBody>
      </p:sp>
      <p:sp>
        <p:nvSpPr>
          <p:cNvPr id="12" name="11 Rectángulo"/>
          <p:cNvSpPr/>
          <p:nvPr/>
        </p:nvSpPr>
        <p:spPr>
          <a:xfrm>
            <a:off x="6855139" y="1804051"/>
            <a:ext cx="4665136" cy="457134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s-ES" sz="1400" dirty="0">
                <a:solidFill>
                  <a:schemeClr val="tx1"/>
                </a:solidFill>
              </a:rPr>
              <a:t>Las </a:t>
            </a:r>
            <a:r>
              <a:rPr lang="es-ES" sz="1400" dirty="0" smtClean="0">
                <a:solidFill>
                  <a:schemeClr val="tx1"/>
                </a:solidFill>
              </a:rPr>
              <a:t>Entidades Aseguradoras computarán </a:t>
            </a:r>
            <a:r>
              <a:rPr lang="es-ES" sz="1400" dirty="0">
                <a:solidFill>
                  <a:schemeClr val="tx1"/>
                </a:solidFill>
              </a:rPr>
              <a:t>entre sus deudas las </a:t>
            </a:r>
            <a:r>
              <a:rPr lang="es-ES" sz="1400" dirty="0" smtClean="0">
                <a:solidFill>
                  <a:schemeClr val="tx1"/>
                </a:solidFill>
              </a:rPr>
              <a:t>Provisiones Técnicas </a:t>
            </a:r>
            <a:r>
              <a:rPr lang="es-ES" sz="1400" dirty="0">
                <a:solidFill>
                  <a:schemeClr val="tx1"/>
                </a:solidFill>
              </a:rPr>
              <a:t>necesarias para reflejar todas las obligaciones derivadas de contratos de seguro y de reaseguro.</a:t>
            </a:r>
          </a:p>
          <a:p>
            <a:pPr algn="just"/>
            <a:endParaRPr lang="es-ES" sz="1400" dirty="0" smtClean="0">
              <a:solidFill>
                <a:schemeClr val="tx1"/>
              </a:solidFill>
            </a:endParaRPr>
          </a:p>
          <a:p>
            <a:pPr algn="just"/>
            <a:r>
              <a:rPr lang="es-ES" sz="1400" dirty="0" smtClean="0">
                <a:solidFill>
                  <a:schemeClr val="tx1"/>
                </a:solidFill>
              </a:rPr>
              <a:t>El </a:t>
            </a:r>
            <a:r>
              <a:rPr lang="es-ES" sz="1400" dirty="0">
                <a:solidFill>
                  <a:schemeClr val="tx1"/>
                </a:solidFill>
              </a:rPr>
              <a:t>valor de las </a:t>
            </a:r>
            <a:r>
              <a:rPr lang="es-ES" sz="1400" dirty="0" smtClean="0">
                <a:solidFill>
                  <a:schemeClr val="tx1"/>
                </a:solidFill>
              </a:rPr>
              <a:t>Provisiones Técnicas </a:t>
            </a:r>
            <a:r>
              <a:rPr lang="es-ES" sz="1400" dirty="0">
                <a:solidFill>
                  <a:schemeClr val="tx1"/>
                </a:solidFill>
              </a:rPr>
              <a:t>se corresponderá con el importe actual que las </a:t>
            </a:r>
            <a:r>
              <a:rPr lang="es-ES" sz="1400" dirty="0" smtClean="0">
                <a:solidFill>
                  <a:schemeClr val="tx1"/>
                </a:solidFill>
              </a:rPr>
              <a:t>Entidades Aseguradoras tendrían </a:t>
            </a:r>
            <a:r>
              <a:rPr lang="es-ES" sz="1400" dirty="0">
                <a:solidFill>
                  <a:schemeClr val="tx1"/>
                </a:solidFill>
              </a:rPr>
              <a:t>que pagar si transfirieran sus obligaciones de seguro y reaseguro de manera inmediata a otra entidad aseguradora o reaseguradora</a:t>
            </a:r>
            <a:r>
              <a:rPr lang="es-ES" sz="1400" dirty="0" smtClean="0">
                <a:solidFill>
                  <a:schemeClr val="tx1"/>
                </a:solidFill>
              </a:rPr>
              <a:t>.</a:t>
            </a:r>
          </a:p>
          <a:p>
            <a:pPr algn="just"/>
            <a:endParaRPr lang="es-ES" sz="1400" dirty="0" smtClean="0">
              <a:solidFill>
                <a:schemeClr val="tx1"/>
              </a:solidFill>
            </a:endParaRPr>
          </a:p>
          <a:p>
            <a:pPr algn="just"/>
            <a:r>
              <a:rPr lang="es-ES" sz="1400" dirty="0" smtClean="0">
                <a:solidFill>
                  <a:schemeClr val="tx1"/>
                </a:solidFill>
              </a:rPr>
              <a:t>Se </a:t>
            </a:r>
            <a:r>
              <a:rPr lang="es-ES" sz="1400" dirty="0" smtClean="0">
                <a:solidFill>
                  <a:schemeClr val="tx1"/>
                </a:solidFill>
              </a:rPr>
              <a:t>calculan </a:t>
            </a:r>
            <a:r>
              <a:rPr lang="es-ES" sz="1400" dirty="0">
                <a:solidFill>
                  <a:schemeClr val="tx1"/>
                </a:solidFill>
              </a:rPr>
              <a:t>acorde a lo establecido en el Artículo 69 del LOSSEAR, a los Artículos 48 al 58 del RDOSSEAR – Régimen General – y a los Artículos 129 a 144 del RDOSSEAR – Régimen Especial de Solvencia </a:t>
            </a:r>
            <a:r>
              <a:rPr lang="es-ES" sz="1400" dirty="0" smtClean="0">
                <a:solidFill>
                  <a:schemeClr val="tx1"/>
                </a:solidFill>
              </a:rPr>
              <a:t>–, Directrices EIOPA y Criterios DGSFP.</a:t>
            </a:r>
          </a:p>
          <a:p>
            <a:pPr algn="just"/>
            <a:endParaRPr lang="es-ES" sz="1400" dirty="0" smtClean="0">
              <a:solidFill>
                <a:schemeClr val="tx1"/>
              </a:solidFill>
            </a:endParaRPr>
          </a:p>
          <a:p>
            <a:pPr algn="just"/>
            <a:r>
              <a:rPr lang="es-ES" sz="1400" dirty="0" smtClean="0">
                <a:solidFill>
                  <a:schemeClr val="tx1"/>
                </a:solidFill>
              </a:rPr>
              <a:t>Para </a:t>
            </a:r>
            <a:r>
              <a:rPr lang="es-ES" sz="1400" dirty="0">
                <a:solidFill>
                  <a:schemeClr val="tx1"/>
                </a:solidFill>
              </a:rPr>
              <a:t>No Vida:</a:t>
            </a:r>
          </a:p>
          <a:p>
            <a:pPr marL="449263" indent="-285750" algn="just">
              <a:buFont typeface="Arial" panose="020B0604020202020204" pitchFamily="34" charset="0"/>
              <a:buChar char="•"/>
            </a:pPr>
            <a:r>
              <a:rPr lang="es-ES" sz="1400" dirty="0" smtClean="0">
                <a:solidFill>
                  <a:schemeClr val="tx1"/>
                </a:solidFill>
              </a:rPr>
              <a:t>Mejor Estimación: Mejor Estimación de Primas y</a:t>
            </a:r>
            <a:r>
              <a:rPr lang="es-ES" sz="1400" dirty="0">
                <a:solidFill>
                  <a:schemeClr val="tx1"/>
                </a:solidFill>
              </a:rPr>
              <a:t> </a:t>
            </a:r>
            <a:r>
              <a:rPr lang="es-ES" sz="1400" dirty="0" smtClean="0">
                <a:solidFill>
                  <a:schemeClr val="tx1"/>
                </a:solidFill>
              </a:rPr>
              <a:t>Mejor Estimación de Siniestros.</a:t>
            </a:r>
          </a:p>
          <a:p>
            <a:pPr marL="449263" indent="-285750" algn="just">
              <a:buFont typeface="Arial" panose="020B0604020202020204" pitchFamily="34" charset="0"/>
              <a:buChar char="•"/>
            </a:pPr>
            <a:r>
              <a:rPr lang="es-ES" sz="1400" dirty="0" smtClean="0">
                <a:solidFill>
                  <a:schemeClr val="tx1"/>
                </a:solidFill>
              </a:rPr>
              <a:t>Margen de Riesgo.</a:t>
            </a:r>
            <a:endParaRPr lang="es-ES" sz="1400" dirty="0">
              <a:solidFill>
                <a:schemeClr val="tx1"/>
              </a:solidFill>
            </a:endParaRPr>
          </a:p>
          <a:p>
            <a:pPr algn="just"/>
            <a:endParaRPr lang="es-ES" sz="1400" dirty="0">
              <a:solidFill>
                <a:schemeClr val="tx1"/>
              </a:solidFill>
            </a:endParaRPr>
          </a:p>
          <a:p>
            <a:pPr algn="just"/>
            <a:endParaRPr lang="es-ES" sz="1400" dirty="0">
              <a:solidFill>
                <a:schemeClr val="tx1"/>
              </a:solidFill>
            </a:endParaRPr>
          </a:p>
        </p:txBody>
      </p:sp>
      <p:sp>
        <p:nvSpPr>
          <p:cNvPr id="14" name="13 Rectángulo"/>
          <p:cNvSpPr/>
          <p:nvPr/>
        </p:nvSpPr>
        <p:spPr>
          <a:xfrm>
            <a:off x="6855139" y="1211001"/>
            <a:ext cx="4665136" cy="490799"/>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b="1" dirty="0">
                <a:solidFill>
                  <a:schemeClr val="bg1"/>
                </a:solidFill>
              </a:rPr>
              <a:t>SOLVENCIA </a:t>
            </a:r>
            <a:r>
              <a:rPr lang="es-ES" sz="1400" b="1" dirty="0" smtClean="0">
                <a:solidFill>
                  <a:schemeClr val="bg1"/>
                </a:solidFill>
              </a:rPr>
              <a:t>II</a:t>
            </a:r>
            <a:endParaRPr lang="es-ES" sz="1400" b="1" dirty="0">
              <a:solidFill>
                <a:schemeClr val="bg1"/>
              </a:solidFill>
            </a:endParaRPr>
          </a:p>
        </p:txBody>
      </p:sp>
    </p:spTree>
    <p:extLst>
      <p:ext uri="{BB962C8B-B14F-4D97-AF65-F5344CB8AC3E}">
        <p14:creationId xmlns:p14="http://schemas.microsoft.com/office/powerpoint/2010/main" val="36018618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xmlns="" id="{55C43BA6-CBC5-4209-83FB-C5855F16D9D0}"/>
              </a:ext>
            </a:extLst>
          </p:cNvPr>
          <p:cNvSpPr>
            <a:spLocks noGrp="1"/>
          </p:cNvSpPr>
          <p:nvPr>
            <p:ph type="sldNum" sz="quarter" idx="12"/>
          </p:nvPr>
        </p:nvSpPr>
        <p:spPr/>
        <p:txBody>
          <a:bodyPr/>
          <a:lstStyle/>
          <a:p>
            <a:pPr>
              <a:defRPr/>
            </a:pPr>
            <a:fld id="{D87E3369-2416-48D7-B6F2-A5A2782165D3}" type="slidenum">
              <a:rPr lang="en-GB" altLang="es-ES" smtClean="0"/>
              <a:pPr>
                <a:defRPr/>
              </a:pPr>
              <a:t>5</a:t>
            </a:fld>
            <a:endParaRPr lang="en-US" altLang="es-ES"/>
          </a:p>
        </p:txBody>
      </p:sp>
      <p:sp>
        <p:nvSpPr>
          <p:cNvPr id="5" name="Rectángulo 4">
            <a:extLst>
              <a:ext uri="{FF2B5EF4-FFF2-40B4-BE49-F238E27FC236}">
                <a16:creationId xmlns:a16="http://schemas.microsoft.com/office/drawing/2014/main" xmlns="" id="{76B3CD5F-0AC2-49B5-874D-0EFCD2E69519}"/>
              </a:ext>
            </a:extLst>
          </p:cNvPr>
          <p:cNvSpPr/>
          <p:nvPr/>
        </p:nvSpPr>
        <p:spPr>
          <a:xfrm>
            <a:off x="1424763" y="602423"/>
            <a:ext cx="10462436" cy="5632311"/>
          </a:xfrm>
          <a:prstGeom prst="rect">
            <a:avLst/>
          </a:prstGeom>
        </p:spPr>
        <p:txBody>
          <a:bodyPr wrap="square">
            <a:spAutoFit/>
          </a:bodyPr>
          <a:lstStyle/>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r>
              <a:rPr lang="es-ES" b="1" dirty="0">
                <a:solidFill>
                  <a:srgbClr val="002060"/>
                </a:solidFill>
                <a:latin typeface="Calibri" panose="020F0502020204030204" pitchFamily="34" charset="0"/>
                <a:cs typeface="Calibri" panose="020F0502020204030204" pitchFamily="34" charset="0"/>
              </a:rPr>
              <a:t>              </a:t>
            </a: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p:txBody>
      </p:sp>
      <p:cxnSp>
        <p:nvCxnSpPr>
          <p:cNvPr id="17" name="Conector recto 16">
            <a:extLst>
              <a:ext uri="{FF2B5EF4-FFF2-40B4-BE49-F238E27FC236}">
                <a16:creationId xmlns:a16="http://schemas.microsoft.com/office/drawing/2014/main" xmlns="" id="{09DA000C-82F7-413A-A814-BB17A6233E17}"/>
              </a:ext>
            </a:extLst>
          </p:cNvPr>
          <p:cNvCxnSpPr>
            <a:cxnSpLocks/>
          </p:cNvCxnSpPr>
          <p:nvPr/>
        </p:nvCxnSpPr>
        <p:spPr>
          <a:xfrm>
            <a:off x="1443382" y="602423"/>
            <a:ext cx="9305236" cy="0"/>
          </a:xfrm>
          <a:prstGeom prst="line">
            <a:avLst/>
          </a:prstGeom>
          <a:ln>
            <a:solidFill>
              <a:srgbClr val="002060"/>
            </a:solidFill>
          </a:ln>
        </p:spPr>
        <p:style>
          <a:lnRef idx="3">
            <a:schemeClr val="accent1"/>
          </a:lnRef>
          <a:fillRef idx="0">
            <a:schemeClr val="accent1"/>
          </a:fillRef>
          <a:effectRef idx="2">
            <a:schemeClr val="accent1"/>
          </a:effectRef>
          <a:fontRef idx="minor">
            <a:schemeClr val="tx1"/>
          </a:fontRef>
        </p:style>
      </p:cxnSp>
      <p:sp>
        <p:nvSpPr>
          <p:cNvPr id="7" name="Rectángulo 6">
            <a:extLst>
              <a:ext uri="{FF2B5EF4-FFF2-40B4-BE49-F238E27FC236}">
                <a16:creationId xmlns:a16="http://schemas.microsoft.com/office/drawing/2014/main" xmlns="" id="{A269254A-2917-468D-A2CC-F1D731FF5DE7}"/>
              </a:ext>
            </a:extLst>
          </p:cNvPr>
          <p:cNvSpPr/>
          <p:nvPr/>
        </p:nvSpPr>
        <p:spPr>
          <a:xfrm>
            <a:off x="3208154" y="233091"/>
            <a:ext cx="5201553" cy="400110"/>
          </a:xfrm>
          <a:prstGeom prst="rect">
            <a:avLst/>
          </a:prstGeom>
        </p:spPr>
        <p:txBody>
          <a:bodyPr wrap="none">
            <a:spAutoFit/>
          </a:bodyPr>
          <a:lstStyle/>
          <a:p>
            <a:pPr algn="ctr"/>
            <a:r>
              <a:rPr lang="es-ES" sz="2000" b="1" dirty="0" smtClean="0">
                <a:latin typeface="Calibri" panose="020F0502020204030204" pitchFamily="34" charset="0"/>
                <a:cs typeface="Calibri" panose="020F0502020204030204" pitchFamily="34" charset="0"/>
              </a:rPr>
              <a:t>PROVISIONES TÉCNICAS A EFECTOS CONTABLES</a:t>
            </a:r>
            <a:endParaRPr lang="es-ES" sz="2000" b="1" dirty="0">
              <a:latin typeface="Calibri" panose="020F0502020204030204" pitchFamily="34" charset="0"/>
              <a:cs typeface="Calibri" panose="020F0502020204030204" pitchFamily="34" charset="0"/>
            </a:endParaRPr>
          </a:p>
        </p:txBody>
      </p:sp>
      <p:sp>
        <p:nvSpPr>
          <p:cNvPr id="3" name="2 Rectángulo"/>
          <p:cNvSpPr/>
          <p:nvPr/>
        </p:nvSpPr>
        <p:spPr>
          <a:xfrm>
            <a:off x="1443381" y="783886"/>
            <a:ext cx="10443817" cy="3539430"/>
          </a:xfrm>
          <a:prstGeom prst="rect">
            <a:avLst/>
          </a:prstGeom>
        </p:spPr>
        <p:txBody>
          <a:bodyPr wrap="square">
            <a:spAutoFit/>
          </a:bodyPr>
          <a:lstStyle/>
          <a:p>
            <a:pPr algn="just"/>
            <a:r>
              <a:rPr lang="es-ES" sz="1400" dirty="0"/>
              <a:t>Según establece la DA 5ª Real Decreto 1060/2015, de 20 de noviembre, de Ordenación, Supervisión y Solvencia de las Entidades Aseguradoras y Reaseguradoras (RDOSSEAR) las Provisiones Técnicas a efectos contables seguirán calculándose según establece el Reglamento de Ordenación y Supervisión de los Seguros Privados (ROSSP</a:t>
            </a:r>
            <a:r>
              <a:rPr lang="es-ES" sz="1400" dirty="0" smtClean="0"/>
              <a:t>). Para no Vida:</a:t>
            </a:r>
            <a:endParaRPr lang="es-ES" sz="1400" dirty="0"/>
          </a:p>
          <a:p>
            <a:pPr algn="just"/>
            <a:endParaRPr lang="es-ES" sz="1400" dirty="0"/>
          </a:p>
          <a:p>
            <a:pPr algn="just"/>
            <a:r>
              <a:rPr lang="es-ES" sz="1400" dirty="0"/>
              <a:t>- </a:t>
            </a:r>
            <a:r>
              <a:rPr lang="es-ES" sz="1400" b="1" dirty="0" smtClean="0"/>
              <a:t>PROVISIÓN DE PRIMAS NO CONSUMIDAS (PPNC)</a:t>
            </a:r>
            <a:r>
              <a:rPr lang="es-ES" sz="1400" dirty="0" smtClean="0"/>
              <a:t> – Artículo 30 </a:t>
            </a:r>
            <a:r>
              <a:rPr lang="es-ES" sz="1400" dirty="0"/>
              <a:t>del ROSSP – </a:t>
            </a:r>
            <a:endParaRPr lang="es-ES" sz="1400" dirty="0" smtClean="0"/>
          </a:p>
          <a:p>
            <a:pPr algn="just"/>
            <a:endParaRPr lang="es-ES" sz="1400" dirty="0"/>
          </a:p>
          <a:p>
            <a:pPr algn="just"/>
            <a:r>
              <a:rPr lang="es-ES" sz="1400" dirty="0" smtClean="0"/>
              <a:t>Son </a:t>
            </a:r>
            <a:r>
              <a:rPr lang="es-ES" sz="1400" dirty="0"/>
              <a:t>aquellas que tienen por objeto hacer frente a los riesgos que permanecen en vigor al cierre contable del ejercicio económico. Deberá estar constituida por la fracción de las primas devengadas en el ejercicio que deba imputarse al periodo comprendido entre la fecha del cierre y el término del periodo de cobertura.</a:t>
            </a:r>
          </a:p>
          <a:p>
            <a:pPr algn="just"/>
            <a:r>
              <a:rPr lang="es-ES" sz="1400" dirty="0" smtClean="0"/>
              <a:t>Se </a:t>
            </a:r>
            <a:r>
              <a:rPr lang="es-ES" sz="1400" dirty="0"/>
              <a:t>calculará póliza a póliza, estando constituida la base de cálculo por las primas de tarifa devengadas en el ejercicio deducido, en su caso, el recargo de seguridad.</a:t>
            </a:r>
          </a:p>
          <a:p>
            <a:pPr algn="just"/>
            <a:r>
              <a:rPr lang="es-ES" sz="1400" dirty="0" smtClean="0"/>
              <a:t>La </a:t>
            </a:r>
            <a:r>
              <a:rPr lang="es-ES" sz="1400" dirty="0"/>
              <a:t>imputación temporal de la prima se realizará de acuerdo con la distribución temporal de la siniestralidad a lo largo del período de cobertura del contrato. </a:t>
            </a:r>
            <a:endParaRPr lang="es-ES" sz="1400" dirty="0" smtClean="0"/>
          </a:p>
          <a:p>
            <a:pPr algn="just"/>
            <a:endParaRPr lang="es-ES" sz="1400" dirty="0"/>
          </a:p>
          <a:p>
            <a:pPr algn="just"/>
            <a:endParaRPr lang="es-ES" sz="1400" dirty="0"/>
          </a:p>
          <a:p>
            <a:pPr algn="just"/>
            <a:endParaRPr lang="es-ES" sz="1400" dirty="0"/>
          </a:p>
        </p:txBody>
      </p:sp>
      <p:pic>
        <p:nvPicPr>
          <p:cNvPr id="81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5180" y="3886031"/>
            <a:ext cx="9967415" cy="2467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632771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xmlns="" id="{55C43BA6-CBC5-4209-83FB-C5855F16D9D0}"/>
              </a:ext>
            </a:extLst>
          </p:cNvPr>
          <p:cNvSpPr>
            <a:spLocks noGrp="1"/>
          </p:cNvSpPr>
          <p:nvPr>
            <p:ph type="sldNum" sz="quarter" idx="12"/>
          </p:nvPr>
        </p:nvSpPr>
        <p:spPr/>
        <p:txBody>
          <a:bodyPr/>
          <a:lstStyle/>
          <a:p>
            <a:pPr>
              <a:defRPr/>
            </a:pPr>
            <a:fld id="{D87E3369-2416-48D7-B6F2-A5A2782165D3}" type="slidenum">
              <a:rPr lang="en-GB" altLang="es-ES" smtClean="0"/>
              <a:pPr>
                <a:defRPr/>
              </a:pPr>
              <a:t>6</a:t>
            </a:fld>
            <a:endParaRPr lang="en-US" altLang="es-ES"/>
          </a:p>
        </p:txBody>
      </p:sp>
      <p:sp>
        <p:nvSpPr>
          <p:cNvPr id="5" name="Rectángulo 4">
            <a:extLst>
              <a:ext uri="{FF2B5EF4-FFF2-40B4-BE49-F238E27FC236}">
                <a16:creationId xmlns:a16="http://schemas.microsoft.com/office/drawing/2014/main" xmlns="" id="{76B3CD5F-0AC2-49B5-874D-0EFCD2E69519}"/>
              </a:ext>
            </a:extLst>
          </p:cNvPr>
          <p:cNvSpPr/>
          <p:nvPr/>
        </p:nvSpPr>
        <p:spPr>
          <a:xfrm>
            <a:off x="1424763" y="602423"/>
            <a:ext cx="10462436" cy="5632311"/>
          </a:xfrm>
          <a:prstGeom prst="rect">
            <a:avLst/>
          </a:prstGeom>
        </p:spPr>
        <p:txBody>
          <a:bodyPr wrap="square">
            <a:spAutoFit/>
          </a:bodyPr>
          <a:lstStyle/>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r>
              <a:rPr lang="es-ES" b="1" dirty="0">
                <a:solidFill>
                  <a:srgbClr val="002060"/>
                </a:solidFill>
                <a:latin typeface="Calibri" panose="020F0502020204030204" pitchFamily="34" charset="0"/>
                <a:cs typeface="Calibri" panose="020F0502020204030204" pitchFamily="34" charset="0"/>
              </a:rPr>
              <a:t>              </a:t>
            </a: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p:txBody>
      </p:sp>
      <p:cxnSp>
        <p:nvCxnSpPr>
          <p:cNvPr id="17" name="Conector recto 16">
            <a:extLst>
              <a:ext uri="{FF2B5EF4-FFF2-40B4-BE49-F238E27FC236}">
                <a16:creationId xmlns:a16="http://schemas.microsoft.com/office/drawing/2014/main" xmlns="" id="{09DA000C-82F7-413A-A814-BB17A6233E17}"/>
              </a:ext>
            </a:extLst>
          </p:cNvPr>
          <p:cNvCxnSpPr>
            <a:cxnSpLocks/>
          </p:cNvCxnSpPr>
          <p:nvPr/>
        </p:nvCxnSpPr>
        <p:spPr>
          <a:xfrm>
            <a:off x="1443382" y="602423"/>
            <a:ext cx="9305236" cy="0"/>
          </a:xfrm>
          <a:prstGeom prst="line">
            <a:avLst/>
          </a:prstGeom>
          <a:ln>
            <a:solidFill>
              <a:srgbClr val="002060"/>
            </a:solidFill>
          </a:ln>
        </p:spPr>
        <p:style>
          <a:lnRef idx="3">
            <a:schemeClr val="accent1"/>
          </a:lnRef>
          <a:fillRef idx="0">
            <a:schemeClr val="accent1"/>
          </a:fillRef>
          <a:effectRef idx="2">
            <a:schemeClr val="accent1"/>
          </a:effectRef>
          <a:fontRef idx="minor">
            <a:schemeClr val="tx1"/>
          </a:fontRef>
        </p:style>
      </p:cxnSp>
      <p:sp>
        <p:nvSpPr>
          <p:cNvPr id="7" name="Rectángulo 6">
            <a:extLst>
              <a:ext uri="{FF2B5EF4-FFF2-40B4-BE49-F238E27FC236}">
                <a16:creationId xmlns:a16="http://schemas.microsoft.com/office/drawing/2014/main" xmlns="" id="{A269254A-2917-468D-A2CC-F1D731FF5DE7}"/>
              </a:ext>
            </a:extLst>
          </p:cNvPr>
          <p:cNvSpPr/>
          <p:nvPr/>
        </p:nvSpPr>
        <p:spPr>
          <a:xfrm>
            <a:off x="3208154" y="233091"/>
            <a:ext cx="5201553" cy="400110"/>
          </a:xfrm>
          <a:prstGeom prst="rect">
            <a:avLst/>
          </a:prstGeom>
        </p:spPr>
        <p:txBody>
          <a:bodyPr wrap="none">
            <a:spAutoFit/>
          </a:bodyPr>
          <a:lstStyle/>
          <a:p>
            <a:pPr algn="ctr"/>
            <a:r>
              <a:rPr lang="es-ES" sz="2000" b="1" dirty="0" smtClean="0">
                <a:latin typeface="Calibri" panose="020F0502020204030204" pitchFamily="34" charset="0"/>
                <a:cs typeface="Calibri" panose="020F0502020204030204" pitchFamily="34" charset="0"/>
              </a:rPr>
              <a:t>PROVISIONES TÉCNICAS A EFECTOS CONTABLES</a:t>
            </a:r>
            <a:endParaRPr lang="es-ES" sz="2000" b="1" dirty="0">
              <a:latin typeface="Calibri" panose="020F0502020204030204" pitchFamily="34" charset="0"/>
              <a:cs typeface="Calibri" panose="020F0502020204030204" pitchFamily="34" charset="0"/>
            </a:endParaRPr>
          </a:p>
        </p:txBody>
      </p:sp>
      <p:sp>
        <p:nvSpPr>
          <p:cNvPr id="3" name="2 Rectángulo"/>
          <p:cNvSpPr/>
          <p:nvPr/>
        </p:nvSpPr>
        <p:spPr>
          <a:xfrm>
            <a:off x="1443382" y="837087"/>
            <a:ext cx="10337800" cy="1384995"/>
          </a:xfrm>
          <a:prstGeom prst="rect">
            <a:avLst/>
          </a:prstGeom>
        </p:spPr>
        <p:txBody>
          <a:bodyPr wrap="square">
            <a:spAutoFit/>
          </a:bodyPr>
          <a:lstStyle/>
          <a:p>
            <a:pPr algn="just"/>
            <a:r>
              <a:rPr lang="es-ES" sz="1400" dirty="0" smtClean="0"/>
              <a:t>- </a:t>
            </a:r>
            <a:r>
              <a:rPr lang="es-ES" sz="1400" b="1" dirty="0"/>
              <a:t>PROVISIÓN DE RIESGOS EN CURSO (PRC) </a:t>
            </a:r>
            <a:r>
              <a:rPr lang="es-ES" sz="1400" dirty="0" smtClean="0"/>
              <a:t>– Artículo 31 </a:t>
            </a:r>
            <a:r>
              <a:rPr lang="es-ES" sz="1400" dirty="0"/>
              <a:t>del ROSSP – </a:t>
            </a:r>
            <a:endParaRPr lang="es-ES" sz="1400" dirty="0" smtClean="0"/>
          </a:p>
          <a:p>
            <a:pPr algn="just"/>
            <a:endParaRPr lang="es-ES" sz="1400" dirty="0"/>
          </a:p>
          <a:p>
            <a:pPr algn="just"/>
            <a:r>
              <a:rPr lang="es-ES" sz="1400" dirty="0"/>
              <a:t>Complementará a la provisión de primas no consumidas en la medida en que su importe no sea suficiente para reflejar la valoración de todos los riesgos y gastos a cubrir por la entidad aseguradora que se correspondan con el periodo de cobertura no transcurrido a la fecha de cierre del ejercicio</a:t>
            </a:r>
            <a:r>
              <a:rPr lang="es-ES" sz="1400" dirty="0" smtClean="0"/>
              <a:t>.</a:t>
            </a:r>
            <a:endParaRPr lang="es-ES" sz="1400" dirty="0"/>
          </a:p>
          <a:p>
            <a:pPr algn="just"/>
            <a:endParaRPr lang="es-ES" sz="1400" dirty="0"/>
          </a:p>
        </p:txBody>
      </p:sp>
      <p:pic>
        <p:nvPicPr>
          <p:cNvPr id="717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77373" y="2424809"/>
            <a:ext cx="10003809" cy="32935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105652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xmlns="" id="{55C43BA6-CBC5-4209-83FB-C5855F16D9D0}"/>
              </a:ext>
            </a:extLst>
          </p:cNvPr>
          <p:cNvSpPr>
            <a:spLocks noGrp="1"/>
          </p:cNvSpPr>
          <p:nvPr>
            <p:ph type="sldNum" sz="quarter" idx="12"/>
          </p:nvPr>
        </p:nvSpPr>
        <p:spPr/>
        <p:txBody>
          <a:bodyPr/>
          <a:lstStyle/>
          <a:p>
            <a:pPr>
              <a:defRPr/>
            </a:pPr>
            <a:fld id="{D87E3369-2416-48D7-B6F2-A5A2782165D3}" type="slidenum">
              <a:rPr lang="en-GB" altLang="es-ES" smtClean="0"/>
              <a:pPr>
                <a:defRPr/>
              </a:pPr>
              <a:t>7</a:t>
            </a:fld>
            <a:endParaRPr lang="en-US" altLang="es-ES"/>
          </a:p>
        </p:txBody>
      </p:sp>
      <p:sp>
        <p:nvSpPr>
          <p:cNvPr id="5" name="Rectángulo 4">
            <a:extLst>
              <a:ext uri="{FF2B5EF4-FFF2-40B4-BE49-F238E27FC236}">
                <a16:creationId xmlns:a16="http://schemas.microsoft.com/office/drawing/2014/main" xmlns="" id="{76B3CD5F-0AC2-49B5-874D-0EFCD2E69519}"/>
              </a:ext>
            </a:extLst>
          </p:cNvPr>
          <p:cNvSpPr/>
          <p:nvPr/>
        </p:nvSpPr>
        <p:spPr>
          <a:xfrm>
            <a:off x="1424763" y="602423"/>
            <a:ext cx="10462436" cy="5632311"/>
          </a:xfrm>
          <a:prstGeom prst="rect">
            <a:avLst/>
          </a:prstGeom>
        </p:spPr>
        <p:txBody>
          <a:bodyPr wrap="square">
            <a:spAutoFit/>
          </a:bodyPr>
          <a:lstStyle/>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r>
              <a:rPr lang="es-ES" b="1" dirty="0">
                <a:solidFill>
                  <a:srgbClr val="002060"/>
                </a:solidFill>
                <a:latin typeface="Calibri" panose="020F0502020204030204" pitchFamily="34" charset="0"/>
                <a:cs typeface="Calibri" panose="020F0502020204030204" pitchFamily="34" charset="0"/>
              </a:rPr>
              <a:t>              </a:t>
            </a: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p:txBody>
      </p:sp>
      <p:cxnSp>
        <p:nvCxnSpPr>
          <p:cNvPr id="17" name="Conector recto 16">
            <a:extLst>
              <a:ext uri="{FF2B5EF4-FFF2-40B4-BE49-F238E27FC236}">
                <a16:creationId xmlns:a16="http://schemas.microsoft.com/office/drawing/2014/main" xmlns="" id="{09DA000C-82F7-413A-A814-BB17A6233E17}"/>
              </a:ext>
            </a:extLst>
          </p:cNvPr>
          <p:cNvCxnSpPr>
            <a:cxnSpLocks/>
          </p:cNvCxnSpPr>
          <p:nvPr/>
        </p:nvCxnSpPr>
        <p:spPr>
          <a:xfrm>
            <a:off x="1443382" y="602423"/>
            <a:ext cx="9305236" cy="0"/>
          </a:xfrm>
          <a:prstGeom prst="line">
            <a:avLst/>
          </a:prstGeom>
          <a:ln>
            <a:solidFill>
              <a:srgbClr val="002060"/>
            </a:solidFill>
          </a:ln>
        </p:spPr>
        <p:style>
          <a:lnRef idx="3">
            <a:schemeClr val="accent1"/>
          </a:lnRef>
          <a:fillRef idx="0">
            <a:schemeClr val="accent1"/>
          </a:fillRef>
          <a:effectRef idx="2">
            <a:schemeClr val="accent1"/>
          </a:effectRef>
          <a:fontRef idx="minor">
            <a:schemeClr val="tx1"/>
          </a:fontRef>
        </p:style>
      </p:cxnSp>
      <p:sp>
        <p:nvSpPr>
          <p:cNvPr id="7" name="Rectángulo 6">
            <a:extLst>
              <a:ext uri="{FF2B5EF4-FFF2-40B4-BE49-F238E27FC236}">
                <a16:creationId xmlns:a16="http://schemas.microsoft.com/office/drawing/2014/main" xmlns="" id="{A269254A-2917-468D-A2CC-F1D731FF5DE7}"/>
              </a:ext>
            </a:extLst>
          </p:cNvPr>
          <p:cNvSpPr/>
          <p:nvPr/>
        </p:nvSpPr>
        <p:spPr>
          <a:xfrm>
            <a:off x="3208154" y="233091"/>
            <a:ext cx="5201553" cy="400110"/>
          </a:xfrm>
          <a:prstGeom prst="rect">
            <a:avLst/>
          </a:prstGeom>
        </p:spPr>
        <p:txBody>
          <a:bodyPr wrap="none">
            <a:spAutoFit/>
          </a:bodyPr>
          <a:lstStyle/>
          <a:p>
            <a:pPr algn="ctr"/>
            <a:r>
              <a:rPr lang="es-ES" sz="2000" b="1" dirty="0" smtClean="0">
                <a:latin typeface="Calibri" panose="020F0502020204030204" pitchFamily="34" charset="0"/>
                <a:cs typeface="Calibri" panose="020F0502020204030204" pitchFamily="34" charset="0"/>
              </a:rPr>
              <a:t>PROVISIONES TÉCNICAS A EFECTOS CONTABLES</a:t>
            </a:r>
            <a:endParaRPr lang="es-ES" sz="2000" b="1" dirty="0">
              <a:latin typeface="Calibri" panose="020F0502020204030204" pitchFamily="34" charset="0"/>
              <a:cs typeface="Calibri" panose="020F0502020204030204" pitchFamily="34" charset="0"/>
            </a:endParaRPr>
          </a:p>
        </p:txBody>
      </p:sp>
      <p:pic>
        <p:nvPicPr>
          <p:cNvPr id="81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5971" y="889931"/>
            <a:ext cx="9294125" cy="42625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5971" y="5234853"/>
            <a:ext cx="9294125" cy="13990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187618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xmlns="" id="{55C43BA6-CBC5-4209-83FB-C5855F16D9D0}"/>
              </a:ext>
            </a:extLst>
          </p:cNvPr>
          <p:cNvSpPr>
            <a:spLocks noGrp="1"/>
          </p:cNvSpPr>
          <p:nvPr>
            <p:ph type="sldNum" sz="quarter" idx="12"/>
          </p:nvPr>
        </p:nvSpPr>
        <p:spPr/>
        <p:txBody>
          <a:bodyPr/>
          <a:lstStyle/>
          <a:p>
            <a:pPr>
              <a:defRPr/>
            </a:pPr>
            <a:fld id="{D87E3369-2416-48D7-B6F2-A5A2782165D3}" type="slidenum">
              <a:rPr lang="en-GB" altLang="es-ES" smtClean="0"/>
              <a:pPr>
                <a:defRPr/>
              </a:pPr>
              <a:t>8</a:t>
            </a:fld>
            <a:endParaRPr lang="en-US" altLang="es-ES"/>
          </a:p>
        </p:txBody>
      </p:sp>
      <p:sp>
        <p:nvSpPr>
          <p:cNvPr id="5" name="Rectángulo 4">
            <a:extLst>
              <a:ext uri="{FF2B5EF4-FFF2-40B4-BE49-F238E27FC236}">
                <a16:creationId xmlns:a16="http://schemas.microsoft.com/office/drawing/2014/main" xmlns="" id="{76B3CD5F-0AC2-49B5-874D-0EFCD2E69519}"/>
              </a:ext>
            </a:extLst>
          </p:cNvPr>
          <p:cNvSpPr/>
          <p:nvPr/>
        </p:nvSpPr>
        <p:spPr>
          <a:xfrm>
            <a:off x="1424763" y="602423"/>
            <a:ext cx="10462436" cy="5632311"/>
          </a:xfrm>
          <a:prstGeom prst="rect">
            <a:avLst/>
          </a:prstGeom>
        </p:spPr>
        <p:txBody>
          <a:bodyPr wrap="square">
            <a:spAutoFit/>
          </a:bodyPr>
          <a:lstStyle/>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r>
              <a:rPr lang="es-ES" b="1" dirty="0">
                <a:solidFill>
                  <a:srgbClr val="002060"/>
                </a:solidFill>
                <a:latin typeface="Calibri" panose="020F0502020204030204" pitchFamily="34" charset="0"/>
                <a:cs typeface="Calibri" panose="020F0502020204030204" pitchFamily="34" charset="0"/>
              </a:rPr>
              <a:t>              </a:t>
            </a: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p:txBody>
      </p:sp>
      <p:cxnSp>
        <p:nvCxnSpPr>
          <p:cNvPr id="17" name="Conector recto 16">
            <a:extLst>
              <a:ext uri="{FF2B5EF4-FFF2-40B4-BE49-F238E27FC236}">
                <a16:creationId xmlns:a16="http://schemas.microsoft.com/office/drawing/2014/main" xmlns="" id="{09DA000C-82F7-413A-A814-BB17A6233E17}"/>
              </a:ext>
            </a:extLst>
          </p:cNvPr>
          <p:cNvCxnSpPr>
            <a:cxnSpLocks/>
          </p:cNvCxnSpPr>
          <p:nvPr/>
        </p:nvCxnSpPr>
        <p:spPr>
          <a:xfrm>
            <a:off x="1443382" y="602423"/>
            <a:ext cx="9305236" cy="0"/>
          </a:xfrm>
          <a:prstGeom prst="line">
            <a:avLst/>
          </a:prstGeom>
          <a:ln>
            <a:solidFill>
              <a:srgbClr val="002060"/>
            </a:solidFill>
          </a:ln>
        </p:spPr>
        <p:style>
          <a:lnRef idx="3">
            <a:schemeClr val="accent1"/>
          </a:lnRef>
          <a:fillRef idx="0">
            <a:schemeClr val="accent1"/>
          </a:fillRef>
          <a:effectRef idx="2">
            <a:schemeClr val="accent1"/>
          </a:effectRef>
          <a:fontRef idx="minor">
            <a:schemeClr val="tx1"/>
          </a:fontRef>
        </p:style>
      </p:cxnSp>
      <p:sp>
        <p:nvSpPr>
          <p:cNvPr id="7" name="Rectángulo 6">
            <a:extLst>
              <a:ext uri="{FF2B5EF4-FFF2-40B4-BE49-F238E27FC236}">
                <a16:creationId xmlns:a16="http://schemas.microsoft.com/office/drawing/2014/main" xmlns="" id="{A269254A-2917-468D-A2CC-F1D731FF5DE7}"/>
              </a:ext>
            </a:extLst>
          </p:cNvPr>
          <p:cNvSpPr/>
          <p:nvPr/>
        </p:nvSpPr>
        <p:spPr>
          <a:xfrm>
            <a:off x="3208154" y="233091"/>
            <a:ext cx="5201553" cy="400110"/>
          </a:xfrm>
          <a:prstGeom prst="rect">
            <a:avLst/>
          </a:prstGeom>
        </p:spPr>
        <p:txBody>
          <a:bodyPr wrap="none">
            <a:spAutoFit/>
          </a:bodyPr>
          <a:lstStyle/>
          <a:p>
            <a:pPr algn="ctr"/>
            <a:r>
              <a:rPr lang="es-ES" sz="2000" b="1" dirty="0" smtClean="0">
                <a:latin typeface="Calibri" panose="020F0502020204030204" pitchFamily="34" charset="0"/>
                <a:cs typeface="Calibri" panose="020F0502020204030204" pitchFamily="34" charset="0"/>
              </a:rPr>
              <a:t>PROVISIONES TÉCNICAS A EFECTOS CONTABLES</a:t>
            </a:r>
            <a:endParaRPr lang="es-ES" sz="2000" b="1" dirty="0">
              <a:latin typeface="Calibri" panose="020F0502020204030204" pitchFamily="34" charset="0"/>
              <a:cs typeface="Calibri" panose="020F0502020204030204" pitchFamily="34" charset="0"/>
            </a:endParaRPr>
          </a:p>
        </p:txBody>
      </p:sp>
      <p:sp>
        <p:nvSpPr>
          <p:cNvPr id="3" name="2 Rectángulo"/>
          <p:cNvSpPr/>
          <p:nvPr/>
        </p:nvSpPr>
        <p:spPr>
          <a:xfrm>
            <a:off x="1443382" y="712239"/>
            <a:ext cx="10337800" cy="4185761"/>
          </a:xfrm>
          <a:prstGeom prst="rect">
            <a:avLst/>
          </a:prstGeom>
        </p:spPr>
        <p:txBody>
          <a:bodyPr wrap="square">
            <a:spAutoFit/>
          </a:bodyPr>
          <a:lstStyle/>
          <a:p>
            <a:pPr algn="just"/>
            <a:r>
              <a:rPr lang="es-ES" sz="1400" dirty="0" smtClean="0"/>
              <a:t>- </a:t>
            </a:r>
            <a:r>
              <a:rPr lang="es-ES" sz="1400" b="1" dirty="0"/>
              <a:t>PROVISIÓN DE PRESTACIONES </a:t>
            </a:r>
            <a:r>
              <a:rPr lang="es-ES" sz="1400" dirty="0" smtClean="0"/>
              <a:t>– Artículo 39 </a:t>
            </a:r>
            <a:r>
              <a:rPr lang="es-ES" sz="1400" dirty="0"/>
              <a:t>del ROSSP – </a:t>
            </a:r>
            <a:endParaRPr lang="es-ES" sz="1400" dirty="0" smtClean="0"/>
          </a:p>
          <a:p>
            <a:pPr algn="just"/>
            <a:endParaRPr lang="es-ES" sz="1400" dirty="0"/>
          </a:p>
          <a:p>
            <a:pPr algn="just"/>
            <a:r>
              <a:rPr lang="es-ES" sz="1400" dirty="0" smtClean="0"/>
              <a:t>Deberá representar </a:t>
            </a:r>
            <a:r>
              <a:rPr lang="es-ES" sz="1400" dirty="0"/>
              <a:t>el importe total de las obligaciones pendientes del asegurador derivadas de los siniestros ocurridos con anterioridad a la fecha de cierre del ejercicio y será igual a la diferencia entre su coste total estimado o cierto y el conjunto de los importes ya pagados por razón de tales siniestros. Dicho coste incluirá los gastos tanto externos como internos de gestión y tramitación de los expedientes. Los recobros no podrán deducirse del importe de la provisión salvo que </a:t>
            </a:r>
            <a:r>
              <a:rPr lang="es-ES" sz="1400" dirty="0" smtClean="0"/>
              <a:t>ésta </a:t>
            </a:r>
            <a:r>
              <a:rPr lang="es-ES" sz="1400" dirty="0"/>
              <a:t>se calcule utilizando métodos estadísticos de conformidad con lo indicado legalmente.</a:t>
            </a:r>
          </a:p>
          <a:p>
            <a:pPr algn="just"/>
            <a:endParaRPr lang="es-ES" sz="1400" dirty="0" smtClean="0"/>
          </a:p>
          <a:p>
            <a:pPr algn="just"/>
            <a:r>
              <a:rPr lang="es-ES" sz="1400" dirty="0" smtClean="0"/>
              <a:t>Cada </a:t>
            </a:r>
            <a:r>
              <a:rPr lang="es-ES" sz="1400" dirty="0"/>
              <a:t>siniestro será objeto de una valoración individual, salvo aplicación de métodos estadísticos. Cuando la información sobre los siniestros no permita una estimación adecuada del importe de la provisión, esta deberá dotarse, como mínimo, por la diferencia entre las primas de riesgo devengadas en el ejercicio, en la parte imputable al mismo, y los pagos por siniestros ocurridos en el ejercicio.</a:t>
            </a:r>
          </a:p>
          <a:p>
            <a:pPr algn="just"/>
            <a:endParaRPr lang="es-ES" sz="1400" dirty="0" smtClean="0"/>
          </a:p>
          <a:p>
            <a:pPr algn="just"/>
            <a:r>
              <a:rPr lang="es-ES" sz="1400" dirty="0" smtClean="0"/>
              <a:t>La </a:t>
            </a:r>
            <a:r>
              <a:rPr lang="es-ES" sz="1400" dirty="0"/>
              <a:t>provisión de prestaciones comprenderá</a:t>
            </a:r>
            <a:r>
              <a:rPr lang="es-ES" sz="1400" dirty="0" smtClean="0"/>
              <a:t>:</a:t>
            </a:r>
          </a:p>
          <a:p>
            <a:pPr algn="just"/>
            <a:endParaRPr lang="es-ES" sz="1400" dirty="0"/>
          </a:p>
          <a:p>
            <a:pPr marL="285750" indent="-285750" algn="just">
              <a:buFont typeface="Arial" panose="020B0604020202020204" pitchFamily="34" charset="0"/>
              <a:buChar char="•"/>
            </a:pPr>
            <a:r>
              <a:rPr lang="es-ES" sz="1400" b="1" i="1" dirty="0"/>
              <a:t>PROVISIÓN DE PRESTACIONES PENDIENTES DE LIQUIDACIÓN O PAGO (PPPLOP)</a:t>
            </a:r>
            <a:r>
              <a:rPr lang="es-ES" sz="1400" dirty="0"/>
              <a:t> – Artículo 40 del ROSSP –</a:t>
            </a:r>
          </a:p>
          <a:p>
            <a:pPr algn="just"/>
            <a:endParaRPr lang="es-ES" sz="1400" dirty="0"/>
          </a:p>
          <a:p>
            <a:pPr algn="just"/>
            <a:r>
              <a:rPr lang="es-ES" sz="1400" dirty="0"/>
              <a:t>Incluirá el importe de todos aquellos siniestros ocurridos y declarados antes del cierre del ejercicio.</a:t>
            </a:r>
          </a:p>
          <a:p>
            <a:pPr algn="just"/>
            <a:endParaRPr lang="es-ES" sz="1400" dirty="0" smtClean="0"/>
          </a:p>
          <a:p>
            <a:pPr algn="just"/>
            <a:endParaRPr lang="es-ES" sz="1400" dirty="0"/>
          </a:p>
        </p:txBody>
      </p:sp>
      <p:pic>
        <p:nvPicPr>
          <p:cNvPr id="92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36731" y="4692605"/>
            <a:ext cx="3400425" cy="1409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933401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xmlns="" id="{55C43BA6-CBC5-4209-83FB-C5855F16D9D0}"/>
              </a:ext>
            </a:extLst>
          </p:cNvPr>
          <p:cNvSpPr>
            <a:spLocks noGrp="1"/>
          </p:cNvSpPr>
          <p:nvPr>
            <p:ph type="sldNum" sz="quarter" idx="12"/>
          </p:nvPr>
        </p:nvSpPr>
        <p:spPr/>
        <p:txBody>
          <a:bodyPr/>
          <a:lstStyle/>
          <a:p>
            <a:pPr>
              <a:defRPr/>
            </a:pPr>
            <a:fld id="{D87E3369-2416-48D7-B6F2-A5A2782165D3}" type="slidenum">
              <a:rPr lang="en-GB" altLang="es-ES" smtClean="0"/>
              <a:pPr>
                <a:defRPr/>
              </a:pPr>
              <a:t>9</a:t>
            </a:fld>
            <a:endParaRPr lang="en-US" altLang="es-ES"/>
          </a:p>
        </p:txBody>
      </p:sp>
      <p:sp>
        <p:nvSpPr>
          <p:cNvPr id="5" name="Rectángulo 4">
            <a:extLst>
              <a:ext uri="{FF2B5EF4-FFF2-40B4-BE49-F238E27FC236}">
                <a16:creationId xmlns:a16="http://schemas.microsoft.com/office/drawing/2014/main" xmlns="" id="{76B3CD5F-0AC2-49B5-874D-0EFCD2E69519}"/>
              </a:ext>
            </a:extLst>
          </p:cNvPr>
          <p:cNvSpPr/>
          <p:nvPr/>
        </p:nvSpPr>
        <p:spPr>
          <a:xfrm>
            <a:off x="1424763" y="602423"/>
            <a:ext cx="10462436" cy="5632311"/>
          </a:xfrm>
          <a:prstGeom prst="rect">
            <a:avLst/>
          </a:prstGeom>
        </p:spPr>
        <p:txBody>
          <a:bodyPr wrap="square">
            <a:spAutoFit/>
          </a:bodyPr>
          <a:lstStyle/>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r>
              <a:rPr lang="es-ES" b="1" dirty="0">
                <a:solidFill>
                  <a:srgbClr val="002060"/>
                </a:solidFill>
                <a:latin typeface="Calibri" panose="020F0502020204030204" pitchFamily="34" charset="0"/>
                <a:cs typeface="Calibri" panose="020F0502020204030204" pitchFamily="34" charset="0"/>
              </a:rPr>
              <a:t>              </a:t>
            </a: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solidFill>
                <a:srgbClr val="002060"/>
              </a:solidFill>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a:p>
            <a:pPr algn="just"/>
            <a:endParaRPr lang="es-ES" b="1" dirty="0">
              <a:latin typeface="Calibri" panose="020F0502020204030204" pitchFamily="34" charset="0"/>
              <a:cs typeface="Calibri" panose="020F0502020204030204" pitchFamily="34" charset="0"/>
            </a:endParaRPr>
          </a:p>
        </p:txBody>
      </p:sp>
      <p:cxnSp>
        <p:nvCxnSpPr>
          <p:cNvPr id="17" name="Conector recto 16">
            <a:extLst>
              <a:ext uri="{FF2B5EF4-FFF2-40B4-BE49-F238E27FC236}">
                <a16:creationId xmlns:a16="http://schemas.microsoft.com/office/drawing/2014/main" xmlns="" id="{09DA000C-82F7-413A-A814-BB17A6233E17}"/>
              </a:ext>
            </a:extLst>
          </p:cNvPr>
          <p:cNvCxnSpPr>
            <a:cxnSpLocks/>
          </p:cNvCxnSpPr>
          <p:nvPr/>
        </p:nvCxnSpPr>
        <p:spPr>
          <a:xfrm>
            <a:off x="1443382" y="602423"/>
            <a:ext cx="9305236" cy="0"/>
          </a:xfrm>
          <a:prstGeom prst="line">
            <a:avLst/>
          </a:prstGeom>
          <a:ln>
            <a:solidFill>
              <a:srgbClr val="002060"/>
            </a:solidFill>
          </a:ln>
        </p:spPr>
        <p:style>
          <a:lnRef idx="3">
            <a:schemeClr val="accent1"/>
          </a:lnRef>
          <a:fillRef idx="0">
            <a:schemeClr val="accent1"/>
          </a:fillRef>
          <a:effectRef idx="2">
            <a:schemeClr val="accent1"/>
          </a:effectRef>
          <a:fontRef idx="minor">
            <a:schemeClr val="tx1"/>
          </a:fontRef>
        </p:style>
      </p:cxnSp>
      <p:sp>
        <p:nvSpPr>
          <p:cNvPr id="7" name="Rectángulo 6">
            <a:extLst>
              <a:ext uri="{FF2B5EF4-FFF2-40B4-BE49-F238E27FC236}">
                <a16:creationId xmlns:a16="http://schemas.microsoft.com/office/drawing/2014/main" xmlns="" id="{A269254A-2917-468D-A2CC-F1D731FF5DE7}"/>
              </a:ext>
            </a:extLst>
          </p:cNvPr>
          <p:cNvSpPr/>
          <p:nvPr/>
        </p:nvSpPr>
        <p:spPr>
          <a:xfrm>
            <a:off x="3208154" y="233091"/>
            <a:ext cx="5201553" cy="400110"/>
          </a:xfrm>
          <a:prstGeom prst="rect">
            <a:avLst/>
          </a:prstGeom>
        </p:spPr>
        <p:txBody>
          <a:bodyPr wrap="none">
            <a:spAutoFit/>
          </a:bodyPr>
          <a:lstStyle/>
          <a:p>
            <a:pPr algn="ctr"/>
            <a:r>
              <a:rPr lang="es-ES" sz="2000" b="1" dirty="0" smtClean="0">
                <a:latin typeface="Calibri" panose="020F0502020204030204" pitchFamily="34" charset="0"/>
                <a:cs typeface="Calibri" panose="020F0502020204030204" pitchFamily="34" charset="0"/>
              </a:rPr>
              <a:t>PROVISIONES TÉCNICAS A EFECTOS CONTABLES</a:t>
            </a:r>
            <a:endParaRPr lang="es-ES" sz="2000" b="1" dirty="0">
              <a:latin typeface="Calibri" panose="020F0502020204030204" pitchFamily="34" charset="0"/>
              <a:cs typeface="Calibri" panose="020F0502020204030204" pitchFamily="34" charset="0"/>
            </a:endParaRPr>
          </a:p>
        </p:txBody>
      </p:sp>
      <p:sp>
        <p:nvSpPr>
          <p:cNvPr id="3" name="2 Rectángulo"/>
          <p:cNvSpPr/>
          <p:nvPr/>
        </p:nvSpPr>
        <p:spPr>
          <a:xfrm>
            <a:off x="1443382" y="483630"/>
            <a:ext cx="10337800" cy="1600438"/>
          </a:xfrm>
          <a:prstGeom prst="rect">
            <a:avLst/>
          </a:prstGeom>
        </p:spPr>
        <p:txBody>
          <a:bodyPr wrap="square">
            <a:spAutoFit/>
          </a:bodyPr>
          <a:lstStyle/>
          <a:p>
            <a:pPr algn="just"/>
            <a:endParaRPr lang="es-ES" sz="1400" dirty="0"/>
          </a:p>
          <a:p>
            <a:pPr marL="285750" indent="-285750" algn="just">
              <a:buFont typeface="Arial" panose="020B0604020202020204" pitchFamily="34" charset="0"/>
              <a:buChar char="•"/>
            </a:pPr>
            <a:r>
              <a:rPr lang="es-ES" sz="1400" b="1" i="1" dirty="0" smtClean="0"/>
              <a:t>PROVISIÓN </a:t>
            </a:r>
            <a:r>
              <a:rPr lang="es-ES" sz="1400" b="1" i="1" dirty="0"/>
              <a:t>DE SINIESTROS PENDIENTES DE DECLARACIÓN (IBNR) </a:t>
            </a:r>
            <a:r>
              <a:rPr lang="es-ES" sz="1400" dirty="0" smtClean="0"/>
              <a:t>– Artículo 41 del ROSSP –</a:t>
            </a:r>
          </a:p>
          <a:p>
            <a:pPr algn="just"/>
            <a:endParaRPr lang="es-ES" sz="1400" dirty="0" smtClean="0"/>
          </a:p>
          <a:p>
            <a:pPr algn="just"/>
            <a:r>
              <a:rPr lang="es-ES" sz="1400" dirty="0"/>
              <a:t>Deberá recoger el importe estimado de los siniestros ocurridos antes del cierre del ejercicio y no incluidos en la provisión de prestaciones pendientes de liquidación o pago.</a:t>
            </a:r>
          </a:p>
          <a:p>
            <a:pPr algn="just"/>
            <a:endParaRPr lang="es-ES" sz="1400" dirty="0" smtClean="0"/>
          </a:p>
          <a:p>
            <a:pPr algn="just"/>
            <a:endParaRPr lang="es-ES" sz="1400" dirty="0"/>
          </a:p>
        </p:txBody>
      </p:sp>
      <p:pic>
        <p:nvPicPr>
          <p:cNvPr id="102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18032" y="1762391"/>
            <a:ext cx="9963150" cy="458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2036649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Anna Labayen_Reunión 5 julio 2019" id="{F4738C77-F895-460C-8A91-E83D82936E41}" vid="{77E8D124-7C5A-44C5-BDB9-03B2023A7763}"/>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Anna Labayen_Reunión 11 octubre 2019</Template>
  <TotalTime>1850</TotalTime>
  <Words>2525</Words>
  <Application>Microsoft Office PowerPoint</Application>
  <PresentationFormat>Personalizado</PresentationFormat>
  <Paragraphs>768</Paragraphs>
  <Slides>25</Slides>
  <Notes>24</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25</vt:i4>
      </vt:variant>
    </vt:vector>
  </HeadingPairs>
  <TitlesOfParts>
    <vt:vector size="27" baseType="lpstr">
      <vt:lpstr>Tema de Office</vt:lpstr>
      <vt:lpstr>Diapositiva de think-cell</vt:lpstr>
      <vt:lpstr>Plan Formación Interna 2020  AREA XXI  Provisiones Técnicas No Vida 9 Octubre 2020</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REUNIÓN AREA XXI  5 JULIO 2019</dc:title>
  <dc:creator>anna labayen cervera</dc:creator>
  <cp:lastModifiedBy>Maite</cp:lastModifiedBy>
  <cp:revision>247</cp:revision>
  <dcterms:created xsi:type="dcterms:W3CDTF">2019-10-08T12:07:40Z</dcterms:created>
  <dcterms:modified xsi:type="dcterms:W3CDTF">2020-10-09T11:28:44Z</dcterms:modified>
</cp:coreProperties>
</file>