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0" r:id="rId2"/>
    <p:sldMasterId id="2147483687" r:id="rId3"/>
    <p:sldMasterId id="2147483674" r:id="rId4"/>
  </p:sldMasterIdLst>
  <p:notesMasterIdLst>
    <p:notesMasterId r:id="rId54"/>
  </p:notesMasterIdLst>
  <p:sldIdLst>
    <p:sldId id="256" r:id="rId5"/>
    <p:sldId id="264" r:id="rId6"/>
    <p:sldId id="293" r:id="rId7"/>
    <p:sldId id="258" r:id="rId8"/>
    <p:sldId id="287" r:id="rId9"/>
    <p:sldId id="261" r:id="rId10"/>
    <p:sldId id="300" r:id="rId11"/>
    <p:sldId id="301" r:id="rId12"/>
    <p:sldId id="294" r:id="rId13"/>
    <p:sldId id="295" r:id="rId14"/>
    <p:sldId id="296" r:id="rId15"/>
    <p:sldId id="304" r:id="rId16"/>
    <p:sldId id="305" r:id="rId17"/>
    <p:sldId id="306" r:id="rId18"/>
    <p:sldId id="297" r:id="rId19"/>
    <p:sldId id="308" r:id="rId20"/>
    <p:sldId id="307" r:id="rId21"/>
    <p:sldId id="298" r:id="rId22"/>
    <p:sldId id="299" r:id="rId23"/>
    <p:sldId id="309" r:id="rId24"/>
    <p:sldId id="349" r:id="rId25"/>
    <p:sldId id="346" r:id="rId26"/>
    <p:sldId id="347" r:id="rId27"/>
    <p:sldId id="345" r:id="rId28"/>
    <p:sldId id="348" r:id="rId29"/>
    <p:sldId id="343" r:id="rId30"/>
    <p:sldId id="344" r:id="rId31"/>
    <p:sldId id="342" r:id="rId32"/>
    <p:sldId id="350" r:id="rId33"/>
    <p:sldId id="351" r:id="rId34"/>
    <p:sldId id="352" r:id="rId35"/>
    <p:sldId id="353" r:id="rId36"/>
    <p:sldId id="354" r:id="rId37"/>
    <p:sldId id="355" r:id="rId38"/>
    <p:sldId id="364" r:id="rId39"/>
    <p:sldId id="356" r:id="rId40"/>
    <p:sldId id="357" r:id="rId41"/>
    <p:sldId id="365" r:id="rId42"/>
    <p:sldId id="360" r:id="rId43"/>
    <p:sldId id="358" r:id="rId44"/>
    <p:sldId id="366" r:id="rId45"/>
    <p:sldId id="361" r:id="rId46"/>
    <p:sldId id="359" r:id="rId47"/>
    <p:sldId id="367" r:id="rId48"/>
    <p:sldId id="362" r:id="rId49"/>
    <p:sldId id="363" r:id="rId50"/>
    <p:sldId id="368" r:id="rId51"/>
    <p:sldId id="369" r:id="rId52"/>
    <p:sldId id="370" r:id="rId5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4E55"/>
    <a:srgbClr val="C94747"/>
    <a:srgbClr val="5D5C5C"/>
    <a:srgbClr val="E44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68" d="100"/>
          <a:sy n="68" d="100"/>
        </p:scale>
        <p:origin x="792"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9D914-5ECA-4305-A3B0-3138ABB093E0}" type="datetimeFigureOut">
              <a:rPr lang="es-ES" smtClean="0"/>
              <a:t>24/10/2018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06111-0AE0-4BCF-84E2-E42B8620C4BC}" type="slidenum">
              <a:rPr lang="es-ES" smtClean="0"/>
              <a:t>‹Nº›</a:t>
            </a:fld>
            <a:endParaRPr lang="es-ES"/>
          </a:p>
        </p:txBody>
      </p:sp>
    </p:spTree>
    <p:extLst>
      <p:ext uri="{BB962C8B-B14F-4D97-AF65-F5344CB8AC3E}">
        <p14:creationId xmlns:p14="http://schemas.microsoft.com/office/powerpoint/2010/main" val="359058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a:t>
            </a:fld>
            <a:endParaRPr lang="es-ES"/>
          </a:p>
        </p:txBody>
      </p:sp>
    </p:spTree>
    <p:extLst>
      <p:ext uri="{BB962C8B-B14F-4D97-AF65-F5344CB8AC3E}">
        <p14:creationId xmlns:p14="http://schemas.microsoft.com/office/powerpoint/2010/main" val="936442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11</a:t>
            </a:fld>
            <a:endParaRPr lang="es-ES"/>
          </a:p>
        </p:txBody>
      </p:sp>
    </p:spTree>
    <p:extLst>
      <p:ext uri="{BB962C8B-B14F-4D97-AF65-F5344CB8AC3E}">
        <p14:creationId xmlns:p14="http://schemas.microsoft.com/office/powerpoint/2010/main" val="138953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12</a:t>
            </a:fld>
            <a:endParaRPr lang="es-ES"/>
          </a:p>
        </p:txBody>
      </p:sp>
    </p:spTree>
    <p:extLst>
      <p:ext uri="{BB962C8B-B14F-4D97-AF65-F5344CB8AC3E}">
        <p14:creationId xmlns:p14="http://schemas.microsoft.com/office/powerpoint/2010/main" val="264868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13</a:t>
            </a:fld>
            <a:endParaRPr lang="es-ES"/>
          </a:p>
        </p:txBody>
      </p:sp>
    </p:spTree>
    <p:extLst>
      <p:ext uri="{BB962C8B-B14F-4D97-AF65-F5344CB8AC3E}">
        <p14:creationId xmlns:p14="http://schemas.microsoft.com/office/powerpoint/2010/main" val="33540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14</a:t>
            </a:fld>
            <a:endParaRPr lang="es-ES"/>
          </a:p>
        </p:txBody>
      </p:sp>
    </p:spTree>
    <p:extLst>
      <p:ext uri="{BB962C8B-B14F-4D97-AF65-F5344CB8AC3E}">
        <p14:creationId xmlns:p14="http://schemas.microsoft.com/office/powerpoint/2010/main" val="3121075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15</a:t>
            </a:fld>
            <a:endParaRPr lang="es-ES"/>
          </a:p>
        </p:txBody>
      </p:sp>
    </p:spTree>
    <p:extLst>
      <p:ext uri="{BB962C8B-B14F-4D97-AF65-F5344CB8AC3E}">
        <p14:creationId xmlns:p14="http://schemas.microsoft.com/office/powerpoint/2010/main" val="338433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16</a:t>
            </a:fld>
            <a:endParaRPr lang="es-ES"/>
          </a:p>
        </p:txBody>
      </p:sp>
    </p:spTree>
    <p:extLst>
      <p:ext uri="{BB962C8B-B14F-4D97-AF65-F5344CB8AC3E}">
        <p14:creationId xmlns:p14="http://schemas.microsoft.com/office/powerpoint/2010/main" val="265452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17</a:t>
            </a:fld>
            <a:endParaRPr lang="es-ES"/>
          </a:p>
        </p:txBody>
      </p:sp>
    </p:spTree>
    <p:extLst>
      <p:ext uri="{BB962C8B-B14F-4D97-AF65-F5344CB8AC3E}">
        <p14:creationId xmlns:p14="http://schemas.microsoft.com/office/powerpoint/2010/main" val="139067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18</a:t>
            </a:fld>
            <a:endParaRPr lang="es-ES"/>
          </a:p>
        </p:txBody>
      </p:sp>
    </p:spTree>
    <p:extLst>
      <p:ext uri="{BB962C8B-B14F-4D97-AF65-F5344CB8AC3E}">
        <p14:creationId xmlns:p14="http://schemas.microsoft.com/office/powerpoint/2010/main" val="78379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19</a:t>
            </a:fld>
            <a:endParaRPr lang="es-ES"/>
          </a:p>
        </p:txBody>
      </p:sp>
    </p:spTree>
    <p:extLst>
      <p:ext uri="{BB962C8B-B14F-4D97-AF65-F5344CB8AC3E}">
        <p14:creationId xmlns:p14="http://schemas.microsoft.com/office/powerpoint/2010/main" val="1040795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20</a:t>
            </a:fld>
            <a:endParaRPr lang="es-ES"/>
          </a:p>
        </p:txBody>
      </p:sp>
    </p:spTree>
    <p:extLst>
      <p:ext uri="{BB962C8B-B14F-4D97-AF65-F5344CB8AC3E}">
        <p14:creationId xmlns:p14="http://schemas.microsoft.com/office/powerpoint/2010/main" val="174066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a:t>
            </a:fld>
            <a:endParaRPr lang="es-ES"/>
          </a:p>
        </p:txBody>
      </p:sp>
    </p:spTree>
    <p:extLst>
      <p:ext uri="{BB962C8B-B14F-4D97-AF65-F5344CB8AC3E}">
        <p14:creationId xmlns:p14="http://schemas.microsoft.com/office/powerpoint/2010/main" val="1165510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21</a:t>
            </a:fld>
            <a:endParaRPr lang="es-ES"/>
          </a:p>
        </p:txBody>
      </p:sp>
    </p:spTree>
    <p:extLst>
      <p:ext uri="{BB962C8B-B14F-4D97-AF65-F5344CB8AC3E}">
        <p14:creationId xmlns:p14="http://schemas.microsoft.com/office/powerpoint/2010/main" val="2632325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22</a:t>
            </a:fld>
            <a:endParaRPr lang="es-ES"/>
          </a:p>
        </p:txBody>
      </p:sp>
    </p:spTree>
    <p:extLst>
      <p:ext uri="{BB962C8B-B14F-4D97-AF65-F5344CB8AC3E}">
        <p14:creationId xmlns:p14="http://schemas.microsoft.com/office/powerpoint/2010/main" val="1754177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23</a:t>
            </a:fld>
            <a:endParaRPr lang="es-ES"/>
          </a:p>
        </p:txBody>
      </p:sp>
    </p:spTree>
    <p:extLst>
      <p:ext uri="{BB962C8B-B14F-4D97-AF65-F5344CB8AC3E}">
        <p14:creationId xmlns:p14="http://schemas.microsoft.com/office/powerpoint/2010/main" val="1103829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24</a:t>
            </a:fld>
            <a:endParaRPr lang="es-ES"/>
          </a:p>
        </p:txBody>
      </p:sp>
    </p:spTree>
    <p:extLst>
      <p:ext uri="{BB962C8B-B14F-4D97-AF65-F5344CB8AC3E}">
        <p14:creationId xmlns:p14="http://schemas.microsoft.com/office/powerpoint/2010/main" val="2047589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25</a:t>
            </a:fld>
            <a:endParaRPr lang="es-ES"/>
          </a:p>
        </p:txBody>
      </p:sp>
    </p:spTree>
    <p:extLst>
      <p:ext uri="{BB962C8B-B14F-4D97-AF65-F5344CB8AC3E}">
        <p14:creationId xmlns:p14="http://schemas.microsoft.com/office/powerpoint/2010/main" val="774353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26</a:t>
            </a:fld>
            <a:endParaRPr lang="es-ES"/>
          </a:p>
        </p:txBody>
      </p:sp>
    </p:spTree>
    <p:extLst>
      <p:ext uri="{BB962C8B-B14F-4D97-AF65-F5344CB8AC3E}">
        <p14:creationId xmlns:p14="http://schemas.microsoft.com/office/powerpoint/2010/main" val="3199571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27</a:t>
            </a:fld>
            <a:endParaRPr lang="es-ES"/>
          </a:p>
        </p:txBody>
      </p:sp>
    </p:spTree>
    <p:extLst>
      <p:ext uri="{BB962C8B-B14F-4D97-AF65-F5344CB8AC3E}">
        <p14:creationId xmlns:p14="http://schemas.microsoft.com/office/powerpoint/2010/main" val="2946398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28</a:t>
            </a:fld>
            <a:endParaRPr lang="es-ES"/>
          </a:p>
        </p:txBody>
      </p:sp>
    </p:spTree>
    <p:extLst>
      <p:ext uri="{BB962C8B-B14F-4D97-AF65-F5344CB8AC3E}">
        <p14:creationId xmlns:p14="http://schemas.microsoft.com/office/powerpoint/2010/main" val="151560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29</a:t>
            </a:fld>
            <a:endParaRPr lang="es-ES"/>
          </a:p>
        </p:txBody>
      </p:sp>
    </p:spTree>
    <p:extLst>
      <p:ext uri="{BB962C8B-B14F-4D97-AF65-F5344CB8AC3E}">
        <p14:creationId xmlns:p14="http://schemas.microsoft.com/office/powerpoint/2010/main" val="2792124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30</a:t>
            </a:fld>
            <a:endParaRPr lang="es-ES"/>
          </a:p>
        </p:txBody>
      </p:sp>
    </p:spTree>
    <p:extLst>
      <p:ext uri="{BB962C8B-B14F-4D97-AF65-F5344CB8AC3E}">
        <p14:creationId xmlns:p14="http://schemas.microsoft.com/office/powerpoint/2010/main" val="196252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a:t>
            </a:fld>
            <a:endParaRPr lang="es-ES"/>
          </a:p>
        </p:txBody>
      </p:sp>
    </p:spTree>
    <p:extLst>
      <p:ext uri="{BB962C8B-B14F-4D97-AF65-F5344CB8AC3E}">
        <p14:creationId xmlns:p14="http://schemas.microsoft.com/office/powerpoint/2010/main" val="189287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31</a:t>
            </a:fld>
            <a:endParaRPr lang="es-ES"/>
          </a:p>
        </p:txBody>
      </p:sp>
    </p:spTree>
    <p:extLst>
      <p:ext uri="{BB962C8B-B14F-4D97-AF65-F5344CB8AC3E}">
        <p14:creationId xmlns:p14="http://schemas.microsoft.com/office/powerpoint/2010/main" val="3503576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32</a:t>
            </a:fld>
            <a:endParaRPr lang="es-ES"/>
          </a:p>
        </p:txBody>
      </p:sp>
    </p:spTree>
    <p:extLst>
      <p:ext uri="{BB962C8B-B14F-4D97-AF65-F5344CB8AC3E}">
        <p14:creationId xmlns:p14="http://schemas.microsoft.com/office/powerpoint/2010/main" val="1878652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33</a:t>
            </a:fld>
            <a:endParaRPr lang="es-ES"/>
          </a:p>
        </p:txBody>
      </p:sp>
    </p:spTree>
    <p:extLst>
      <p:ext uri="{BB962C8B-B14F-4D97-AF65-F5344CB8AC3E}">
        <p14:creationId xmlns:p14="http://schemas.microsoft.com/office/powerpoint/2010/main" val="539499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34</a:t>
            </a:fld>
            <a:endParaRPr lang="es-ES"/>
          </a:p>
        </p:txBody>
      </p:sp>
    </p:spTree>
    <p:extLst>
      <p:ext uri="{BB962C8B-B14F-4D97-AF65-F5344CB8AC3E}">
        <p14:creationId xmlns:p14="http://schemas.microsoft.com/office/powerpoint/2010/main" val="2883778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35</a:t>
            </a:fld>
            <a:endParaRPr lang="es-ES"/>
          </a:p>
        </p:txBody>
      </p:sp>
    </p:spTree>
    <p:extLst>
      <p:ext uri="{BB962C8B-B14F-4D97-AF65-F5344CB8AC3E}">
        <p14:creationId xmlns:p14="http://schemas.microsoft.com/office/powerpoint/2010/main" val="3240162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36</a:t>
            </a:fld>
            <a:endParaRPr lang="es-ES"/>
          </a:p>
        </p:txBody>
      </p:sp>
    </p:spTree>
    <p:extLst>
      <p:ext uri="{BB962C8B-B14F-4D97-AF65-F5344CB8AC3E}">
        <p14:creationId xmlns:p14="http://schemas.microsoft.com/office/powerpoint/2010/main" val="3297675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37</a:t>
            </a:fld>
            <a:endParaRPr lang="es-ES"/>
          </a:p>
        </p:txBody>
      </p:sp>
    </p:spTree>
    <p:extLst>
      <p:ext uri="{BB962C8B-B14F-4D97-AF65-F5344CB8AC3E}">
        <p14:creationId xmlns:p14="http://schemas.microsoft.com/office/powerpoint/2010/main" val="1900765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38</a:t>
            </a:fld>
            <a:endParaRPr lang="es-ES"/>
          </a:p>
        </p:txBody>
      </p:sp>
    </p:spTree>
    <p:extLst>
      <p:ext uri="{BB962C8B-B14F-4D97-AF65-F5344CB8AC3E}">
        <p14:creationId xmlns:p14="http://schemas.microsoft.com/office/powerpoint/2010/main" val="1560029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39</a:t>
            </a:fld>
            <a:endParaRPr lang="es-ES"/>
          </a:p>
        </p:txBody>
      </p:sp>
    </p:spTree>
    <p:extLst>
      <p:ext uri="{BB962C8B-B14F-4D97-AF65-F5344CB8AC3E}">
        <p14:creationId xmlns:p14="http://schemas.microsoft.com/office/powerpoint/2010/main" val="4198266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40</a:t>
            </a:fld>
            <a:endParaRPr lang="es-ES"/>
          </a:p>
        </p:txBody>
      </p:sp>
    </p:spTree>
    <p:extLst>
      <p:ext uri="{BB962C8B-B14F-4D97-AF65-F5344CB8AC3E}">
        <p14:creationId xmlns:p14="http://schemas.microsoft.com/office/powerpoint/2010/main" val="362321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5</a:t>
            </a:fld>
            <a:endParaRPr lang="es-ES"/>
          </a:p>
        </p:txBody>
      </p:sp>
    </p:spTree>
    <p:extLst>
      <p:ext uri="{BB962C8B-B14F-4D97-AF65-F5344CB8AC3E}">
        <p14:creationId xmlns:p14="http://schemas.microsoft.com/office/powerpoint/2010/main" val="1155590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41</a:t>
            </a:fld>
            <a:endParaRPr lang="es-ES"/>
          </a:p>
        </p:txBody>
      </p:sp>
    </p:spTree>
    <p:extLst>
      <p:ext uri="{BB962C8B-B14F-4D97-AF65-F5344CB8AC3E}">
        <p14:creationId xmlns:p14="http://schemas.microsoft.com/office/powerpoint/2010/main" val="1845838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42</a:t>
            </a:fld>
            <a:endParaRPr lang="es-ES"/>
          </a:p>
        </p:txBody>
      </p:sp>
    </p:spTree>
    <p:extLst>
      <p:ext uri="{BB962C8B-B14F-4D97-AF65-F5344CB8AC3E}">
        <p14:creationId xmlns:p14="http://schemas.microsoft.com/office/powerpoint/2010/main" val="4159540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43</a:t>
            </a:fld>
            <a:endParaRPr lang="es-ES"/>
          </a:p>
        </p:txBody>
      </p:sp>
    </p:spTree>
    <p:extLst>
      <p:ext uri="{BB962C8B-B14F-4D97-AF65-F5344CB8AC3E}">
        <p14:creationId xmlns:p14="http://schemas.microsoft.com/office/powerpoint/2010/main" val="1778262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44</a:t>
            </a:fld>
            <a:endParaRPr lang="es-ES"/>
          </a:p>
        </p:txBody>
      </p:sp>
    </p:spTree>
    <p:extLst>
      <p:ext uri="{BB962C8B-B14F-4D97-AF65-F5344CB8AC3E}">
        <p14:creationId xmlns:p14="http://schemas.microsoft.com/office/powerpoint/2010/main" val="3902115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45</a:t>
            </a:fld>
            <a:endParaRPr lang="es-ES"/>
          </a:p>
        </p:txBody>
      </p:sp>
    </p:spTree>
    <p:extLst>
      <p:ext uri="{BB962C8B-B14F-4D97-AF65-F5344CB8AC3E}">
        <p14:creationId xmlns:p14="http://schemas.microsoft.com/office/powerpoint/2010/main" val="2373252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46</a:t>
            </a:fld>
            <a:endParaRPr lang="es-ES"/>
          </a:p>
        </p:txBody>
      </p:sp>
    </p:spTree>
    <p:extLst>
      <p:ext uri="{BB962C8B-B14F-4D97-AF65-F5344CB8AC3E}">
        <p14:creationId xmlns:p14="http://schemas.microsoft.com/office/powerpoint/2010/main" val="3836447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47</a:t>
            </a:fld>
            <a:endParaRPr lang="es-ES"/>
          </a:p>
        </p:txBody>
      </p:sp>
    </p:spTree>
    <p:extLst>
      <p:ext uri="{BB962C8B-B14F-4D97-AF65-F5344CB8AC3E}">
        <p14:creationId xmlns:p14="http://schemas.microsoft.com/office/powerpoint/2010/main" val="2507088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48</a:t>
            </a:fld>
            <a:endParaRPr lang="es-ES"/>
          </a:p>
        </p:txBody>
      </p:sp>
    </p:spTree>
    <p:extLst>
      <p:ext uri="{BB962C8B-B14F-4D97-AF65-F5344CB8AC3E}">
        <p14:creationId xmlns:p14="http://schemas.microsoft.com/office/powerpoint/2010/main" val="2795969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49</a:t>
            </a:fld>
            <a:endParaRPr lang="es-ES"/>
          </a:p>
        </p:txBody>
      </p:sp>
    </p:spTree>
    <p:extLst>
      <p:ext uri="{BB962C8B-B14F-4D97-AF65-F5344CB8AC3E}">
        <p14:creationId xmlns:p14="http://schemas.microsoft.com/office/powerpoint/2010/main" val="151789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6</a:t>
            </a:fld>
            <a:endParaRPr lang="es-ES"/>
          </a:p>
        </p:txBody>
      </p:sp>
    </p:spTree>
    <p:extLst>
      <p:ext uri="{BB962C8B-B14F-4D97-AF65-F5344CB8AC3E}">
        <p14:creationId xmlns:p14="http://schemas.microsoft.com/office/powerpoint/2010/main" val="159488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7</a:t>
            </a:fld>
            <a:endParaRPr lang="es-ES"/>
          </a:p>
        </p:txBody>
      </p:sp>
    </p:spTree>
    <p:extLst>
      <p:ext uri="{BB962C8B-B14F-4D97-AF65-F5344CB8AC3E}">
        <p14:creationId xmlns:p14="http://schemas.microsoft.com/office/powerpoint/2010/main" val="285321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8</a:t>
            </a:fld>
            <a:endParaRPr lang="es-ES"/>
          </a:p>
        </p:txBody>
      </p:sp>
    </p:spTree>
    <p:extLst>
      <p:ext uri="{BB962C8B-B14F-4D97-AF65-F5344CB8AC3E}">
        <p14:creationId xmlns:p14="http://schemas.microsoft.com/office/powerpoint/2010/main" val="237503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9</a:t>
            </a:fld>
            <a:endParaRPr lang="es-ES"/>
          </a:p>
        </p:txBody>
      </p:sp>
    </p:spTree>
    <p:extLst>
      <p:ext uri="{BB962C8B-B14F-4D97-AF65-F5344CB8AC3E}">
        <p14:creationId xmlns:p14="http://schemas.microsoft.com/office/powerpoint/2010/main" val="426508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406111-0AE0-4BCF-84E2-E42B8620C4BC}" type="slidenum">
              <a:rPr lang="es-ES" smtClean="0"/>
              <a:t>10</a:t>
            </a:fld>
            <a:endParaRPr lang="es-ES"/>
          </a:p>
        </p:txBody>
      </p:sp>
    </p:spTree>
    <p:extLst>
      <p:ext uri="{BB962C8B-B14F-4D97-AF65-F5344CB8AC3E}">
        <p14:creationId xmlns:p14="http://schemas.microsoft.com/office/powerpoint/2010/main" val="296325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4FDAE-50ED-9843-855D-EE160A982A6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5AE76F-FF95-834B-A403-A62E41A50091}"/>
              </a:ext>
            </a:extLst>
          </p:cNvPr>
          <p:cNvSpPr>
            <a:spLocks noGrp="1"/>
          </p:cNvSpPr>
          <p:nvPr>
            <p:ph idx="1"/>
          </p:nvPr>
        </p:nvSpPr>
        <p:spPr>
          <a:xfrm>
            <a:off x="838200" y="1825625"/>
            <a:ext cx="10515600" cy="4351338"/>
          </a:xfrm>
          <a:prstGeom prst="rect">
            <a:avLst/>
          </a:prstGeom>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DD74CF60-A65D-3148-A8DA-99C5DE17E796}"/>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5" name="Marcador de pie de página 4">
            <a:extLst>
              <a:ext uri="{FF2B5EF4-FFF2-40B4-BE49-F238E27FC236}">
                <a16:creationId xmlns:a16="http://schemas.microsoft.com/office/drawing/2014/main" id="{E55691E7-6CE5-3D4A-9851-C512DD04E3D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669489F-553C-FA4B-B170-C6A449A92D84}"/>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311081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EEBC7B-6CD9-354E-8621-2C1EF46F8305}"/>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7660BA-5819-C84E-9173-36892ADAD39E}"/>
              </a:ext>
            </a:extLst>
          </p:cNvPr>
          <p:cNvSpPr>
            <a:spLocks noGrp="1"/>
          </p:cNvSpPr>
          <p:nvPr>
            <p:ph type="body" orient="vert" idx="1"/>
          </p:nvPr>
        </p:nvSpPr>
        <p:spPr>
          <a:xfrm>
            <a:off x="838200" y="365125"/>
            <a:ext cx="7734300" cy="5811838"/>
          </a:xfrm>
          <a:prstGeom prst="rect">
            <a:avLst/>
          </a:prstGeo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4E37635-9E04-0D46-B8E7-FEC352BDEADA}"/>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5" name="Marcador de pie de página 4">
            <a:extLst>
              <a:ext uri="{FF2B5EF4-FFF2-40B4-BE49-F238E27FC236}">
                <a16:creationId xmlns:a16="http://schemas.microsoft.com/office/drawing/2014/main" id="{DD93ACDE-6C96-A149-992D-406C2F20A74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42D841B-8560-DC46-B34B-D93DBDCE5381}"/>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261362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16012-31ED-2E4D-9B62-E2302B09DE2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60D7335C-ECDD-5440-9B05-1569E9D1A55E}"/>
              </a:ext>
            </a:extLst>
          </p:cNvPr>
          <p:cNvSpPr>
            <a:spLocks noGrp="1"/>
          </p:cNvSpPr>
          <p:nvPr>
            <p:ph type="sldNum" sz="quarter" idx="10"/>
          </p:nvPr>
        </p:nvSpPr>
        <p:spPr/>
        <p:txBody>
          <a:bodyPr/>
          <a:lstStyle/>
          <a:p>
            <a:fld id="{AC1FD71C-9835-6242-8049-E69BB92F3069}" type="slidenum">
              <a:rPr lang="es-ES" smtClean="0"/>
              <a:t>‹Nº›</a:t>
            </a:fld>
            <a:endParaRPr lang="es-ES" dirty="0"/>
          </a:p>
        </p:txBody>
      </p:sp>
    </p:spTree>
    <p:extLst>
      <p:ext uri="{BB962C8B-B14F-4D97-AF65-F5344CB8AC3E}">
        <p14:creationId xmlns:p14="http://schemas.microsoft.com/office/powerpoint/2010/main" val="417556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0B5EB-79B8-0145-91EA-4D6B13E1AAE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E7655E28-1D64-CC48-8D6A-181CF6D67E21}"/>
              </a:ext>
            </a:extLst>
          </p:cNvPr>
          <p:cNvSpPr>
            <a:spLocks noGrp="1"/>
          </p:cNvSpPr>
          <p:nvPr>
            <p:ph type="sldNum" sz="quarter" idx="10"/>
          </p:nvPr>
        </p:nvSpPr>
        <p:spPr/>
        <p:txBody>
          <a:bodyPr/>
          <a:lstStyle/>
          <a:p>
            <a:fld id="{AC1FD71C-9835-6242-8049-E69BB92F3069}" type="slidenum">
              <a:rPr lang="es-ES" smtClean="0"/>
              <a:t>‹Nº›</a:t>
            </a:fld>
            <a:endParaRPr lang="es-ES" dirty="0"/>
          </a:p>
        </p:txBody>
      </p:sp>
    </p:spTree>
    <p:extLst>
      <p:ext uri="{BB962C8B-B14F-4D97-AF65-F5344CB8AC3E}">
        <p14:creationId xmlns:p14="http://schemas.microsoft.com/office/powerpoint/2010/main" val="131660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ECFBA-1E84-2442-AF08-CB2CE74DB51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DB1AFB08-2B64-A94E-A006-CB1FB3B00D62}"/>
              </a:ext>
            </a:extLst>
          </p:cNvPr>
          <p:cNvSpPr>
            <a:spLocks noGrp="1"/>
          </p:cNvSpPr>
          <p:nvPr>
            <p:ph type="sldNum" sz="quarter" idx="10"/>
          </p:nvPr>
        </p:nvSpPr>
        <p:spPr/>
        <p:txBody>
          <a:bodyPr/>
          <a:lstStyle/>
          <a:p>
            <a:fld id="{AC1FD71C-9835-6242-8049-E69BB92F3069}" type="slidenum">
              <a:rPr lang="es-ES" smtClean="0"/>
              <a:t>‹Nº›</a:t>
            </a:fld>
            <a:endParaRPr lang="es-ES" dirty="0"/>
          </a:p>
        </p:txBody>
      </p:sp>
    </p:spTree>
    <p:extLst>
      <p:ext uri="{BB962C8B-B14F-4D97-AF65-F5344CB8AC3E}">
        <p14:creationId xmlns:p14="http://schemas.microsoft.com/office/powerpoint/2010/main" val="386800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8DFEA-421B-974F-8095-073B04CCCD0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8D6007F7-49B4-1A4E-96ED-B7A3B016CE0C}"/>
              </a:ext>
            </a:extLst>
          </p:cNvPr>
          <p:cNvSpPr>
            <a:spLocks noGrp="1"/>
          </p:cNvSpPr>
          <p:nvPr>
            <p:ph type="sldNum" sz="quarter" idx="10"/>
          </p:nvPr>
        </p:nvSpPr>
        <p:spPr/>
        <p:txBody>
          <a:bodyPr/>
          <a:lstStyle/>
          <a:p>
            <a:fld id="{AC1FD71C-9835-6242-8049-E69BB92F3069}" type="slidenum">
              <a:rPr lang="es-ES" smtClean="0"/>
              <a:t>‹Nº›</a:t>
            </a:fld>
            <a:endParaRPr lang="es-ES" dirty="0"/>
          </a:p>
        </p:txBody>
      </p:sp>
    </p:spTree>
    <p:extLst>
      <p:ext uri="{BB962C8B-B14F-4D97-AF65-F5344CB8AC3E}">
        <p14:creationId xmlns:p14="http://schemas.microsoft.com/office/powerpoint/2010/main" val="371031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D4DCC-66BC-F146-8D24-626908CC35C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AC06C586-F1CD-5F4D-B7FF-3DEED753854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2F92F24-7DAA-9E48-8499-A7C1D06430C3}"/>
              </a:ext>
            </a:extLst>
          </p:cNvPr>
          <p:cNvSpPr>
            <a:spLocks noGrp="1"/>
          </p:cNvSpPr>
          <p:nvPr>
            <p:ph type="dt" sz="half" idx="10"/>
          </p:nvPr>
        </p:nvSpPr>
        <p:spPr>
          <a:xfrm>
            <a:off x="838200" y="6356350"/>
            <a:ext cx="2743200" cy="365125"/>
          </a:xfrm>
          <a:prstGeom prst="rect">
            <a:avLst/>
          </a:prstGeom>
        </p:spPr>
        <p:txBody>
          <a:bodyPr/>
          <a:lstStyle/>
          <a:p>
            <a:fld id="{58A50D50-8B74-A24D-BEB9-FF5DD5D60F6C}" type="datetimeFigureOut">
              <a:rPr lang="es-ES" smtClean="0"/>
              <a:t>24/10/2018</a:t>
            </a:fld>
            <a:endParaRPr lang="es-ES"/>
          </a:p>
        </p:txBody>
      </p:sp>
      <p:sp>
        <p:nvSpPr>
          <p:cNvPr id="5" name="Marcador de pie de página 4">
            <a:extLst>
              <a:ext uri="{FF2B5EF4-FFF2-40B4-BE49-F238E27FC236}">
                <a16:creationId xmlns:a16="http://schemas.microsoft.com/office/drawing/2014/main" id="{3BF20B95-A799-E641-8BB9-AD5E4544C96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3FABE98-AB57-114E-873D-62BF33AF3D2F}"/>
              </a:ext>
            </a:extLst>
          </p:cNvPr>
          <p:cNvSpPr>
            <a:spLocks noGrp="1"/>
          </p:cNvSpPr>
          <p:nvPr>
            <p:ph type="sldNum" sz="quarter" idx="12"/>
          </p:nvPr>
        </p:nvSpPr>
        <p:spPr>
          <a:xfrm>
            <a:off x="8610600" y="6356350"/>
            <a:ext cx="2743200" cy="365125"/>
          </a:xfrm>
          <a:prstGeom prst="rect">
            <a:avLst/>
          </a:prstGeom>
        </p:spPr>
        <p:txBody>
          <a:bodyPr/>
          <a:lstStyle/>
          <a:p>
            <a:fld id="{83709A20-EEBC-474A-97D9-374AFB9B905D}" type="slidenum">
              <a:rPr lang="es-ES" smtClean="0"/>
              <a:t>‹Nº›</a:t>
            </a:fld>
            <a:endParaRPr lang="es-ES"/>
          </a:p>
        </p:txBody>
      </p:sp>
    </p:spTree>
    <p:extLst>
      <p:ext uri="{BB962C8B-B14F-4D97-AF65-F5344CB8AC3E}">
        <p14:creationId xmlns:p14="http://schemas.microsoft.com/office/powerpoint/2010/main" val="202358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EA242-18C2-894E-83F3-3E0FF956D1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1005904-296A-FD43-A293-A7C760AC3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6197F5-75C0-C44E-BDCA-A1BEF1EEF309}"/>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5" name="Marcador de pie de página 4">
            <a:extLst>
              <a:ext uri="{FF2B5EF4-FFF2-40B4-BE49-F238E27FC236}">
                <a16:creationId xmlns:a16="http://schemas.microsoft.com/office/drawing/2014/main" id="{33D013F7-2508-884F-A60D-41FF0C7D4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B6CD26-C1EB-8A44-90A5-99C2ACA9985E}"/>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126225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AF08E-B864-2342-B5ED-024E01A8B2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148E9C0-48F6-8C41-93B6-6B524AFFA8E6}"/>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F5BC978-C471-7844-8331-F4F0591A1457}"/>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5" name="Marcador de pie de página 4">
            <a:extLst>
              <a:ext uri="{FF2B5EF4-FFF2-40B4-BE49-F238E27FC236}">
                <a16:creationId xmlns:a16="http://schemas.microsoft.com/office/drawing/2014/main" id="{2546868E-0D5E-8947-A349-7D8961A9AF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7BAFA4A-DA72-994E-B061-6170CC608628}"/>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2734438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0C87B-61DD-514D-ADF6-4DB6E2E17E7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2A25FE1-EA0F-E849-A4D8-82D42A738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7008D25-39D7-9643-BE7A-6F7696BA2453}"/>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5" name="Marcador de pie de página 4">
            <a:extLst>
              <a:ext uri="{FF2B5EF4-FFF2-40B4-BE49-F238E27FC236}">
                <a16:creationId xmlns:a16="http://schemas.microsoft.com/office/drawing/2014/main" id="{BAAE68D8-758C-1B4F-ABFC-9C25EA675E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4C4D1E-ACE9-284D-9844-F43896BD7DB2}"/>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668644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6D946-8386-5140-8F6A-A76482EAB64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D67366-705B-9B4F-928D-D26062D8CE4B}"/>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4DA12443-AA33-FC47-9CA0-6B51C5D4A413}"/>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60705AE6-8E4D-8C40-8479-AC64635C49C5}"/>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6" name="Marcador de pie de página 5">
            <a:extLst>
              <a:ext uri="{FF2B5EF4-FFF2-40B4-BE49-F238E27FC236}">
                <a16:creationId xmlns:a16="http://schemas.microsoft.com/office/drawing/2014/main" id="{0A93F10D-1FE6-B543-B858-5D03F16A8A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7E99B41-D0EA-0747-BFDC-46EB35BCADFA}"/>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60119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7448B7-B422-1C4E-BE35-57BEDE23B8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09EF77-0034-024C-83E4-58F0F321088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F327C025-1F96-A043-93E9-EF17050FADA0}"/>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5" name="Marcador de pie de página 4">
            <a:extLst>
              <a:ext uri="{FF2B5EF4-FFF2-40B4-BE49-F238E27FC236}">
                <a16:creationId xmlns:a16="http://schemas.microsoft.com/office/drawing/2014/main" id="{45F95318-EE79-0A40-BDAA-D95B878E8FD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4C17A76-3135-1E4A-AA3A-DF856C12D080}"/>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3584714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8ED23-D4FD-4040-A80F-3BCB32D26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034F87-AA53-794C-8A45-BDE39F4F9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8968CD93-AC1B-394F-BB09-1B785E2A964E}"/>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8985DF77-7CDD-F146-AEA7-68DDDCCD4C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B4B245F8-3AED-D84F-8CDE-6429B16CF642}"/>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F12AD1E8-70FD-6541-B108-ED43CC3806C5}"/>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8" name="Marcador de pie de página 7">
            <a:extLst>
              <a:ext uri="{FF2B5EF4-FFF2-40B4-BE49-F238E27FC236}">
                <a16:creationId xmlns:a16="http://schemas.microsoft.com/office/drawing/2014/main" id="{29CEB5A2-FB9D-3E49-A6E5-63F8AF0567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4745FC7-901F-5B41-B93E-D77862FE5E32}"/>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2590042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ABAE6-8898-2C4B-A2D7-593E770FAE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EE4B8D5-9312-1549-A47B-362DB56978F0}"/>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4" name="Marcador de pie de página 3">
            <a:extLst>
              <a:ext uri="{FF2B5EF4-FFF2-40B4-BE49-F238E27FC236}">
                <a16:creationId xmlns:a16="http://schemas.microsoft.com/office/drawing/2014/main" id="{4319D54F-B705-664A-BB48-28E7F88BB4C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38A78D2-7DF7-6A46-96E2-84CB52C6568D}"/>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284099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73EF6F-F8FF-9F4F-8E46-567D122AB146}"/>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3" name="Marcador de pie de página 2">
            <a:extLst>
              <a:ext uri="{FF2B5EF4-FFF2-40B4-BE49-F238E27FC236}">
                <a16:creationId xmlns:a16="http://schemas.microsoft.com/office/drawing/2014/main" id="{F56F236A-B0D2-3A4A-A7CB-E7AF4588E30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9EF0ADB-6C70-4841-9770-3622B457D1A9}"/>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108485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E0D95-7A88-D84B-82B5-87FD31D4EF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A8FBC-5F1A-4849-99F6-7598D3B43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485336DB-4AEB-414D-B62C-7AD14C087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FEC07A86-D80D-F141-A622-F963DBBD66A5}"/>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6" name="Marcador de pie de página 5">
            <a:extLst>
              <a:ext uri="{FF2B5EF4-FFF2-40B4-BE49-F238E27FC236}">
                <a16:creationId xmlns:a16="http://schemas.microsoft.com/office/drawing/2014/main" id="{F78E76E5-C232-0B4E-835F-8616AF23E7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252465-494C-F140-BF34-CEE4C79A7F25}"/>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1567377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447D4-EB16-F544-98DC-23082529E75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30A06EE-7419-B34F-848F-18FB6EC36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B4F7A53-C533-7545-9B16-71F9E99DD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28E84CE3-4531-BC40-905B-B9F30104AF3C}"/>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6" name="Marcador de pie de página 5">
            <a:extLst>
              <a:ext uri="{FF2B5EF4-FFF2-40B4-BE49-F238E27FC236}">
                <a16:creationId xmlns:a16="http://schemas.microsoft.com/office/drawing/2014/main" id="{29FE8326-2381-7E43-B7C4-5F11A1630A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325DC8-3FC3-6B4A-A906-B3082DD3DA47}"/>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4290707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ECC7E-CF89-C344-9A32-170DA4E9309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A69E5B-CF07-2F43-A6BF-6FA54A93D865}"/>
              </a:ext>
            </a:extLst>
          </p:cNvPr>
          <p:cNvSpPr>
            <a:spLocks noGrp="1"/>
          </p:cNvSpPr>
          <p:nvPr>
            <p:ph type="body" orient="vert" idx="1"/>
          </p:nvPr>
        </p:nvSpPr>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1558686B-D316-6A43-9997-2E8FC7403981}"/>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5" name="Marcador de pie de página 4">
            <a:extLst>
              <a:ext uri="{FF2B5EF4-FFF2-40B4-BE49-F238E27FC236}">
                <a16:creationId xmlns:a16="http://schemas.microsoft.com/office/drawing/2014/main" id="{1EE5B8F8-1213-884D-9CE6-5710009593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50F6DE-FE76-234F-BBB5-0BEED169031B}"/>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222417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14D2D6E-A1F1-2148-8CBF-B33426629D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4281F31-CD1E-A848-B34F-78A9D127D441}"/>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4CC8A7D-ADA6-AA4E-977D-052E91F71B7A}"/>
              </a:ext>
            </a:extLst>
          </p:cNvPr>
          <p:cNvSpPr>
            <a:spLocks noGrp="1"/>
          </p:cNvSpPr>
          <p:nvPr>
            <p:ph type="dt" sz="half" idx="10"/>
          </p:nvPr>
        </p:nvSpPr>
        <p:spPr/>
        <p:txBody>
          <a:bodyPr/>
          <a:lstStyle/>
          <a:p>
            <a:fld id="{246B8C2A-991A-ED4B-8AA0-F7A6737647C8}" type="datetimeFigureOut">
              <a:rPr lang="es-ES" smtClean="0"/>
              <a:t>24/10/2018</a:t>
            </a:fld>
            <a:endParaRPr lang="es-ES"/>
          </a:p>
        </p:txBody>
      </p:sp>
      <p:sp>
        <p:nvSpPr>
          <p:cNvPr id="5" name="Marcador de pie de página 4">
            <a:extLst>
              <a:ext uri="{FF2B5EF4-FFF2-40B4-BE49-F238E27FC236}">
                <a16:creationId xmlns:a16="http://schemas.microsoft.com/office/drawing/2014/main" id="{7FDA070F-5FDC-624F-A1D4-98B9F2BF79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126576-7ADF-AA40-B6A5-DB787D39A572}"/>
              </a:ext>
            </a:extLst>
          </p:cNvPr>
          <p:cNvSpPr>
            <a:spLocks noGrp="1"/>
          </p:cNvSpPr>
          <p:nvPr>
            <p:ph type="sldNum" sz="quarter" idx="12"/>
          </p:nvPr>
        </p:nvSpPr>
        <p:spPr/>
        <p:txBody>
          <a:bodyPr/>
          <a:lstStyle/>
          <a:p>
            <a:fld id="{590CB048-A206-D246-A360-B2469833E136}" type="slidenum">
              <a:rPr lang="es-ES" smtClean="0"/>
              <a:t>‹Nº›</a:t>
            </a:fld>
            <a:endParaRPr lang="es-ES"/>
          </a:p>
        </p:txBody>
      </p:sp>
    </p:spTree>
    <p:extLst>
      <p:ext uri="{BB962C8B-B14F-4D97-AF65-F5344CB8AC3E}">
        <p14:creationId xmlns:p14="http://schemas.microsoft.com/office/powerpoint/2010/main" val="101440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2FDB2-B838-0D4A-8644-E1343F74B57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C4BDA77-4A5E-574A-AE0F-3A8B3F6E4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523998-51EC-994F-B92B-73DE6E76AB7A}"/>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5" name="Marcador de pie de página 4">
            <a:extLst>
              <a:ext uri="{FF2B5EF4-FFF2-40B4-BE49-F238E27FC236}">
                <a16:creationId xmlns:a16="http://schemas.microsoft.com/office/drawing/2014/main" id="{3FABCAE5-E76E-684B-90F9-AC9505B09F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444F7C-62D0-0F41-914B-FBCAA7144F0B}"/>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601267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3DA6F-F233-0443-913A-A14F58749F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F40CF72-69E9-5149-8909-C19CA5A35C7F}"/>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68884B20-09A6-5440-BE55-A159391077C9}"/>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5" name="Marcador de pie de página 4">
            <a:extLst>
              <a:ext uri="{FF2B5EF4-FFF2-40B4-BE49-F238E27FC236}">
                <a16:creationId xmlns:a16="http://schemas.microsoft.com/office/drawing/2014/main" id="{C9E4A416-C5F6-CF4C-BD41-D28CE1D6EA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DC90CF-B792-7A4B-BB75-48A83C968862}"/>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4181879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DC62D-A33C-2B4B-AEB0-4A679B2080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1C83A38-4CFF-6747-A24D-8C961A23D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ADF6A47-B016-F64E-B67B-1F73AAD7AFF9}"/>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5" name="Marcador de pie de página 4">
            <a:extLst>
              <a:ext uri="{FF2B5EF4-FFF2-40B4-BE49-F238E27FC236}">
                <a16:creationId xmlns:a16="http://schemas.microsoft.com/office/drawing/2014/main" id="{6122542F-F764-C240-B2D1-2BB4DAFE9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21D9B8-2649-CE43-983C-C46528498150}"/>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54984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3A54A-0CC5-054B-8B4C-9C50CCECC87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05E114-6F89-384A-8199-A7AEE9E238C7}"/>
              </a:ext>
            </a:extLst>
          </p:cNvPr>
          <p:cNvSpPr>
            <a:spLocks noGrp="1"/>
          </p:cNvSpPr>
          <p:nvPr>
            <p:ph sz="half" idx="1"/>
          </p:nvPr>
        </p:nvSpPr>
        <p:spPr>
          <a:xfrm>
            <a:off x="838200" y="1825625"/>
            <a:ext cx="5181600" cy="4351338"/>
          </a:xfrm>
          <a:prstGeom prst="rect">
            <a:avLst/>
          </a:prstGeo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31D2D829-1F0A-3F4B-A1A3-1620A22497CD}"/>
              </a:ext>
            </a:extLst>
          </p:cNvPr>
          <p:cNvSpPr>
            <a:spLocks noGrp="1"/>
          </p:cNvSpPr>
          <p:nvPr>
            <p:ph sz="half" idx="2"/>
          </p:nvPr>
        </p:nvSpPr>
        <p:spPr>
          <a:xfrm>
            <a:off x="6172200" y="1825625"/>
            <a:ext cx="5181600" cy="4351338"/>
          </a:xfrm>
          <a:prstGeom prst="rect">
            <a:avLst/>
          </a:prstGeo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930D7D8C-A868-A74F-81CD-D6FA584026EB}"/>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6" name="Marcador de pie de página 5">
            <a:extLst>
              <a:ext uri="{FF2B5EF4-FFF2-40B4-BE49-F238E27FC236}">
                <a16:creationId xmlns:a16="http://schemas.microsoft.com/office/drawing/2014/main" id="{09C1CAB6-F8F9-7D41-AEC8-09BA8230B84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D6D84E0-399D-4A49-9C4C-1D5D9431C126}"/>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350052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57A57-15B8-3D4E-A812-7F5A647F44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856955F-D3D9-6B41-91F6-00A8E9B3597B}"/>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4DC140FE-706F-9544-9B9B-BE470E46D5DB}"/>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7F465E95-FAAC-454C-BEA9-CE650DE4C31D}"/>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6" name="Marcador de pie de página 5">
            <a:extLst>
              <a:ext uri="{FF2B5EF4-FFF2-40B4-BE49-F238E27FC236}">
                <a16:creationId xmlns:a16="http://schemas.microsoft.com/office/drawing/2014/main" id="{35418C7A-0B50-C84B-A439-D63D988CEE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A18507-15C1-AD45-BA11-48E081FDC181}"/>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87174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BE339-841D-D04C-BFEB-4B4A5A63E41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1F34B3-3900-C143-80BF-41027855C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82D1F004-B5DA-AE4A-BD18-9051202ED0B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CF219AC0-EA37-2E4D-97A8-3535F1634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B7F9EA74-2A4A-3A44-A8E6-A90A64FAB79C}"/>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C4EA51FE-4118-2A4C-ACFE-148D459AEEC6}"/>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8" name="Marcador de pie de página 7">
            <a:extLst>
              <a:ext uri="{FF2B5EF4-FFF2-40B4-BE49-F238E27FC236}">
                <a16:creationId xmlns:a16="http://schemas.microsoft.com/office/drawing/2014/main" id="{9BEC4BD4-5ADB-5340-B1CE-75CD00C5929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67968BF-39E3-7341-9E6D-EB2092AA6362}"/>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646655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EB8A-4259-BA46-A2A0-D0612F5F0DC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8CE7230-CB9E-AD49-9969-3D4038DC50E7}"/>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4" name="Marcador de pie de página 3">
            <a:extLst>
              <a:ext uri="{FF2B5EF4-FFF2-40B4-BE49-F238E27FC236}">
                <a16:creationId xmlns:a16="http://schemas.microsoft.com/office/drawing/2014/main" id="{180BEED6-3FB4-CF43-8C46-0AF17F2D268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10F425B-944C-DA40-ABD2-C65F12F6F4FC}"/>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33320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027B90-FE94-9046-9D6B-D28B9ECBFF16}"/>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3" name="Marcador de pie de página 2">
            <a:extLst>
              <a:ext uri="{FF2B5EF4-FFF2-40B4-BE49-F238E27FC236}">
                <a16:creationId xmlns:a16="http://schemas.microsoft.com/office/drawing/2014/main" id="{18D5FF0F-214D-3248-AEB0-02C8E31DD52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3437E4-5CA1-D740-A445-1414A2655D22}"/>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3518769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23D21-B035-7F47-86FD-CEB54E4014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24A903-4F12-5F4D-93B9-572F0D32B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C33FE22E-8FA2-8B4A-A103-E98223EF2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40F6C13D-C72F-CD47-9A0E-378E9C970351}"/>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6" name="Marcador de pie de página 5">
            <a:extLst>
              <a:ext uri="{FF2B5EF4-FFF2-40B4-BE49-F238E27FC236}">
                <a16:creationId xmlns:a16="http://schemas.microsoft.com/office/drawing/2014/main" id="{2FB45A71-5779-D24A-ADD1-E8BB19FEFA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D24099-CB7D-5842-BA40-8496F17EBD03}"/>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913719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7EF4E-0552-C146-B4D1-9210F84BC2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D7AD1A4-E89C-9F4D-9AA8-EA3B5F046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C01C77-5AE6-FA48-9EE2-4658B409F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4C03A08D-490C-0645-833A-D5AA85DEC09F}"/>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6" name="Marcador de pie de página 5">
            <a:extLst>
              <a:ext uri="{FF2B5EF4-FFF2-40B4-BE49-F238E27FC236}">
                <a16:creationId xmlns:a16="http://schemas.microsoft.com/office/drawing/2014/main" id="{7EE62BE4-B21C-F749-8845-D0DEC8A846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F65D2A-120B-4643-94FB-40060237484F}"/>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037797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BAD71-AA65-B74C-90B6-083F1C1CA32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4B3C404-12B7-F040-8A76-D7C250955C18}"/>
              </a:ext>
            </a:extLst>
          </p:cNvPr>
          <p:cNvSpPr>
            <a:spLocks noGrp="1"/>
          </p:cNvSpPr>
          <p:nvPr>
            <p:ph type="body" orient="vert" idx="1"/>
          </p:nvPr>
        </p:nvSpPr>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5D9CC9CE-074F-D247-98AD-BF0125657B3B}"/>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5" name="Marcador de pie de página 4">
            <a:extLst>
              <a:ext uri="{FF2B5EF4-FFF2-40B4-BE49-F238E27FC236}">
                <a16:creationId xmlns:a16="http://schemas.microsoft.com/office/drawing/2014/main" id="{09D0AC22-98C8-1C45-B69F-C1883BAFA4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905BB4-DDB4-9C45-9184-3187EF81D5B8}"/>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1125707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EB563B-A74B-2A46-9048-6BDDFA45B2B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C293AD-873F-5342-9639-C94AEE8B613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DAE44EA1-F957-9641-91C8-AC717FA4BAAB}"/>
              </a:ext>
            </a:extLst>
          </p:cNvPr>
          <p:cNvSpPr>
            <a:spLocks noGrp="1"/>
          </p:cNvSpPr>
          <p:nvPr>
            <p:ph type="dt" sz="half" idx="10"/>
          </p:nvPr>
        </p:nvSpPr>
        <p:spPr/>
        <p:txBody>
          <a:bodyPr/>
          <a:lstStyle/>
          <a:p>
            <a:fld id="{933A3F35-8AA4-E54F-823D-5A1A6FCD2834}" type="datetimeFigureOut">
              <a:rPr lang="es-ES" smtClean="0"/>
              <a:t>24/10/2018</a:t>
            </a:fld>
            <a:endParaRPr lang="es-ES"/>
          </a:p>
        </p:txBody>
      </p:sp>
      <p:sp>
        <p:nvSpPr>
          <p:cNvPr id="5" name="Marcador de pie de página 4">
            <a:extLst>
              <a:ext uri="{FF2B5EF4-FFF2-40B4-BE49-F238E27FC236}">
                <a16:creationId xmlns:a16="http://schemas.microsoft.com/office/drawing/2014/main" id="{E411CD6C-087E-4946-929E-DCAA7A63EE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543461-9F2B-9C43-9090-C9C28ED0A8FB}"/>
              </a:ext>
            </a:extLst>
          </p:cNvPr>
          <p:cNvSpPr>
            <a:spLocks noGrp="1"/>
          </p:cNvSpPr>
          <p:nvPr>
            <p:ph type="sldNum" sz="quarter" idx="12"/>
          </p:nvPr>
        </p:nvSpPr>
        <p:spPr/>
        <p:txBody>
          <a:bodyPr/>
          <a:lstStyle/>
          <a:p>
            <a:fld id="{B232F80A-B7BD-314A-80A3-64324063C315}" type="slidenum">
              <a:rPr lang="es-ES" smtClean="0"/>
              <a:t>‹Nº›</a:t>
            </a:fld>
            <a:endParaRPr lang="es-ES"/>
          </a:p>
        </p:txBody>
      </p:sp>
    </p:spTree>
    <p:extLst>
      <p:ext uri="{BB962C8B-B14F-4D97-AF65-F5344CB8AC3E}">
        <p14:creationId xmlns:p14="http://schemas.microsoft.com/office/powerpoint/2010/main" val="4017100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8A812-A2C6-624F-89E3-0CE25B4F8E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B3F255-DDCB-F843-9BBA-73193E4BB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4DE824-7D25-9F4D-B030-31F4D5F6CDD6}"/>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5" name="Marcador de pie de página 4">
            <a:extLst>
              <a:ext uri="{FF2B5EF4-FFF2-40B4-BE49-F238E27FC236}">
                <a16:creationId xmlns:a16="http://schemas.microsoft.com/office/drawing/2014/main" id="{AA82D9D5-3B23-2C49-87F4-864620772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A1E097-0817-4C4E-ACE4-1099843AD6C3}"/>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3393077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81F39-7E16-F54A-838C-0391578D0E2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78E21-7FE0-D34B-93C4-791F981766D1}"/>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48ADBCFC-1F07-2A44-85BA-775443FB7712}"/>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5" name="Marcador de pie de página 4">
            <a:extLst>
              <a:ext uri="{FF2B5EF4-FFF2-40B4-BE49-F238E27FC236}">
                <a16:creationId xmlns:a16="http://schemas.microsoft.com/office/drawing/2014/main" id="{1AE6E059-5637-5B4F-A99E-175C2206B9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8AD7D7-D151-3049-85CA-20B83DA1740C}"/>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215855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567AA-4841-3043-9929-324215871062}"/>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B56538-C19E-E340-ACA5-4C6543C41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8F8BFF01-1F14-4D4A-B6E8-A0A2B9AF092B}"/>
              </a:ext>
            </a:extLst>
          </p:cNvPr>
          <p:cNvSpPr>
            <a:spLocks noGrp="1"/>
          </p:cNvSpPr>
          <p:nvPr>
            <p:ph sz="half" idx="2"/>
          </p:nvPr>
        </p:nvSpPr>
        <p:spPr>
          <a:xfrm>
            <a:off x="839788" y="2505075"/>
            <a:ext cx="5157787" cy="3684588"/>
          </a:xfrm>
          <a:prstGeom prst="rect">
            <a:avLst/>
          </a:prstGeo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6A02423F-9DA8-FD42-A83C-B8ABF89749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0EFC9F0B-1520-F545-B061-7B41522F07A5}"/>
              </a:ext>
            </a:extLst>
          </p:cNvPr>
          <p:cNvSpPr>
            <a:spLocks noGrp="1"/>
          </p:cNvSpPr>
          <p:nvPr>
            <p:ph sz="quarter" idx="4"/>
          </p:nvPr>
        </p:nvSpPr>
        <p:spPr>
          <a:xfrm>
            <a:off x="6172200" y="2505075"/>
            <a:ext cx="5183188" cy="3684588"/>
          </a:xfrm>
          <a:prstGeom prst="rect">
            <a:avLst/>
          </a:prstGeo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68CC4E84-1148-874A-ABF3-543EF8C11335}"/>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8" name="Marcador de pie de página 7">
            <a:extLst>
              <a:ext uri="{FF2B5EF4-FFF2-40B4-BE49-F238E27FC236}">
                <a16:creationId xmlns:a16="http://schemas.microsoft.com/office/drawing/2014/main" id="{D7EDC3F7-E13F-1249-B34E-FA2D29C310E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7E2E8D30-E097-8642-93AE-C8C410698DBA}"/>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4129293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71A19-A388-5E4C-A7A3-E878AB6CED8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2E4C2C-682A-8647-8AEB-DE0847736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96253CA9-57BA-A647-B418-AB498E8C5135}"/>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5" name="Marcador de pie de página 4">
            <a:extLst>
              <a:ext uri="{FF2B5EF4-FFF2-40B4-BE49-F238E27FC236}">
                <a16:creationId xmlns:a16="http://schemas.microsoft.com/office/drawing/2014/main" id="{7AB83E57-02C8-014B-9D4D-6B54D1EA32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3D52C-6F19-FF42-B358-E10DDB6774F7}"/>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1389758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FDC5D-4DA9-5144-AEC3-5D6393760F0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C67B4A-FBBA-3C45-99C4-B09BE5344AB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1D8F3BF2-EB86-3241-9E55-2F79BE397159}"/>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45D25139-0ABB-1644-8E97-77FFAE32F81B}"/>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6" name="Marcador de pie de página 5">
            <a:extLst>
              <a:ext uri="{FF2B5EF4-FFF2-40B4-BE49-F238E27FC236}">
                <a16:creationId xmlns:a16="http://schemas.microsoft.com/office/drawing/2014/main" id="{276D3A16-F2D8-9843-8E37-3E6A971AB51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25A2D4-A11F-B045-8F1B-21BA565081BA}"/>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1631262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AB1EA-7614-3C4B-AB7F-1F54EF5F27B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BE297-4588-4645-ACC5-AC8245335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0545D353-B3D7-4543-9FF9-13B4A83356E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56A64981-72F5-B64B-93EE-D6775ACD0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6D7C30CB-2EB4-A14C-8CA5-CA3B004543D4}"/>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748DCF1C-DB63-8543-820F-B1C3E0167BB5}"/>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8" name="Marcador de pie de página 7">
            <a:extLst>
              <a:ext uri="{FF2B5EF4-FFF2-40B4-BE49-F238E27FC236}">
                <a16:creationId xmlns:a16="http://schemas.microsoft.com/office/drawing/2014/main" id="{D249D7EC-2844-C84B-A5AA-5B32938D1B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7B84FB0-8C10-5B41-B7F8-0BAD990D81D2}"/>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917260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18A45-063D-FE41-AD7E-1DDDA08349B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59FF861-1BED-1A4A-BA99-34DE7ACFD073}"/>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4" name="Marcador de pie de página 3">
            <a:extLst>
              <a:ext uri="{FF2B5EF4-FFF2-40B4-BE49-F238E27FC236}">
                <a16:creationId xmlns:a16="http://schemas.microsoft.com/office/drawing/2014/main" id="{01256D35-82EE-B94C-AA94-5CBF3715243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9930F64-05CB-E647-8F7D-73389597E73D}"/>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1027062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38C0A4-17A6-5545-8DBC-40CE203AD3FD}"/>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3" name="Marcador de pie de página 2">
            <a:extLst>
              <a:ext uri="{FF2B5EF4-FFF2-40B4-BE49-F238E27FC236}">
                <a16:creationId xmlns:a16="http://schemas.microsoft.com/office/drawing/2014/main" id="{758D8BB6-8BC0-B04D-ABD5-3058CBEFA0C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D425611-ED8C-3A44-A7F8-8D1110A89917}"/>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1154598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D8FDD-531B-B34C-8E39-5B00FF2928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0662E6-BF28-8A4A-8A0B-3EFD780B02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A3EAE725-3D53-8449-94BC-24F211695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2379543B-CDF2-684E-9974-11CAACC5836E}"/>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6" name="Marcador de pie de página 5">
            <a:extLst>
              <a:ext uri="{FF2B5EF4-FFF2-40B4-BE49-F238E27FC236}">
                <a16:creationId xmlns:a16="http://schemas.microsoft.com/office/drawing/2014/main" id="{24618FBC-C4F4-2E4D-A3CA-77FE7D7219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9947C0-A4DC-4241-8A9B-E7DE5B1A3CAE}"/>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827406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2EEEA-DF20-F348-98B9-3CEAD0DDF5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BC125A-435C-0C40-926E-8E900358E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0953497-9DA3-3647-BA52-D890C6CAF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EF0BE119-F3BB-3547-BFA9-BFE1EB855399}"/>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6" name="Marcador de pie de página 5">
            <a:extLst>
              <a:ext uri="{FF2B5EF4-FFF2-40B4-BE49-F238E27FC236}">
                <a16:creationId xmlns:a16="http://schemas.microsoft.com/office/drawing/2014/main" id="{F2372631-9D30-4745-8E6E-F7E2BDF8C8B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8343A-2ED7-3C4A-99D0-C6D37F14A5C4}"/>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418871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09908-B0F6-6A46-BE31-6969A24C61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8939989-9B95-F440-B28D-774796458F25}"/>
              </a:ext>
            </a:extLst>
          </p:cNvPr>
          <p:cNvSpPr>
            <a:spLocks noGrp="1"/>
          </p:cNvSpPr>
          <p:nvPr>
            <p:ph type="body" orient="vert" idx="1"/>
          </p:nvPr>
        </p:nvSpPr>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5A468838-AF63-004C-A568-288DB3CDB7A1}"/>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5" name="Marcador de pie de página 4">
            <a:extLst>
              <a:ext uri="{FF2B5EF4-FFF2-40B4-BE49-F238E27FC236}">
                <a16:creationId xmlns:a16="http://schemas.microsoft.com/office/drawing/2014/main" id="{C0D40E21-E375-6B4E-B36E-67F72DD3C3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08597F-A487-5E46-A5B2-B715701807AB}"/>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3412700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F0BA002-2F00-2544-82E1-B656B11753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2C0EE29-F5AE-5140-83E1-64862ECE54B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CA23C9F6-9D8B-C041-B28D-C47ABA4D4291}"/>
              </a:ext>
            </a:extLst>
          </p:cNvPr>
          <p:cNvSpPr>
            <a:spLocks noGrp="1"/>
          </p:cNvSpPr>
          <p:nvPr>
            <p:ph type="dt" sz="half" idx="10"/>
          </p:nvPr>
        </p:nvSpPr>
        <p:spPr/>
        <p:txBody>
          <a:bodyPr/>
          <a:lstStyle/>
          <a:p>
            <a:fld id="{4BBB0CB9-5400-4744-93EB-A53F7329FE90}" type="datetimeFigureOut">
              <a:rPr lang="es-ES" smtClean="0"/>
              <a:t>24/10/2018</a:t>
            </a:fld>
            <a:endParaRPr lang="es-ES"/>
          </a:p>
        </p:txBody>
      </p:sp>
      <p:sp>
        <p:nvSpPr>
          <p:cNvPr id="5" name="Marcador de pie de página 4">
            <a:extLst>
              <a:ext uri="{FF2B5EF4-FFF2-40B4-BE49-F238E27FC236}">
                <a16:creationId xmlns:a16="http://schemas.microsoft.com/office/drawing/2014/main" id="{DC6C89E4-0B39-7642-8FC7-74576EF35A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05D7F8-77F4-6741-A1E4-09B087040CC3}"/>
              </a:ext>
            </a:extLst>
          </p:cNvPr>
          <p:cNvSpPr>
            <a:spLocks noGrp="1"/>
          </p:cNvSpPr>
          <p:nvPr>
            <p:ph type="sldNum" sz="quarter" idx="12"/>
          </p:nvPr>
        </p:nvSpPr>
        <p:spPr/>
        <p:txBody>
          <a:bodyPr/>
          <a:lstStyle/>
          <a:p>
            <a:fld id="{56B022C4-922A-7843-A8FD-45037B1D7987}" type="slidenum">
              <a:rPr lang="es-ES" smtClean="0"/>
              <a:t>‹Nº›</a:t>
            </a:fld>
            <a:endParaRPr lang="es-ES"/>
          </a:p>
        </p:txBody>
      </p:sp>
    </p:spTree>
    <p:extLst>
      <p:ext uri="{BB962C8B-B14F-4D97-AF65-F5344CB8AC3E}">
        <p14:creationId xmlns:p14="http://schemas.microsoft.com/office/powerpoint/2010/main" val="67653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7B28E0-3C9D-4044-BE6E-B313367EF05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0555714-3FC6-EB4D-B6A9-880B5416F1D3}"/>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4" name="Marcador de pie de página 3">
            <a:extLst>
              <a:ext uri="{FF2B5EF4-FFF2-40B4-BE49-F238E27FC236}">
                <a16:creationId xmlns:a16="http://schemas.microsoft.com/office/drawing/2014/main" id="{46288A60-370D-5943-983B-F32060F1D2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865D5AE-0F06-D34A-81E1-4DF8FBDECCBC}"/>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276691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93CDAE-7E1C-8644-AEEE-C15DBF2910E4}"/>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3" name="Marcador de pie de página 2">
            <a:extLst>
              <a:ext uri="{FF2B5EF4-FFF2-40B4-BE49-F238E27FC236}">
                <a16:creationId xmlns:a16="http://schemas.microsoft.com/office/drawing/2014/main" id="{A8929793-6676-EE4D-9D29-004EE0ADB28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E0C69282-5AF9-8E4A-8CBD-79CD97FDC3C4}"/>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334294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C0561-9697-A445-A39F-62FBC8B75D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54DFB2-0327-AE4C-8CF9-8065B2EE08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C4ABA3ED-E288-6F49-9C40-65E405B3AF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DAE03D11-8499-CE4A-AAC3-229B489320B8}"/>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6" name="Marcador de pie de página 5">
            <a:extLst>
              <a:ext uri="{FF2B5EF4-FFF2-40B4-BE49-F238E27FC236}">
                <a16:creationId xmlns:a16="http://schemas.microsoft.com/office/drawing/2014/main" id="{9CF7D9D0-C305-014E-BF0B-FFF103FC3AF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80FAB5-A873-BB42-8A34-2D5A9779E462}"/>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91089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EB391-CB7A-5C40-A9A9-BD1D6ADAF5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2071119-1A78-EA49-A840-7FDF8B5206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22179E1-5E61-E746-8480-554038FFC8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F4BCB92B-5770-E04F-98DD-345D39CBB960}"/>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6" name="Marcador de pie de página 5">
            <a:extLst>
              <a:ext uri="{FF2B5EF4-FFF2-40B4-BE49-F238E27FC236}">
                <a16:creationId xmlns:a16="http://schemas.microsoft.com/office/drawing/2014/main" id="{7789E89E-8E61-0849-A86D-721DB7E5C43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E1C1B1F-CE79-4A42-880C-482322CAA7ED}"/>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20541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DDEC5-0ABB-C945-9731-3DFD2C0D692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A73B0EA-8B8E-C147-8C64-D2D810127390}"/>
              </a:ext>
            </a:extLst>
          </p:cNvPr>
          <p:cNvSpPr>
            <a:spLocks noGrp="1"/>
          </p:cNvSpPr>
          <p:nvPr>
            <p:ph type="body" orient="vert" idx="1"/>
          </p:nvPr>
        </p:nvSpPr>
        <p:spPr>
          <a:xfrm>
            <a:off x="838200" y="1825625"/>
            <a:ext cx="10515600" cy="4351338"/>
          </a:xfrm>
          <a:prstGeom prst="rect">
            <a:avLst/>
          </a:prstGeo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F3E6BB8-B77E-8042-92B6-EA0DFB34DF7D}"/>
              </a:ext>
            </a:extLst>
          </p:cNvPr>
          <p:cNvSpPr>
            <a:spLocks noGrp="1"/>
          </p:cNvSpPr>
          <p:nvPr>
            <p:ph type="dt" sz="half" idx="10"/>
          </p:nvPr>
        </p:nvSpPr>
        <p:spPr>
          <a:xfrm>
            <a:off x="838200" y="6356350"/>
            <a:ext cx="2743200" cy="365125"/>
          </a:xfrm>
          <a:prstGeom prst="rect">
            <a:avLst/>
          </a:prstGeom>
        </p:spPr>
        <p:txBody>
          <a:bodyPr/>
          <a:lstStyle/>
          <a:p>
            <a:fld id="{DABC91EF-EB0B-6248-872B-CE0B2268FA8F}" type="datetimeFigureOut">
              <a:rPr lang="es-ES" smtClean="0"/>
              <a:t>24/10/2018</a:t>
            </a:fld>
            <a:endParaRPr lang="es-ES"/>
          </a:p>
        </p:txBody>
      </p:sp>
      <p:sp>
        <p:nvSpPr>
          <p:cNvPr id="5" name="Marcador de pie de página 4">
            <a:extLst>
              <a:ext uri="{FF2B5EF4-FFF2-40B4-BE49-F238E27FC236}">
                <a16:creationId xmlns:a16="http://schemas.microsoft.com/office/drawing/2014/main" id="{C8C0B209-6F90-8343-9693-9D92B32A537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29341FD-72EE-F24F-8A3B-02A3676FA15E}"/>
              </a:ext>
            </a:extLst>
          </p:cNvPr>
          <p:cNvSpPr>
            <a:spLocks noGrp="1"/>
          </p:cNvSpPr>
          <p:nvPr>
            <p:ph type="sldNum" sz="quarter" idx="12"/>
          </p:nvPr>
        </p:nvSpPr>
        <p:spPr/>
        <p:txBody>
          <a:bodyPr/>
          <a:lstStyle/>
          <a:p>
            <a:fld id="{AC1FD71C-9835-6242-8049-E69BB92F3069}" type="slidenum">
              <a:rPr lang="es-ES" smtClean="0"/>
              <a:t>‹Nº›</a:t>
            </a:fld>
            <a:endParaRPr lang="es-ES"/>
          </a:p>
        </p:txBody>
      </p:sp>
    </p:spTree>
    <p:extLst>
      <p:ext uri="{BB962C8B-B14F-4D97-AF65-F5344CB8AC3E}">
        <p14:creationId xmlns:p14="http://schemas.microsoft.com/office/powerpoint/2010/main" val="141154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304B6A-592D-D345-9073-181228FE8380}"/>
              </a:ext>
            </a:extLst>
          </p:cNvPr>
          <p:cNvPicPr>
            <a:picLocks noChangeAspect="1"/>
          </p:cNvPicPr>
          <p:nvPr userDrawn="1"/>
        </p:nvPicPr>
        <p:blipFill>
          <a:blip r:embed="rId17"/>
          <a:stretch>
            <a:fillRect/>
          </a:stretch>
        </p:blipFill>
        <p:spPr>
          <a:xfrm>
            <a:off x="0" y="35264"/>
            <a:ext cx="12166600" cy="6832600"/>
          </a:xfrm>
          <a:prstGeom prst="rect">
            <a:avLst/>
          </a:prstGeom>
        </p:spPr>
      </p:pic>
      <p:sp>
        <p:nvSpPr>
          <p:cNvPr id="6" name="Marcador de número de diapositiva 5">
            <a:extLst>
              <a:ext uri="{FF2B5EF4-FFF2-40B4-BE49-F238E27FC236}">
                <a16:creationId xmlns:a16="http://schemas.microsoft.com/office/drawing/2014/main" id="{688B8980-7F95-9F4E-A34D-FADEDC41549C}"/>
              </a:ext>
            </a:extLst>
          </p:cNvPr>
          <p:cNvSpPr>
            <a:spLocks noGrp="1"/>
          </p:cNvSpPr>
          <p:nvPr>
            <p:ph type="sldNum" sz="quarter" idx="4"/>
          </p:nvPr>
        </p:nvSpPr>
        <p:spPr>
          <a:xfrm>
            <a:off x="9091248" y="64618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FD71C-9835-6242-8049-E69BB92F3069}" type="slidenum">
              <a:rPr lang="es-ES" smtClean="0"/>
              <a:t>‹Nº›</a:t>
            </a:fld>
            <a:endParaRPr lang="es-ES" dirty="0"/>
          </a:p>
        </p:txBody>
      </p:sp>
      <p:pic>
        <p:nvPicPr>
          <p:cNvPr id="8" name="Imagen 7">
            <a:extLst>
              <a:ext uri="{FF2B5EF4-FFF2-40B4-BE49-F238E27FC236}">
                <a16:creationId xmlns:a16="http://schemas.microsoft.com/office/drawing/2014/main" id="{4EB180A7-D101-DA42-9681-B3E63DD52DBD}"/>
              </a:ext>
            </a:extLst>
          </p:cNvPr>
          <p:cNvPicPr>
            <a:picLocks noChangeAspect="1"/>
          </p:cNvPicPr>
          <p:nvPr userDrawn="1"/>
        </p:nvPicPr>
        <p:blipFill>
          <a:blip r:embed="rId18"/>
          <a:stretch>
            <a:fillRect/>
          </a:stretch>
        </p:blipFill>
        <p:spPr>
          <a:xfrm>
            <a:off x="10105670" y="34438"/>
            <a:ext cx="1496965" cy="379088"/>
          </a:xfrm>
          <a:prstGeom prst="rect">
            <a:avLst/>
          </a:prstGeom>
        </p:spPr>
      </p:pic>
      <p:cxnSp>
        <p:nvCxnSpPr>
          <p:cNvPr id="12" name="Conector recto 11">
            <a:extLst>
              <a:ext uri="{FF2B5EF4-FFF2-40B4-BE49-F238E27FC236}">
                <a16:creationId xmlns:a16="http://schemas.microsoft.com/office/drawing/2014/main" id="{472CCD9A-7046-A34C-BF93-091E974124CF}"/>
              </a:ext>
            </a:extLst>
          </p:cNvPr>
          <p:cNvCxnSpPr>
            <a:cxnSpLocks/>
          </p:cNvCxnSpPr>
          <p:nvPr userDrawn="1"/>
        </p:nvCxnSpPr>
        <p:spPr>
          <a:xfrm>
            <a:off x="9599784" y="493367"/>
            <a:ext cx="2508738" cy="0"/>
          </a:xfrm>
          <a:prstGeom prst="line">
            <a:avLst/>
          </a:prstGeom>
          <a:ln w="19050">
            <a:solidFill>
              <a:srgbClr val="E24E55"/>
            </a:solidFill>
          </a:ln>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014D87A0-210A-8247-A744-A18E41EB876E}"/>
              </a:ext>
            </a:extLst>
          </p:cNvPr>
          <p:cNvCxnSpPr>
            <a:cxnSpLocks/>
          </p:cNvCxnSpPr>
          <p:nvPr userDrawn="1"/>
        </p:nvCxnSpPr>
        <p:spPr>
          <a:xfrm>
            <a:off x="293076" y="6575914"/>
            <a:ext cx="11664462" cy="0"/>
          </a:xfrm>
          <a:prstGeom prst="line">
            <a:avLst/>
          </a:prstGeom>
          <a:ln w="19050">
            <a:solidFill>
              <a:srgbClr val="E24E55"/>
            </a:solidFill>
          </a:ln>
        </p:spPr>
        <p:style>
          <a:lnRef idx="1">
            <a:schemeClr val="accent2"/>
          </a:lnRef>
          <a:fillRef idx="0">
            <a:schemeClr val="accent2"/>
          </a:fillRef>
          <a:effectRef idx="0">
            <a:schemeClr val="accent2"/>
          </a:effectRef>
          <a:fontRef idx="minor">
            <a:schemeClr val="tx1"/>
          </a:fontRef>
        </p:style>
      </p:cxnSp>
      <p:sp>
        <p:nvSpPr>
          <p:cNvPr id="21" name="Rectángulo 20">
            <a:extLst>
              <a:ext uri="{FF2B5EF4-FFF2-40B4-BE49-F238E27FC236}">
                <a16:creationId xmlns:a16="http://schemas.microsoft.com/office/drawing/2014/main" id="{0F847BC5-AD9B-7F46-8230-68115E271187}"/>
              </a:ext>
            </a:extLst>
          </p:cNvPr>
          <p:cNvSpPr/>
          <p:nvPr userDrawn="1"/>
        </p:nvSpPr>
        <p:spPr>
          <a:xfrm>
            <a:off x="443529" y="6529310"/>
            <a:ext cx="4109266" cy="338554"/>
          </a:xfrm>
          <a:prstGeom prst="rect">
            <a:avLst/>
          </a:prstGeom>
        </p:spPr>
        <p:txBody>
          <a:bodyPr wrap="none">
            <a:spAutoFit/>
          </a:bodyPr>
          <a:lstStyle/>
          <a:p>
            <a:r>
              <a:rPr lang="es-ES" sz="1600" dirty="0">
                <a:latin typeface="Tw Cen MT" panose="020B0602020104020603" pitchFamily="34" charset="77"/>
              </a:rPr>
              <a:t>Curso sobre: Valoración de Provisiones Técnicas </a:t>
            </a:r>
          </a:p>
        </p:txBody>
      </p:sp>
    </p:spTree>
    <p:extLst>
      <p:ext uri="{BB962C8B-B14F-4D97-AF65-F5344CB8AC3E}">
        <p14:creationId xmlns:p14="http://schemas.microsoft.com/office/powerpoint/2010/main" val="4698926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6" r:id="rId12"/>
    <p:sldLayoutId id="2147483699" r:id="rId13"/>
    <p:sldLayoutId id="2147483712" r:id="rId14"/>
    <p:sldLayoutId id="214748371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BB71B-93EE-304C-9BB9-E24D8AE11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6C0218-4932-F148-BD76-1751DBC6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01B30240-BDD1-2941-B5CF-AFDFFC11D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B8C2A-991A-ED4B-8AA0-F7A6737647C8}" type="datetimeFigureOut">
              <a:rPr lang="es-ES" smtClean="0"/>
              <a:t>24/10/2018</a:t>
            </a:fld>
            <a:endParaRPr lang="es-ES"/>
          </a:p>
        </p:txBody>
      </p:sp>
      <p:sp>
        <p:nvSpPr>
          <p:cNvPr id="5" name="Marcador de pie de página 4">
            <a:extLst>
              <a:ext uri="{FF2B5EF4-FFF2-40B4-BE49-F238E27FC236}">
                <a16:creationId xmlns:a16="http://schemas.microsoft.com/office/drawing/2014/main" id="{583A78B0-8AA9-6741-B6C7-2977E3F68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6084C6F-8FE7-F142-968F-C1FB78A62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CB048-A206-D246-A360-B2469833E136}" type="slidenum">
              <a:rPr lang="es-ES" smtClean="0"/>
              <a:t>‹Nº›</a:t>
            </a:fld>
            <a:endParaRPr lang="es-ES"/>
          </a:p>
        </p:txBody>
      </p:sp>
    </p:spTree>
    <p:extLst>
      <p:ext uri="{BB962C8B-B14F-4D97-AF65-F5344CB8AC3E}">
        <p14:creationId xmlns:p14="http://schemas.microsoft.com/office/powerpoint/2010/main" val="21014604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C6B1AFB-9373-1746-BEB0-F5A6DFDB3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DFD1E7-986C-E745-A2C5-2B50504AF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E8028007-4B4A-F141-A971-93932402F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A3F35-8AA4-E54F-823D-5A1A6FCD2834}" type="datetimeFigureOut">
              <a:rPr lang="es-ES" smtClean="0"/>
              <a:t>24/10/2018</a:t>
            </a:fld>
            <a:endParaRPr lang="es-ES"/>
          </a:p>
        </p:txBody>
      </p:sp>
      <p:sp>
        <p:nvSpPr>
          <p:cNvPr id="5" name="Marcador de pie de página 4">
            <a:extLst>
              <a:ext uri="{FF2B5EF4-FFF2-40B4-BE49-F238E27FC236}">
                <a16:creationId xmlns:a16="http://schemas.microsoft.com/office/drawing/2014/main" id="{C1F3F739-FCA1-E94B-BD6F-3F4D6EE29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CCA4060-DF30-C24C-BEA3-F9875D1E0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2F80A-B7BD-314A-80A3-64324063C315}" type="slidenum">
              <a:rPr lang="es-ES" smtClean="0"/>
              <a:t>‹Nº›</a:t>
            </a:fld>
            <a:endParaRPr lang="es-ES"/>
          </a:p>
        </p:txBody>
      </p:sp>
    </p:spTree>
    <p:extLst>
      <p:ext uri="{BB962C8B-B14F-4D97-AF65-F5344CB8AC3E}">
        <p14:creationId xmlns:p14="http://schemas.microsoft.com/office/powerpoint/2010/main" val="40309599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9025A11-A55E-A74E-8524-AB3C54CA4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FEC16E-188C-5647-9CE4-E5F6A09BA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5CACE560-E0BD-6445-8ED8-21E9CC7CA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B0CB9-5400-4744-93EB-A53F7329FE90}" type="datetimeFigureOut">
              <a:rPr lang="es-ES" smtClean="0"/>
              <a:t>24/10/2018</a:t>
            </a:fld>
            <a:endParaRPr lang="es-ES"/>
          </a:p>
        </p:txBody>
      </p:sp>
      <p:sp>
        <p:nvSpPr>
          <p:cNvPr id="5" name="Marcador de pie de página 4">
            <a:extLst>
              <a:ext uri="{FF2B5EF4-FFF2-40B4-BE49-F238E27FC236}">
                <a16:creationId xmlns:a16="http://schemas.microsoft.com/office/drawing/2014/main" id="{33E32FB5-24BD-9746-B663-745523AED8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700E7E1-B034-5348-8A05-8CEA170DC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022C4-922A-7843-A8FD-45037B1D7987}" type="slidenum">
              <a:rPr lang="es-ES" smtClean="0"/>
              <a:t>‹Nº›</a:t>
            </a:fld>
            <a:endParaRPr lang="es-ES"/>
          </a:p>
        </p:txBody>
      </p:sp>
    </p:spTree>
    <p:extLst>
      <p:ext uri="{BB962C8B-B14F-4D97-AF65-F5344CB8AC3E}">
        <p14:creationId xmlns:p14="http://schemas.microsoft.com/office/powerpoint/2010/main" val="35694624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B02AE632-AC3E-FD46-BD7B-44C776FFDD0D}"/>
              </a:ext>
            </a:extLst>
          </p:cNvPr>
          <p:cNvGrpSpPr/>
          <p:nvPr/>
        </p:nvGrpSpPr>
        <p:grpSpPr>
          <a:xfrm>
            <a:off x="0" y="0"/>
            <a:ext cx="12192000" cy="6858000"/>
            <a:chOff x="0" y="0"/>
            <a:chExt cx="12192000" cy="6858000"/>
          </a:xfrm>
        </p:grpSpPr>
        <p:sp>
          <p:nvSpPr>
            <p:cNvPr id="4" name="Rectángulo 3">
              <a:extLst>
                <a:ext uri="{FF2B5EF4-FFF2-40B4-BE49-F238E27FC236}">
                  <a16:creationId xmlns:a16="http://schemas.microsoft.com/office/drawing/2014/main" id="{6F1064AF-2EBF-A348-A629-9B7555D32BC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A1E2F0AC-BE27-7A4C-871D-57F2D9E3E47F}"/>
                </a:ext>
              </a:extLst>
            </p:cNvPr>
            <p:cNvPicPr>
              <a:picLocks noChangeAspect="1"/>
            </p:cNvPicPr>
            <p:nvPr/>
          </p:nvPicPr>
          <p:blipFill rotWithShape="1">
            <a:blip r:embed="rId2">
              <a:alphaModFix amt="17000"/>
            </a:blip>
            <a:srcRect b="15717"/>
            <a:stretch/>
          </p:blipFill>
          <p:spPr>
            <a:xfrm>
              <a:off x="0" y="0"/>
              <a:ext cx="12192000" cy="6858000"/>
            </a:xfrm>
            <a:prstGeom prst="rect">
              <a:avLst/>
            </a:prstGeom>
          </p:spPr>
        </p:pic>
      </p:grpSp>
      <p:sp>
        <p:nvSpPr>
          <p:cNvPr id="5" name="1 Rectángulo">
            <a:extLst>
              <a:ext uri="{FF2B5EF4-FFF2-40B4-BE49-F238E27FC236}">
                <a16:creationId xmlns:a16="http://schemas.microsoft.com/office/drawing/2014/main" id="{8A8F9322-B04C-A84C-9FAE-E78446206817}"/>
              </a:ext>
            </a:extLst>
          </p:cNvPr>
          <p:cNvSpPr/>
          <p:nvPr/>
        </p:nvSpPr>
        <p:spPr>
          <a:xfrm>
            <a:off x="727443" y="4123916"/>
            <a:ext cx="10078209" cy="1912703"/>
          </a:xfrm>
          <a:prstGeom prst="rect">
            <a:avLst/>
          </a:prstGeom>
        </p:spPr>
        <p:txBody>
          <a:bodyPr wrap="square">
            <a:spAutoFit/>
          </a:bodyPr>
          <a:lstStyle/>
          <a:p>
            <a:pPr lvl="0">
              <a:lnSpc>
                <a:spcPts val="7700"/>
              </a:lnSpc>
              <a:defRPr/>
            </a:pPr>
            <a:r>
              <a:rPr lang="es-ES" sz="4000" b="1" dirty="0">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VALORACIÓN DE PROVISIONES TÉCNICAS</a:t>
            </a:r>
          </a:p>
          <a:p>
            <a:pPr lvl="0">
              <a:lnSpc>
                <a:spcPts val="7700"/>
              </a:lnSpc>
              <a:defRPr/>
            </a:pPr>
            <a:r>
              <a:rPr lang="es-ES" sz="2800" b="1" dirty="0">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Profesor: José Antonio Arjona Luna</a:t>
            </a:r>
          </a:p>
        </p:txBody>
      </p:sp>
      <p:pic>
        <p:nvPicPr>
          <p:cNvPr id="9" name="Imagen 8"/>
          <p:cNvPicPr>
            <a:picLocks noChangeAspect="1"/>
          </p:cNvPicPr>
          <p:nvPr/>
        </p:nvPicPr>
        <p:blipFill>
          <a:blip r:embed="rId3"/>
          <a:stretch>
            <a:fillRect/>
          </a:stretch>
        </p:blipFill>
        <p:spPr>
          <a:xfrm>
            <a:off x="266294" y="321614"/>
            <a:ext cx="1805880" cy="1740344"/>
          </a:xfrm>
          <a:prstGeom prst="rect">
            <a:avLst/>
          </a:prstGeom>
        </p:spPr>
      </p:pic>
    </p:spTree>
    <p:extLst>
      <p:ext uri="{BB962C8B-B14F-4D97-AF65-F5344CB8AC3E}">
        <p14:creationId xmlns:p14="http://schemas.microsoft.com/office/powerpoint/2010/main" val="398773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HIPÓTESIS DE CÁLCULO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921488" y="988867"/>
            <a:ext cx="10432312" cy="5786199"/>
          </a:xfrm>
          <a:prstGeom prst="rect">
            <a:avLst/>
          </a:prstGeom>
          <a:noFill/>
        </p:spPr>
        <p:txBody>
          <a:bodyPr wrap="square" rtlCol="0">
            <a:spAutoFit/>
          </a:bodyPr>
          <a:lstStyle/>
          <a:p>
            <a:r>
              <a:rPr lang="es-ES" sz="2400" b="1" dirty="0">
                <a:solidFill>
                  <a:srgbClr val="C00000"/>
                </a:solidFill>
                <a:latin typeface="Tw Cen MT" panose="020B0602020104020603" pitchFamily="34" charset="0"/>
              </a:rPr>
              <a:t>Particularidades del cálculo:</a:t>
            </a:r>
          </a:p>
          <a:p>
            <a:r>
              <a:rPr lang="es-ES" sz="2200" dirty="0">
                <a:latin typeface="Tw Cen MT" panose="020B0602020104020603" pitchFamily="34" charset="0"/>
              </a:rPr>
              <a:t>Las entidades elaborarán una proyección de sus </a:t>
            </a:r>
            <a:r>
              <a:rPr lang="es-ES" sz="2200" b="1" dirty="0">
                <a:latin typeface="Tw Cen MT" panose="020B0602020104020603" pitchFamily="34" charset="0"/>
              </a:rPr>
              <a:t>obligaciones hasta la extinción </a:t>
            </a:r>
            <a:r>
              <a:rPr lang="es-ES" sz="2200" dirty="0">
                <a:latin typeface="Tw Cen MT" panose="020B0602020104020603" pitchFamily="34" charset="0"/>
              </a:rPr>
              <a:t>de las mismas y, a continuación, determinarán para cada año el SCR necesario para cumplir esas obligaciones.</a:t>
            </a:r>
          </a:p>
          <a:p>
            <a:endParaRPr lang="es-ES" sz="800" dirty="0">
              <a:latin typeface="Tw Cen MT" panose="020B0602020104020603" pitchFamily="34" charset="0"/>
            </a:endParaRPr>
          </a:p>
          <a:p>
            <a:r>
              <a:rPr lang="es-ES" sz="2200" b="1" dirty="0">
                <a:latin typeface="Tw Cen MT" panose="020B0602020104020603" pitchFamily="34" charset="0"/>
              </a:rPr>
              <a:t>La mejor estimación se calculará en términos brutos, sin deducir los importes recuperables procedentes de los contratos de reaseguro. Sin embargo, </a:t>
            </a:r>
            <a:r>
              <a:rPr lang="es-ES" sz="2200" b="1" dirty="0">
                <a:solidFill>
                  <a:srgbClr val="C00000"/>
                </a:solidFill>
                <a:latin typeface="Tw Cen MT" panose="020B0602020104020603" pitchFamily="34" charset="0"/>
              </a:rPr>
              <a:t>el MR se calculará sobre el SCR que sí es neto de reaseguro.</a:t>
            </a:r>
          </a:p>
          <a:p>
            <a:endParaRPr lang="es-ES" sz="800" dirty="0">
              <a:solidFill>
                <a:srgbClr val="C00000"/>
              </a:solidFill>
              <a:latin typeface="Tw Cen MT" panose="020B0602020104020603" pitchFamily="34" charset="0"/>
            </a:endParaRPr>
          </a:p>
          <a:p>
            <a:r>
              <a:rPr lang="es-ES" sz="2200" b="1" dirty="0">
                <a:latin typeface="Tw Cen MT" panose="020B0602020104020603" pitchFamily="34" charset="0"/>
              </a:rPr>
              <a:t>Se calcula como el valor neto actual de un porcentaje del SCR proyectado para el riesgo no financiero. </a:t>
            </a:r>
            <a:r>
              <a:rPr lang="es-ES" sz="2200" dirty="0">
                <a:latin typeface="Tw Cen MT" panose="020B0602020104020603" pitchFamily="34" charset="0"/>
              </a:rPr>
              <a:t>Esto equivale a asumir que el SCR de la cartera transferida solo debe reflejar: </a:t>
            </a:r>
          </a:p>
          <a:p>
            <a:pPr marL="742950" lvl="1" indent="-285750">
              <a:buFont typeface="Arial" panose="020B0604020202020204" pitchFamily="34" charset="0"/>
              <a:buChar char="•"/>
            </a:pPr>
            <a:r>
              <a:rPr lang="es-ES" sz="2200" dirty="0">
                <a:latin typeface="Tw Cen MT" panose="020B0602020104020603" pitchFamily="34" charset="0"/>
              </a:rPr>
              <a:t>Requerimientos por riesgo de suscripción de la cartera. </a:t>
            </a:r>
          </a:p>
          <a:p>
            <a:pPr marL="742950" lvl="1" indent="-285750">
              <a:buFont typeface="Arial" panose="020B0604020202020204" pitchFamily="34" charset="0"/>
              <a:buChar char="•"/>
            </a:pPr>
            <a:r>
              <a:rPr lang="es-ES" sz="2200" dirty="0">
                <a:latin typeface="Tw Cen MT" panose="020B0602020104020603" pitchFamily="34" charset="0"/>
              </a:rPr>
              <a:t>Requerimientos por riesgo de crédito sólo relativos al reaseguro. </a:t>
            </a:r>
          </a:p>
          <a:p>
            <a:pPr marL="742950" lvl="1" indent="-285750">
              <a:buFont typeface="Arial" panose="020B0604020202020204" pitchFamily="34" charset="0"/>
              <a:buChar char="•"/>
            </a:pPr>
            <a:r>
              <a:rPr lang="es-ES" sz="2200" dirty="0">
                <a:latin typeface="Tw Cen MT" panose="020B0602020104020603" pitchFamily="34" charset="0"/>
              </a:rPr>
              <a:t>Requerimientos por riesgo operacional. </a:t>
            </a:r>
          </a:p>
          <a:p>
            <a:endParaRPr lang="es-ES" sz="800" dirty="0">
              <a:latin typeface="Tw Cen MT" panose="020B0602020104020603" pitchFamily="34" charset="0"/>
            </a:endParaRPr>
          </a:p>
          <a:p>
            <a:r>
              <a:rPr lang="es-ES" sz="2200" dirty="0">
                <a:latin typeface="Tw Cen MT" panose="020B0602020104020603" pitchFamily="34" charset="0"/>
              </a:rPr>
              <a:t>Los SCR futuros excluyen el riesgo de mercado y de crédito pero </a:t>
            </a:r>
            <a:r>
              <a:rPr lang="es-ES" sz="2200" b="1" dirty="0">
                <a:latin typeface="Tw Cen MT" panose="020B0602020104020603" pitchFamily="34" charset="0"/>
              </a:rPr>
              <a:t>no ajustan por diversificación entre diferentes líneas de negocio.</a:t>
            </a:r>
            <a:endParaRPr lang="es-ES" sz="2200" dirty="0">
              <a:latin typeface="Tw Cen MT" panose="020B0602020104020603" pitchFamily="34" charset="0"/>
            </a:endParaRPr>
          </a:p>
        </p:txBody>
      </p:sp>
    </p:spTree>
    <p:extLst>
      <p:ext uri="{BB962C8B-B14F-4D97-AF65-F5344CB8AC3E}">
        <p14:creationId xmlns:p14="http://schemas.microsoft.com/office/powerpoint/2010/main" val="104947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HIPÓTESIS DE CÁLCULO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921488" y="1231088"/>
            <a:ext cx="10432312" cy="3477875"/>
          </a:xfrm>
          <a:prstGeom prst="rect">
            <a:avLst/>
          </a:prstGeom>
          <a:noFill/>
        </p:spPr>
        <p:txBody>
          <a:bodyPr wrap="square" rtlCol="0">
            <a:spAutoFit/>
          </a:bodyPr>
          <a:lstStyle/>
          <a:p>
            <a:r>
              <a:rPr lang="es-ES" sz="2400" b="1" dirty="0">
                <a:solidFill>
                  <a:srgbClr val="C00000"/>
                </a:solidFill>
                <a:latin typeface="Tw Cen MT" panose="020B0602020104020603" pitchFamily="34" charset="0"/>
              </a:rPr>
              <a:t>El cálculo del margen de riesgo se basa en asumir que la entidad: </a:t>
            </a:r>
          </a:p>
          <a:p>
            <a:endParaRPr lang="es-ES" sz="1400" dirty="0">
              <a:solidFill>
                <a:srgbClr val="C00000"/>
              </a:solidFill>
              <a:latin typeface="Tw Cen MT" panose="020B0602020104020603" pitchFamily="34" charset="0"/>
            </a:endParaRPr>
          </a:p>
          <a:p>
            <a:pPr marL="800100" lvl="1" indent="-342900">
              <a:buFont typeface="Arial" panose="020B0604020202020204" pitchFamily="34" charset="0"/>
              <a:buChar char="•"/>
            </a:pPr>
            <a:r>
              <a:rPr lang="es-ES" sz="2400" dirty="0">
                <a:latin typeface="Tw Cen MT" panose="020B0602020104020603" pitchFamily="34" charset="0"/>
              </a:rPr>
              <a:t>Transfiere la totalidad de su cartera a otra aseguradora. </a:t>
            </a:r>
          </a:p>
          <a:p>
            <a:pPr marL="800100" lvl="1" indent="-342900">
              <a:buFont typeface="Arial" panose="020B0604020202020204" pitchFamily="34" charset="0"/>
              <a:buChar char="•"/>
            </a:pPr>
            <a:r>
              <a:rPr lang="es-ES" sz="2400" dirty="0">
                <a:latin typeface="Tw Cen MT" panose="020B0602020104020603" pitchFamily="34" charset="0"/>
              </a:rPr>
              <a:t>La aseguradora que recibe la cartera no tiene otros activos o pasivos. </a:t>
            </a:r>
          </a:p>
          <a:p>
            <a:pPr marL="800100" lvl="1" indent="-342900">
              <a:buFont typeface="Arial" panose="020B0604020202020204" pitchFamily="34" charset="0"/>
              <a:buChar char="•"/>
            </a:pPr>
            <a:r>
              <a:rPr lang="es-ES" sz="2400" dirty="0">
                <a:latin typeface="Tw Cen MT" panose="020B0602020104020603" pitchFamily="34" charset="0"/>
              </a:rPr>
              <a:t>Debe asignar fondos (SCR) para cubrir los pasivos durante toda su vida. </a:t>
            </a:r>
          </a:p>
          <a:p>
            <a:pPr marL="800100" lvl="1" indent="-342900">
              <a:buFont typeface="Arial" panose="020B0604020202020204" pitchFamily="34" charset="0"/>
              <a:buChar char="•"/>
            </a:pPr>
            <a:r>
              <a:rPr lang="es-ES" sz="2400" dirty="0">
                <a:latin typeface="Tw Cen MT" panose="020B0602020104020603" pitchFamily="34" charset="0"/>
              </a:rPr>
              <a:t>Realizada la transferencia, la aseguradora que adquiere la cartera dispondrá de activos que cubren SCR y provisiones técnicas valoradas a mercado.</a:t>
            </a:r>
          </a:p>
          <a:p>
            <a:endParaRPr lang="es-ES" sz="1400" dirty="0">
              <a:latin typeface="Tw Cen MT" panose="020B0602020104020603" pitchFamily="34" charset="0"/>
            </a:endParaRPr>
          </a:p>
          <a:p>
            <a:r>
              <a:rPr lang="es-ES" sz="2400" dirty="0">
                <a:latin typeface="Tw Cen MT" panose="020B0602020104020603" pitchFamily="34" charset="0"/>
              </a:rPr>
              <a:t>El margen de riesgo se debe calcular </a:t>
            </a:r>
            <a:r>
              <a:rPr lang="es-ES" sz="2400" b="1" dirty="0">
                <a:latin typeface="Tw Cen MT" panose="020B0602020104020603" pitchFamily="34" charset="0"/>
              </a:rPr>
              <a:t>por línea de negocio. </a:t>
            </a:r>
            <a:endParaRPr lang="es-ES" sz="2400" dirty="0">
              <a:latin typeface="Tw Cen MT" panose="020B0602020104020603" pitchFamily="34" charset="0"/>
            </a:endParaRPr>
          </a:p>
        </p:txBody>
      </p:sp>
    </p:spTree>
    <p:extLst>
      <p:ext uri="{BB962C8B-B14F-4D97-AF65-F5344CB8AC3E}">
        <p14:creationId xmlns:p14="http://schemas.microsoft.com/office/powerpoint/2010/main" val="1855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REQUISITOS DE CAPITAL DE SOLVENCIA (SCR)</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1402522" y="1639557"/>
            <a:ext cx="4171623" cy="269543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 </a:t>
            </a:r>
            <a:r>
              <a:rPr lang="es-ES" sz="2400" b="1" i="1" dirty="0">
                <a:latin typeface="Tw Cen MT" panose="020B0602020104020603" pitchFamily="34" charset="0"/>
              </a:rPr>
              <a:t>“Nivel mínimo de recursos o fondos propios disponibles con que las aseguradoras deben contar para cubrir las posibles desviaciones futuras de los riesgos a los que se exponen”</a:t>
            </a:r>
            <a:endParaRPr lang="es-ES" sz="2400" dirty="0">
              <a:latin typeface="Tw Cen MT" panose="020B0602020104020603" pitchFamily="34" charset="0"/>
            </a:endParaRPr>
          </a:p>
        </p:txBody>
      </p:sp>
      <p:sp>
        <p:nvSpPr>
          <p:cNvPr id="16" name="CuadroTexto 15">
            <a:extLst>
              <a:ext uri="{FF2B5EF4-FFF2-40B4-BE49-F238E27FC236}">
                <a16:creationId xmlns:a16="http://schemas.microsoft.com/office/drawing/2014/main" id="{7913B3E2-BB23-45AF-B744-78CDCD612911}"/>
              </a:ext>
            </a:extLst>
          </p:cNvPr>
          <p:cNvSpPr txBox="1"/>
          <p:nvPr/>
        </p:nvSpPr>
        <p:spPr>
          <a:xfrm>
            <a:off x="838200" y="5104184"/>
            <a:ext cx="10120138" cy="830997"/>
          </a:xfrm>
          <a:prstGeom prst="rect">
            <a:avLst/>
          </a:prstGeom>
          <a:noFill/>
        </p:spPr>
        <p:txBody>
          <a:bodyPr wrap="square" rtlCol="0">
            <a:spAutoFit/>
          </a:bodyPr>
          <a:lstStyle/>
          <a:p>
            <a:r>
              <a:rPr lang="es-ES" sz="2400" dirty="0">
                <a:latin typeface="Tw Cen MT" panose="020B0602020104020603" pitchFamily="34" charset="0"/>
              </a:rPr>
              <a:t>El capital de solvencia obligatorio se calculará bien con arreglo a la </a:t>
            </a:r>
            <a:r>
              <a:rPr lang="es-ES" sz="2400" b="1" dirty="0">
                <a:solidFill>
                  <a:srgbClr val="C00000"/>
                </a:solidFill>
                <a:latin typeface="Tw Cen MT" panose="020B0602020104020603" pitchFamily="34" charset="0"/>
              </a:rPr>
              <a:t>fórmula estándar</a:t>
            </a:r>
            <a:r>
              <a:rPr lang="es-ES" sz="2400" b="1" dirty="0">
                <a:latin typeface="Tw Cen MT" panose="020B0602020104020603" pitchFamily="34" charset="0"/>
              </a:rPr>
              <a:t> </a:t>
            </a:r>
            <a:r>
              <a:rPr lang="es-ES" sz="2400" dirty="0">
                <a:latin typeface="Tw Cen MT" panose="020B0602020104020603" pitchFamily="34" charset="0"/>
              </a:rPr>
              <a:t>o bien mediante </a:t>
            </a:r>
            <a:r>
              <a:rPr lang="es-ES" sz="2400" b="1" dirty="0">
                <a:solidFill>
                  <a:srgbClr val="C00000"/>
                </a:solidFill>
                <a:latin typeface="Tw Cen MT" panose="020B0602020104020603" pitchFamily="34" charset="0"/>
              </a:rPr>
              <a:t>modelo interno</a:t>
            </a:r>
            <a:r>
              <a:rPr lang="es-ES" sz="2400" dirty="0">
                <a:latin typeface="Tw Cen MT" panose="020B0602020104020603" pitchFamily="34" charset="0"/>
              </a:rPr>
              <a:t>. </a:t>
            </a:r>
            <a:endParaRPr lang="es-ES" sz="2400" dirty="0">
              <a:solidFill>
                <a:srgbClr val="C00000"/>
              </a:solidFill>
              <a:latin typeface="Tw Cen MT" panose="020B0602020104020603" pitchFamily="34" charset="0"/>
            </a:endParaRPr>
          </a:p>
        </p:txBody>
      </p:sp>
      <p:pic>
        <p:nvPicPr>
          <p:cNvPr id="7" name="Imagen 6">
            <a:extLst>
              <a:ext uri="{FF2B5EF4-FFF2-40B4-BE49-F238E27FC236}">
                <a16:creationId xmlns:a16="http://schemas.microsoft.com/office/drawing/2014/main" id="{69C651A9-C735-42B4-9B5A-76769FA66A01}"/>
              </a:ext>
            </a:extLst>
          </p:cNvPr>
          <p:cNvPicPr>
            <a:picLocks noChangeAspect="1"/>
          </p:cNvPicPr>
          <p:nvPr/>
        </p:nvPicPr>
        <p:blipFill>
          <a:blip r:embed="rId4"/>
          <a:stretch>
            <a:fillRect/>
          </a:stretch>
        </p:blipFill>
        <p:spPr>
          <a:xfrm>
            <a:off x="6617856" y="983461"/>
            <a:ext cx="4419995" cy="4007633"/>
          </a:xfrm>
          <a:prstGeom prst="rect">
            <a:avLst/>
          </a:prstGeom>
        </p:spPr>
      </p:pic>
    </p:spTree>
    <p:extLst>
      <p:ext uri="{BB962C8B-B14F-4D97-AF65-F5344CB8AC3E}">
        <p14:creationId xmlns:p14="http://schemas.microsoft.com/office/powerpoint/2010/main" val="100881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VALOR EN RIESGO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921488" y="1094909"/>
            <a:ext cx="10432312" cy="2308324"/>
          </a:xfrm>
          <a:prstGeom prst="rect">
            <a:avLst/>
          </a:prstGeom>
          <a:noFill/>
        </p:spPr>
        <p:txBody>
          <a:bodyPr wrap="square" rtlCol="0">
            <a:spAutoFit/>
          </a:bodyPr>
          <a:lstStyle/>
          <a:p>
            <a:pPr algn="ctr"/>
            <a:r>
              <a:rPr lang="es-ES" sz="2400" b="1" dirty="0">
                <a:solidFill>
                  <a:srgbClr val="C00000"/>
                </a:solidFill>
                <a:latin typeface="Tw Cen MT" panose="020B0602020104020603" pitchFamily="34" charset="0"/>
              </a:rPr>
              <a:t>El SCR es por tanto el capital necesario para que una entidad mantenga su solvencia incluso en condiciones extremas de mercado y de negocio. </a:t>
            </a:r>
          </a:p>
          <a:p>
            <a:pPr algn="ctr"/>
            <a:endParaRPr lang="es-ES" sz="2400" dirty="0">
              <a:latin typeface="Tw Cen MT" panose="020B0602020104020603" pitchFamily="34" charset="0"/>
            </a:endParaRPr>
          </a:p>
          <a:p>
            <a:pPr algn="ctr"/>
            <a:r>
              <a:rPr lang="es-ES" sz="2400" dirty="0">
                <a:latin typeface="Tw Cen MT" panose="020B0602020104020603" pitchFamily="34" charset="0"/>
              </a:rPr>
              <a:t>Se mide en función del </a:t>
            </a:r>
            <a:r>
              <a:rPr lang="es-ES" sz="2400" dirty="0" err="1">
                <a:latin typeface="Tw Cen MT" panose="020B0602020104020603" pitchFamily="34" charset="0"/>
              </a:rPr>
              <a:t>Valueat</a:t>
            </a:r>
            <a:r>
              <a:rPr lang="es-ES" sz="2400" dirty="0">
                <a:latin typeface="Tw Cen MT" panose="020B0602020104020603" pitchFamily="34" charset="0"/>
              </a:rPr>
              <a:t> </a:t>
            </a:r>
            <a:r>
              <a:rPr lang="es-ES" sz="2400" dirty="0" err="1">
                <a:latin typeface="Tw Cen MT" panose="020B0602020104020603" pitchFamily="34" charset="0"/>
              </a:rPr>
              <a:t>Risk</a:t>
            </a:r>
            <a:r>
              <a:rPr lang="es-ES" sz="2400" dirty="0">
                <a:latin typeface="Tw Cen MT" panose="020B0602020104020603" pitchFamily="34" charset="0"/>
              </a:rPr>
              <a:t>(VaR) con un nivel de confianza del 99,5% y un horizonte temporal de 1 año. Es decir, el SCR es la cantidad de capital necesario para cubrir cualquier posibilidad de pérdida.</a:t>
            </a:r>
            <a:endParaRPr lang="es-ES" sz="2400" dirty="0">
              <a:solidFill>
                <a:srgbClr val="C00000"/>
              </a:solidFill>
              <a:latin typeface="Tw Cen MT" panose="020B0602020104020603" pitchFamily="34" charset="0"/>
            </a:endParaRPr>
          </a:p>
        </p:txBody>
      </p:sp>
      <p:pic>
        <p:nvPicPr>
          <p:cNvPr id="3" name="Imagen 2">
            <a:extLst>
              <a:ext uri="{FF2B5EF4-FFF2-40B4-BE49-F238E27FC236}">
                <a16:creationId xmlns:a16="http://schemas.microsoft.com/office/drawing/2014/main" id="{1CFE343B-F916-4BD8-8D56-481762170785}"/>
              </a:ext>
            </a:extLst>
          </p:cNvPr>
          <p:cNvPicPr>
            <a:picLocks noChangeAspect="1"/>
          </p:cNvPicPr>
          <p:nvPr/>
        </p:nvPicPr>
        <p:blipFill>
          <a:blip r:embed="rId4"/>
          <a:stretch>
            <a:fillRect/>
          </a:stretch>
        </p:blipFill>
        <p:spPr>
          <a:xfrm>
            <a:off x="2239011" y="3524386"/>
            <a:ext cx="8182755" cy="2911092"/>
          </a:xfrm>
          <a:prstGeom prst="rect">
            <a:avLst/>
          </a:prstGeom>
        </p:spPr>
      </p:pic>
    </p:spTree>
    <p:extLst>
      <p:ext uri="{BB962C8B-B14F-4D97-AF65-F5344CB8AC3E}">
        <p14:creationId xmlns:p14="http://schemas.microsoft.com/office/powerpoint/2010/main" val="165727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RIESGO SUSCRIPCIÓN DE VIDA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6" name="Rectángulo 5">
            <a:extLst>
              <a:ext uri="{FF2B5EF4-FFF2-40B4-BE49-F238E27FC236}">
                <a16:creationId xmlns:a16="http://schemas.microsoft.com/office/drawing/2014/main" id="{851C23CA-8311-48BE-94CB-4BAFC098272A}"/>
              </a:ext>
            </a:extLst>
          </p:cNvPr>
          <p:cNvSpPr/>
          <p:nvPr/>
        </p:nvSpPr>
        <p:spPr>
          <a:xfrm>
            <a:off x="921488" y="1197836"/>
            <a:ext cx="10331245" cy="12003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Tw Cen MT" panose="020B0602020104020603" pitchFamily="34" charset="0"/>
              </a:rPr>
              <a:t>“</a:t>
            </a:r>
            <a:r>
              <a:rPr lang="es-ES" sz="2400" b="1" i="1" dirty="0">
                <a:latin typeface="Tw Cen MT" panose="020B0602020104020603" pitchFamily="34" charset="0"/>
              </a:rPr>
              <a:t>El módulo de riesgo de suscripción del seguro de vida reflejará el riesgo derivado de las obligaciones de seguro de vida, atendiendo a los eventos cubiertos y a los procesos seguidos en el ejercicio de la actividad” </a:t>
            </a:r>
            <a:r>
              <a:rPr lang="es-ES" sz="2400" dirty="0">
                <a:latin typeface="Tw Cen MT" panose="020B0602020104020603" pitchFamily="34" charset="0"/>
              </a:rPr>
              <a:t>(Art. 105.3)</a:t>
            </a:r>
          </a:p>
        </p:txBody>
      </p:sp>
      <p:pic>
        <p:nvPicPr>
          <p:cNvPr id="5" name="Imagen 4">
            <a:extLst>
              <a:ext uri="{FF2B5EF4-FFF2-40B4-BE49-F238E27FC236}">
                <a16:creationId xmlns:a16="http://schemas.microsoft.com/office/drawing/2014/main" id="{5981D54B-1D9B-4C32-9D91-3DB387E840DD}"/>
              </a:ext>
            </a:extLst>
          </p:cNvPr>
          <p:cNvPicPr>
            <a:picLocks noChangeAspect="1"/>
          </p:cNvPicPr>
          <p:nvPr/>
        </p:nvPicPr>
        <p:blipFill>
          <a:blip r:embed="rId4"/>
          <a:stretch>
            <a:fillRect/>
          </a:stretch>
        </p:blipFill>
        <p:spPr>
          <a:xfrm>
            <a:off x="2723877" y="2477925"/>
            <a:ext cx="7105923" cy="4038662"/>
          </a:xfrm>
          <a:prstGeom prst="rect">
            <a:avLst/>
          </a:prstGeom>
        </p:spPr>
      </p:pic>
    </p:spTree>
    <p:extLst>
      <p:ext uri="{BB962C8B-B14F-4D97-AF65-F5344CB8AC3E}">
        <p14:creationId xmlns:p14="http://schemas.microsoft.com/office/powerpoint/2010/main" val="32458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SIMPLIFICACIONES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921488" y="1029403"/>
            <a:ext cx="10432312" cy="5101397"/>
          </a:xfrm>
          <a:prstGeom prst="rect">
            <a:avLst/>
          </a:prstGeom>
          <a:noFill/>
        </p:spPr>
        <p:txBody>
          <a:bodyPr wrap="square" rtlCol="0">
            <a:spAutoFit/>
          </a:bodyPr>
          <a:lstStyle/>
          <a:p>
            <a:r>
              <a:rPr lang="es-ES" sz="2400" dirty="0">
                <a:latin typeface="Tw Cen MT" panose="020B0602020104020603" pitchFamily="34" charset="0"/>
              </a:rPr>
              <a:t>El principal problema a la hora de calcular el margen de riesgo es determinar los SCR futuros. Por tanto, la Directiva propone las siguientes </a:t>
            </a:r>
            <a:r>
              <a:rPr lang="es-ES" sz="2400" b="1" dirty="0">
                <a:solidFill>
                  <a:srgbClr val="C00000"/>
                </a:solidFill>
                <a:latin typeface="Tw Cen MT" panose="020B0602020104020603" pitchFamily="34" charset="0"/>
              </a:rPr>
              <a:t>simplificaciones posibles a utilizar en el cálculo del MR.</a:t>
            </a:r>
          </a:p>
          <a:p>
            <a:endParaRPr lang="es-ES" sz="1050" i="1" dirty="0">
              <a:latin typeface="Tw Cen MT" panose="020B0602020104020603" pitchFamily="34" charset="0"/>
            </a:endParaRPr>
          </a:p>
          <a:p>
            <a:r>
              <a:rPr lang="es-ES" sz="2200" i="1" dirty="0">
                <a:latin typeface="Tw Cen MT" panose="020B0602020104020603" pitchFamily="34" charset="0"/>
              </a:rPr>
              <a:t>“Cuando se utilicen metodologías simplificadas para el cálculo de la mejor estimación, las empresas deben evaluar el impacto resultante que el uso de estas metodologías puede tener sobre los métodos disponibles para calcular el margen de riesgo, incluido el uso de cualquier método simplificado para prever los capitales de solvencia obligatorios futuros“.</a:t>
            </a:r>
          </a:p>
          <a:p>
            <a:endParaRPr lang="es-ES" sz="1050" dirty="0"/>
          </a:p>
          <a:p>
            <a:r>
              <a:rPr lang="es-ES" sz="2200" i="1" dirty="0">
                <a:latin typeface="Tw Cen MT" panose="020B0602020104020603" pitchFamily="34" charset="0"/>
              </a:rPr>
              <a:t>“Al decidir qué nivel de jerarquía es el más apropiado de entre los que se exponen a continuación, las empresas de seguros y de reaseguros deberían garantizar que la complejidad de los cálculos no excede de lo que es necesario para reflejar la naturaleza, el volumen y la complejidad de los riesgos subyacentes a las obligaciones de seguro y de reaseguro de la empresa de referencia de manera proporcional”</a:t>
            </a:r>
          </a:p>
          <a:p>
            <a:endParaRPr lang="es-ES" sz="1050" i="1" dirty="0">
              <a:latin typeface="Tw Cen MT" panose="020B0602020104020603" pitchFamily="34" charset="0"/>
            </a:endParaRPr>
          </a:p>
          <a:p>
            <a:r>
              <a:rPr lang="es-ES" sz="2400" i="1" dirty="0">
                <a:solidFill>
                  <a:srgbClr val="C00000"/>
                </a:solidFill>
                <a:latin typeface="Tw Cen MT" panose="020B0602020104020603" pitchFamily="34" charset="0"/>
              </a:rPr>
              <a:t>Directrices sobre la valoración de las provisiones técnicas (EIOPA)</a:t>
            </a:r>
          </a:p>
        </p:txBody>
      </p:sp>
    </p:spTree>
    <p:extLst>
      <p:ext uri="{BB962C8B-B14F-4D97-AF65-F5344CB8AC3E}">
        <p14:creationId xmlns:p14="http://schemas.microsoft.com/office/powerpoint/2010/main" val="268142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79844" y="46104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SIMPLIFICACIONES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921488" y="891752"/>
            <a:ext cx="10432312" cy="6070893"/>
          </a:xfrm>
          <a:prstGeom prst="rect">
            <a:avLst/>
          </a:prstGeom>
          <a:noFill/>
        </p:spPr>
        <p:txBody>
          <a:bodyPr wrap="square" rtlCol="0">
            <a:spAutoFit/>
          </a:bodyPr>
          <a:lstStyle/>
          <a:p>
            <a:r>
              <a:rPr lang="es-ES" sz="2200" dirty="0">
                <a:latin typeface="Tw Cen MT" panose="020B0602020104020603" pitchFamily="34" charset="0"/>
              </a:rPr>
              <a:t>Las directrices de la EIOPA facilitan la siguiente jerarquía como base para la elección de método para previsión de los capitales de solvencia obligatorios futuros:</a:t>
            </a:r>
          </a:p>
          <a:p>
            <a:pPr marL="342900" indent="-342900">
              <a:buFont typeface="Arial" panose="020B0604020202020204" pitchFamily="34" charset="0"/>
              <a:buChar char="•"/>
            </a:pPr>
            <a:r>
              <a:rPr lang="es-ES" sz="2200" b="1" dirty="0">
                <a:solidFill>
                  <a:srgbClr val="C00000"/>
                </a:solidFill>
                <a:latin typeface="Tw Cen MT" panose="020B0602020104020603" pitchFamily="34" charset="0"/>
              </a:rPr>
              <a:t>Método 1:</a:t>
            </a:r>
          </a:p>
          <a:p>
            <a:pPr marL="354013" lvl="1"/>
            <a:r>
              <a:rPr lang="es-ES" sz="2200" dirty="0">
                <a:latin typeface="Tw Cen MT" panose="020B0602020104020603" pitchFamily="34" charset="0"/>
              </a:rPr>
              <a:t>Aproximación de los riesgos y </a:t>
            </a:r>
            <a:r>
              <a:rPr lang="es-ES" sz="2200" dirty="0" err="1">
                <a:latin typeface="Tw Cen MT" panose="020B0602020104020603" pitchFamily="34" charset="0"/>
              </a:rPr>
              <a:t>subriesgos</a:t>
            </a:r>
            <a:r>
              <a:rPr lang="es-ES" sz="2200" dirty="0">
                <a:latin typeface="Tw Cen MT" panose="020B0602020104020603" pitchFamily="34" charset="0"/>
              </a:rPr>
              <a:t> individuales dentro de alguno o todos los módulos y submódulos del cálculo de SCR mediante la aplicación de las medidas de ejecución, art. 58 letra a).</a:t>
            </a:r>
          </a:p>
          <a:p>
            <a:pPr marL="342900" indent="-342900">
              <a:buFont typeface="Arial" panose="020B0604020202020204" pitchFamily="34" charset="0"/>
              <a:buChar char="•"/>
            </a:pPr>
            <a:r>
              <a:rPr lang="es-ES" sz="2200" b="1" dirty="0">
                <a:solidFill>
                  <a:srgbClr val="C00000"/>
                </a:solidFill>
                <a:latin typeface="Tw Cen MT" panose="020B0602020104020603" pitchFamily="34" charset="0"/>
              </a:rPr>
              <a:t>Método 2:</a:t>
            </a:r>
          </a:p>
          <a:p>
            <a:pPr marL="354013" lvl="1"/>
            <a:r>
              <a:rPr lang="es-ES" sz="2200" dirty="0">
                <a:latin typeface="Tw Cen MT" panose="020B0602020104020603" pitchFamily="34" charset="0"/>
              </a:rPr>
              <a:t>Aproximación suma descontada de SCR mediante el uso del coeficiente de la mejor estimación que existe en ese año futuro, a la mejor estimación en la fecha de valoración. Este método no es apropiado cuando existen </a:t>
            </a:r>
            <a:r>
              <a:rPr lang="es-ES" sz="2200" dirty="0" err="1">
                <a:latin typeface="Tw Cen MT" panose="020B0602020104020603" pitchFamily="34" charset="0"/>
              </a:rPr>
              <a:t>Best</a:t>
            </a:r>
            <a:r>
              <a:rPr lang="es-ES" sz="2200" dirty="0">
                <a:latin typeface="Tw Cen MT" panose="020B0602020104020603" pitchFamily="34" charset="0"/>
              </a:rPr>
              <a:t> </a:t>
            </a:r>
            <a:r>
              <a:rPr lang="es-ES" sz="2200" dirty="0" err="1">
                <a:latin typeface="Tw Cen MT" panose="020B0602020104020603" pitchFamily="34" charset="0"/>
              </a:rPr>
              <a:t>Estimate</a:t>
            </a:r>
            <a:r>
              <a:rPr lang="es-ES" sz="2200" dirty="0">
                <a:latin typeface="Tw Cen MT" panose="020B0602020104020603" pitchFamily="34" charset="0"/>
              </a:rPr>
              <a:t> negativos en la fecha de valoración o fechas posteriores.</a:t>
            </a:r>
          </a:p>
          <a:p>
            <a:pPr marL="342900" indent="-342900">
              <a:buFont typeface="Arial" panose="020B0604020202020204" pitchFamily="34" charset="0"/>
              <a:buChar char="•"/>
            </a:pPr>
            <a:r>
              <a:rPr lang="es-ES" sz="2200" b="1" dirty="0">
                <a:solidFill>
                  <a:srgbClr val="C00000"/>
                </a:solidFill>
                <a:latin typeface="Tw Cen MT" panose="020B0602020104020603" pitchFamily="34" charset="0"/>
              </a:rPr>
              <a:t>Método 3:</a:t>
            </a:r>
          </a:p>
          <a:p>
            <a:pPr marL="354013" lvl="1"/>
            <a:r>
              <a:rPr lang="es-ES" sz="2200" dirty="0">
                <a:latin typeface="Tw Cen MT" panose="020B0602020104020603" pitchFamily="34" charset="0"/>
              </a:rPr>
              <a:t>Aproximación suma descontada de SCR mediante el uso de la duración modificada de los </a:t>
            </a:r>
            <a:r>
              <a:rPr lang="es-ES" sz="2200" dirty="0" err="1">
                <a:latin typeface="Tw Cen MT" panose="020B0602020104020603" pitchFamily="34" charset="0"/>
              </a:rPr>
              <a:t>pasvios</a:t>
            </a:r>
            <a:r>
              <a:rPr lang="es-ES" sz="2200" dirty="0">
                <a:latin typeface="Tw Cen MT" panose="020B0602020104020603" pitchFamily="34" charset="0"/>
              </a:rPr>
              <a:t> de seguros como un factor de proporcionalidad.</a:t>
            </a:r>
          </a:p>
          <a:p>
            <a:pPr marL="342900" indent="-342900">
              <a:buFont typeface="Arial" panose="020B0604020202020204" pitchFamily="34" charset="0"/>
              <a:buChar char="•"/>
            </a:pPr>
            <a:r>
              <a:rPr lang="es-ES" sz="2200" b="1" dirty="0">
                <a:solidFill>
                  <a:srgbClr val="C00000"/>
                </a:solidFill>
                <a:latin typeface="Tw Cen MT" panose="020B0602020104020603" pitchFamily="34" charset="0"/>
              </a:rPr>
              <a:t>Método 4:</a:t>
            </a:r>
          </a:p>
          <a:p>
            <a:pPr marL="354013" lvl="1"/>
            <a:r>
              <a:rPr lang="es-ES" sz="2200" dirty="0">
                <a:latin typeface="Tw Cen MT" panose="020B0602020104020603" pitchFamily="34" charset="0"/>
              </a:rPr>
              <a:t>Aproximación del margen de riesgo mediante el cálculo como un porcentaje de la mejor estimación de las provisiones técnicas netas en la fecha de valoración.</a:t>
            </a:r>
          </a:p>
          <a:p>
            <a:endParaRPr lang="es-ES" sz="1050" i="1" dirty="0">
              <a:latin typeface="Tw Cen MT" panose="020B0602020104020603" pitchFamily="34" charset="0"/>
            </a:endParaRPr>
          </a:p>
        </p:txBody>
      </p:sp>
    </p:spTree>
    <p:extLst>
      <p:ext uri="{BB962C8B-B14F-4D97-AF65-F5344CB8AC3E}">
        <p14:creationId xmlns:p14="http://schemas.microsoft.com/office/powerpoint/2010/main" val="130533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SIMPLIFICACIONES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921488" y="1231088"/>
            <a:ext cx="10432312" cy="4585871"/>
          </a:xfrm>
          <a:prstGeom prst="rect">
            <a:avLst/>
          </a:prstGeom>
          <a:noFill/>
        </p:spPr>
        <p:txBody>
          <a:bodyPr wrap="square" rtlCol="0">
            <a:spAutoFit/>
          </a:bodyPr>
          <a:lstStyle/>
          <a:p>
            <a:r>
              <a:rPr lang="es-ES" sz="2400" dirty="0">
                <a:latin typeface="Tw Cen MT" panose="020B0602020104020603" pitchFamily="34" charset="0"/>
              </a:rPr>
              <a:t>Así mismo, la Directiva propone las siguientes </a:t>
            </a:r>
            <a:r>
              <a:rPr lang="es-ES" sz="2400" b="1" dirty="0">
                <a:solidFill>
                  <a:srgbClr val="C00000"/>
                </a:solidFill>
                <a:latin typeface="Tw Cen MT" panose="020B0602020104020603" pitchFamily="34" charset="0"/>
              </a:rPr>
              <a:t>simplificaciones posibles a utilizar en el cálculo del MR:</a:t>
            </a:r>
          </a:p>
          <a:p>
            <a:endParaRPr lang="es-ES" sz="1400" dirty="0">
              <a:solidFill>
                <a:srgbClr val="C00000"/>
              </a:solidFill>
              <a:latin typeface="Tw Cen MT" panose="020B0602020104020603" pitchFamily="34" charset="0"/>
            </a:endParaRPr>
          </a:p>
          <a:p>
            <a:pPr marL="914400" lvl="1" indent="-457200">
              <a:buFont typeface="+mj-lt"/>
              <a:buAutoNum type="arabicPeriod"/>
            </a:pPr>
            <a:r>
              <a:rPr lang="es-ES" sz="2400" dirty="0">
                <a:latin typeface="Tw Cen MT" panose="020B0602020104020603" pitchFamily="34" charset="0"/>
              </a:rPr>
              <a:t>Proyectar los SCR futuros sin utilizar simplificaciones </a:t>
            </a:r>
          </a:p>
          <a:p>
            <a:pPr marL="914400" lvl="1" indent="-457200">
              <a:buFont typeface="+mj-lt"/>
              <a:buAutoNum type="arabicPeriod"/>
            </a:pPr>
            <a:r>
              <a:rPr lang="es-ES" sz="2400" dirty="0">
                <a:latin typeface="Tw Cen MT" panose="020B0602020104020603" pitchFamily="34" charset="0"/>
              </a:rPr>
              <a:t>Aproximar los riesgos individuales para el cálculo de los SCR futuros </a:t>
            </a:r>
          </a:p>
          <a:p>
            <a:pPr marL="914400" lvl="1" indent="-457200">
              <a:buFont typeface="+mj-lt"/>
              <a:buAutoNum type="arabicPeriod"/>
            </a:pPr>
            <a:r>
              <a:rPr lang="es-ES" sz="2400" b="1" dirty="0">
                <a:latin typeface="Tw Cen MT" panose="020B0602020104020603" pitchFamily="34" charset="0"/>
              </a:rPr>
              <a:t>Aproximar el SCR de cada año futuro utilizando un enfoque “proporcional” </a:t>
            </a:r>
            <a:endParaRPr lang="es-ES" sz="2400" dirty="0">
              <a:latin typeface="Tw Cen MT" panose="020B0602020104020603" pitchFamily="34" charset="0"/>
            </a:endParaRPr>
          </a:p>
          <a:p>
            <a:pPr marL="914400" lvl="1" indent="-457200">
              <a:buFont typeface="+mj-lt"/>
              <a:buAutoNum type="arabicPeriod"/>
            </a:pPr>
            <a:r>
              <a:rPr lang="es-ES" sz="2400" b="1" dirty="0">
                <a:latin typeface="Tw Cen MT" panose="020B0602020104020603" pitchFamily="34" charset="0"/>
              </a:rPr>
              <a:t>Estimar todos los SCR futuros de una vez utilizando aproximaciones basadas en la duración</a:t>
            </a:r>
            <a:endParaRPr lang="es-ES" sz="2400" dirty="0">
              <a:latin typeface="Tw Cen MT" panose="020B0602020104020603" pitchFamily="34" charset="0"/>
            </a:endParaRPr>
          </a:p>
          <a:p>
            <a:pPr marL="914400" lvl="1" indent="-457200">
              <a:buFont typeface="+mj-lt"/>
              <a:buAutoNum type="arabicPeriod"/>
            </a:pPr>
            <a:r>
              <a:rPr lang="es-ES" sz="2400" dirty="0">
                <a:latin typeface="Tw Cen MT" panose="020B0602020104020603" pitchFamily="34" charset="0"/>
              </a:rPr>
              <a:t>Aproximar el margen de riesgo como un porcentaje del BEL </a:t>
            </a:r>
          </a:p>
          <a:p>
            <a:endParaRPr lang="es-ES" sz="1400" dirty="0">
              <a:latin typeface="Tw Cen MT" panose="020B0602020104020603" pitchFamily="34" charset="0"/>
            </a:endParaRPr>
          </a:p>
          <a:p>
            <a:r>
              <a:rPr lang="es-ES" sz="2400" b="1" dirty="0">
                <a:solidFill>
                  <a:srgbClr val="C00000"/>
                </a:solidFill>
                <a:latin typeface="Tw Cen MT" panose="020B0602020104020603" pitchFamily="34" charset="0"/>
              </a:rPr>
              <a:t>Referencia de mercado:</a:t>
            </a:r>
          </a:p>
          <a:p>
            <a:r>
              <a:rPr lang="sv-SE" sz="2400" b="1" dirty="0">
                <a:latin typeface="Tw Cen MT" panose="020B0602020104020603" pitchFamily="34" charset="0"/>
              </a:rPr>
              <a:t>Ratio MR/BEL en QIS5 = 2,97%</a:t>
            </a:r>
            <a:endParaRPr lang="es-ES" sz="2400" dirty="0">
              <a:latin typeface="Tw Cen MT" panose="020B0602020104020603" pitchFamily="34" charset="0"/>
            </a:endParaRPr>
          </a:p>
        </p:txBody>
      </p:sp>
    </p:spTree>
    <p:extLst>
      <p:ext uri="{BB962C8B-B14F-4D97-AF65-F5344CB8AC3E}">
        <p14:creationId xmlns:p14="http://schemas.microsoft.com/office/powerpoint/2010/main" val="48027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921488" y="610782"/>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TASA DE COSTE DE CAPITAL</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9" name="Rectángulo 8">
            <a:extLst>
              <a:ext uri="{FF2B5EF4-FFF2-40B4-BE49-F238E27FC236}">
                <a16:creationId xmlns:a16="http://schemas.microsoft.com/office/drawing/2014/main" id="{F5BA6854-CBAB-4570-A696-53D4DB42C21F}"/>
              </a:ext>
            </a:extLst>
          </p:cNvPr>
          <p:cNvSpPr/>
          <p:nvPr/>
        </p:nvSpPr>
        <p:spPr>
          <a:xfrm>
            <a:off x="963132" y="1180393"/>
            <a:ext cx="10432312" cy="22144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Tw Cen MT" panose="020B0602020104020603" pitchFamily="34" charset="0"/>
              </a:rPr>
              <a:t>“El coste de capital será igual al tipo adicional, por encima del tipo de interés sin riesgo… que tendría que satisfacer una empresa de seguros por mantener un importe de fondos propios admisibles igual al capital de solvencia obligatorio necesario para asumir las obligaciones… durante el período de vigencia de las mismas”</a:t>
            </a:r>
          </a:p>
          <a:p>
            <a:pPr algn="ctr"/>
            <a:r>
              <a:rPr lang="es-ES" sz="2400" dirty="0">
                <a:latin typeface="Tw Cen MT" panose="020B0602020104020603" pitchFamily="34" charset="0"/>
              </a:rPr>
              <a:t>Art. 77.5 Directiva </a:t>
            </a:r>
            <a:r>
              <a:rPr lang="es-ES" sz="2400" dirty="0">
                <a:solidFill>
                  <a:schemeClr val="bg1"/>
                </a:solidFill>
                <a:latin typeface="Tw Cen MT" panose="020B0602020104020603" pitchFamily="34" charset="77"/>
              </a:rPr>
              <a:t>2009/138/CE</a:t>
            </a:r>
            <a:r>
              <a:rPr lang="es-ES" sz="2400" dirty="0">
                <a:latin typeface="Tw Cen MT" panose="020B0602020104020603" pitchFamily="34" charset="0"/>
              </a:rPr>
              <a:t> Solvencia II</a:t>
            </a:r>
          </a:p>
        </p:txBody>
      </p:sp>
      <p:sp>
        <p:nvSpPr>
          <p:cNvPr id="13" name="Rectángulo 12">
            <a:extLst>
              <a:ext uri="{FF2B5EF4-FFF2-40B4-BE49-F238E27FC236}">
                <a16:creationId xmlns:a16="http://schemas.microsoft.com/office/drawing/2014/main" id="{8AEFCCAC-DA2A-4D0E-AAE6-E2E016D12D21}"/>
              </a:ext>
            </a:extLst>
          </p:cNvPr>
          <p:cNvSpPr/>
          <p:nvPr/>
        </p:nvSpPr>
        <p:spPr>
          <a:xfrm>
            <a:off x="963132" y="4215330"/>
            <a:ext cx="10432312" cy="76249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En Solvencia II el coste de capital (</a:t>
            </a:r>
            <a:r>
              <a:rPr lang="es-ES" sz="2400" dirty="0" err="1">
                <a:latin typeface="Tw Cen MT" panose="020B0602020104020603" pitchFamily="34" charset="0"/>
              </a:rPr>
              <a:t>CoC</a:t>
            </a:r>
            <a:r>
              <a:rPr lang="es-ES" sz="2400" dirty="0">
                <a:latin typeface="Tw Cen MT" panose="020B0602020104020603" pitchFamily="34" charset="0"/>
              </a:rPr>
              <a:t>) es del 6%, y será la misma tasa para todas las empresas de seguros.</a:t>
            </a:r>
          </a:p>
        </p:txBody>
      </p:sp>
      <p:sp>
        <p:nvSpPr>
          <p:cNvPr id="7" name="Flecha: hacia abajo 6">
            <a:extLst>
              <a:ext uri="{FF2B5EF4-FFF2-40B4-BE49-F238E27FC236}">
                <a16:creationId xmlns:a16="http://schemas.microsoft.com/office/drawing/2014/main" id="{65681518-F3E5-42A4-A157-450600DAEB68}"/>
              </a:ext>
            </a:extLst>
          </p:cNvPr>
          <p:cNvSpPr/>
          <p:nvPr/>
        </p:nvSpPr>
        <p:spPr>
          <a:xfrm>
            <a:off x="5889522" y="3524866"/>
            <a:ext cx="786581" cy="56043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822681A2-D6C6-4257-8DC8-4CE81A221B0C}"/>
              </a:ext>
            </a:extLst>
          </p:cNvPr>
          <p:cNvSpPr txBox="1"/>
          <p:nvPr/>
        </p:nvSpPr>
        <p:spPr>
          <a:xfrm>
            <a:off x="1004776" y="5214170"/>
            <a:ext cx="10432312" cy="830997"/>
          </a:xfrm>
          <a:prstGeom prst="rect">
            <a:avLst/>
          </a:prstGeom>
          <a:noFill/>
        </p:spPr>
        <p:txBody>
          <a:bodyPr wrap="square" rtlCol="0">
            <a:spAutoFit/>
          </a:bodyPr>
          <a:lstStyle/>
          <a:p>
            <a:r>
              <a:rPr lang="es-ES" sz="2400" dirty="0">
                <a:latin typeface="Tw Cen MT" panose="020B0602020104020603" pitchFamily="34" charset="0"/>
              </a:rPr>
              <a:t>Es un elemento de prudencia para la protección del asegurado ya que cubre las desviaciones adversas que pueden esperarse en circunstancias normales.</a:t>
            </a:r>
          </a:p>
        </p:txBody>
      </p:sp>
    </p:spTree>
    <p:extLst>
      <p:ext uri="{BB962C8B-B14F-4D97-AF65-F5344CB8AC3E}">
        <p14:creationId xmlns:p14="http://schemas.microsoft.com/office/powerpoint/2010/main" val="85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921488" y="610782"/>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OBSERVACIONES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0" name="CuadroTexto 9">
            <a:extLst>
              <a:ext uri="{FF2B5EF4-FFF2-40B4-BE49-F238E27FC236}">
                <a16:creationId xmlns:a16="http://schemas.microsoft.com/office/drawing/2014/main" id="{822681A2-D6C6-4257-8DC8-4CE81A221B0C}"/>
              </a:ext>
            </a:extLst>
          </p:cNvPr>
          <p:cNvSpPr txBox="1"/>
          <p:nvPr/>
        </p:nvSpPr>
        <p:spPr>
          <a:xfrm>
            <a:off x="838200" y="1025741"/>
            <a:ext cx="10432312" cy="6001643"/>
          </a:xfrm>
          <a:prstGeom prst="rect">
            <a:avLst/>
          </a:prstGeom>
          <a:noFill/>
        </p:spPr>
        <p:txBody>
          <a:bodyPr wrap="square" rtlCol="0">
            <a:spAutoFit/>
          </a:bodyPr>
          <a:lstStyle/>
          <a:p>
            <a:pPr marL="457200" indent="-457200">
              <a:buAutoNum type="arabicPeriod"/>
            </a:pPr>
            <a:r>
              <a:rPr lang="es-ES" sz="2400" b="1" dirty="0">
                <a:solidFill>
                  <a:srgbClr val="C00000"/>
                </a:solidFill>
                <a:latin typeface="Tw Cen MT" panose="020B0602020104020603" pitchFamily="34" charset="0"/>
              </a:rPr>
              <a:t>Información:</a:t>
            </a:r>
          </a:p>
          <a:p>
            <a:pPr lvl="1"/>
            <a:r>
              <a:rPr lang="es-ES" sz="2400" dirty="0">
                <a:latin typeface="Tw Cen MT" panose="020B0602020104020603" pitchFamily="34" charset="0"/>
              </a:rPr>
              <a:t>Cuanto menor es el conocimiento sobre el BEL y su tendencia, mayor debe ser el margen de riesgo.</a:t>
            </a:r>
          </a:p>
          <a:p>
            <a:pPr marL="457200" indent="-457200">
              <a:buAutoNum type="arabicPeriod"/>
            </a:pPr>
            <a:r>
              <a:rPr lang="es-ES" sz="2400" b="1" dirty="0">
                <a:solidFill>
                  <a:srgbClr val="C00000"/>
                </a:solidFill>
                <a:latin typeface="Tw Cen MT" panose="020B0602020104020603" pitchFamily="34" charset="0"/>
              </a:rPr>
              <a:t>Frecuencia y severidad:</a:t>
            </a:r>
          </a:p>
          <a:p>
            <a:pPr lvl="1"/>
            <a:r>
              <a:rPr lang="es-ES" sz="2400" dirty="0">
                <a:latin typeface="Tw Cen MT" panose="020B0602020104020603" pitchFamily="34" charset="0"/>
              </a:rPr>
              <a:t>Los riesgos de frecuencias bajas y de severidad alta deberán tener un mayor margen de riesgo que otros riesgos de alta frecuencia y baja severidad.</a:t>
            </a:r>
          </a:p>
          <a:p>
            <a:pPr marL="457200" indent="-457200">
              <a:buAutoNum type="arabicPeriod"/>
            </a:pPr>
            <a:r>
              <a:rPr lang="es-ES" sz="2400" b="1" dirty="0">
                <a:solidFill>
                  <a:srgbClr val="C00000"/>
                </a:solidFill>
                <a:latin typeface="Tw Cen MT" panose="020B0602020104020603" pitchFamily="34" charset="0"/>
              </a:rPr>
              <a:t>Duración:</a:t>
            </a:r>
          </a:p>
          <a:p>
            <a:pPr lvl="1"/>
            <a:r>
              <a:rPr lang="es-ES" sz="2400" dirty="0">
                <a:latin typeface="Tw Cen MT" panose="020B0602020104020603" pitchFamily="34" charset="0"/>
              </a:rPr>
              <a:t>Para riesgos similares, los contratos de mayor duración deben tener un mayor margen de riesgo que los de corta duración.</a:t>
            </a:r>
          </a:p>
          <a:p>
            <a:pPr marL="457200" indent="-457200">
              <a:buAutoNum type="arabicPeriod"/>
            </a:pPr>
            <a:r>
              <a:rPr lang="es-ES" sz="2400" b="1" dirty="0">
                <a:solidFill>
                  <a:srgbClr val="C00000"/>
                </a:solidFill>
                <a:latin typeface="Tw Cen MT" panose="020B0602020104020603" pitchFamily="34" charset="0"/>
              </a:rPr>
              <a:t>Variabilidad:</a:t>
            </a:r>
          </a:p>
          <a:p>
            <a:pPr lvl="1"/>
            <a:r>
              <a:rPr lang="es-ES" sz="2400" dirty="0">
                <a:latin typeface="Tw Cen MT" panose="020B0602020104020603" pitchFamily="34" charset="0"/>
              </a:rPr>
              <a:t>Los riesgos cuya distribución de probabilidades sea amplia deben tener un mayor margen de riesgo que las de distribuciones más compactas.</a:t>
            </a:r>
          </a:p>
          <a:p>
            <a:pPr marL="457200" indent="-457200">
              <a:buAutoNum type="arabicPeriod"/>
            </a:pPr>
            <a:r>
              <a:rPr lang="es-ES" sz="2400" b="1" dirty="0">
                <a:solidFill>
                  <a:srgbClr val="C00000"/>
                </a:solidFill>
                <a:latin typeface="Tw Cen MT" panose="020B0602020104020603" pitchFamily="34" charset="0"/>
              </a:rPr>
              <a:t>Experiencia:</a:t>
            </a:r>
          </a:p>
          <a:p>
            <a:pPr lvl="1"/>
            <a:r>
              <a:rPr lang="es-ES" sz="2400" dirty="0">
                <a:latin typeface="Tw Cen MT" panose="020B0602020104020603" pitchFamily="34" charset="0"/>
              </a:rPr>
              <a:t>En la medida en que la experiencia reduce la incertidumbre, el margen de riesgo decrecerá y viceversa.</a:t>
            </a:r>
          </a:p>
          <a:p>
            <a:endParaRPr lang="es-ES" sz="2400" dirty="0">
              <a:latin typeface="Tw Cen MT" panose="020B0602020104020603" pitchFamily="34" charset="0"/>
            </a:endParaRPr>
          </a:p>
        </p:txBody>
      </p:sp>
    </p:spTree>
    <p:extLst>
      <p:ext uri="{BB962C8B-B14F-4D97-AF65-F5344CB8AC3E}">
        <p14:creationId xmlns:p14="http://schemas.microsoft.com/office/powerpoint/2010/main" val="383814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MARGEN DE RIESGO</a:t>
            </a:r>
            <a:endParaRPr lang="es-ES" sz="3200" dirty="0">
              <a:latin typeface="Consolas" panose="020B0609020204030204" pitchFamily="49" charset="0"/>
            </a:endParaRPr>
          </a:p>
        </p:txBody>
      </p:sp>
    </p:spTree>
    <p:extLst>
      <p:ext uri="{BB962C8B-B14F-4D97-AF65-F5344CB8AC3E}">
        <p14:creationId xmlns:p14="http://schemas.microsoft.com/office/powerpoint/2010/main" val="317781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COMPARACIÓN PROVISIONES TÉCNICAS ESTATUTARIAS</a:t>
            </a:r>
            <a:endParaRPr lang="es-ES" sz="3200" dirty="0">
              <a:latin typeface="Consolas" panose="020B0609020204030204" pitchFamily="49" charset="0"/>
            </a:endParaRPr>
          </a:p>
        </p:txBody>
      </p:sp>
    </p:spTree>
    <p:extLst>
      <p:ext uri="{BB962C8B-B14F-4D97-AF65-F5344CB8AC3E}">
        <p14:creationId xmlns:p14="http://schemas.microsoft.com/office/powerpoint/2010/main" val="34298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BALANCE </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3" name="Rectángulo 2">
            <a:extLst>
              <a:ext uri="{FF2B5EF4-FFF2-40B4-BE49-F238E27FC236}">
                <a16:creationId xmlns:a16="http://schemas.microsoft.com/office/drawing/2014/main" id="{A1F89363-E061-4B3A-8C2B-39F7AAAF1C34}"/>
              </a:ext>
            </a:extLst>
          </p:cNvPr>
          <p:cNvSpPr/>
          <p:nvPr/>
        </p:nvSpPr>
        <p:spPr>
          <a:xfrm>
            <a:off x="2900508" y="5501799"/>
            <a:ext cx="2281083" cy="5801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INMOVILIZADO</a:t>
            </a:r>
          </a:p>
        </p:txBody>
      </p:sp>
      <p:sp>
        <p:nvSpPr>
          <p:cNvPr id="5" name="Rectángulo 4">
            <a:extLst>
              <a:ext uri="{FF2B5EF4-FFF2-40B4-BE49-F238E27FC236}">
                <a16:creationId xmlns:a16="http://schemas.microsoft.com/office/drawing/2014/main" id="{24167A94-689B-4B1C-8FC0-562A96BC07C8}"/>
              </a:ext>
            </a:extLst>
          </p:cNvPr>
          <p:cNvSpPr/>
          <p:nvPr/>
        </p:nvSpPr>
        <p:spPr>
          <a:xfrm>
            <a:off x="2900510" y="1835898"/>
            <a:ext cx="2281083" cy="279167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INVERSIONES</a:t>
            </a:r>
          </a:p>
        </p:txBody>
      </p:sp>
      <p:sp>
        <p:nvSpPr>
          <p:cNvPr id="7" name="Rectángulo 6">
            <a:extLst>
              <a:ext uri="{FF2B5EF4-FFF2-40B4-BE49-F238E27FC236}">
                <a16:creationId xmlns:a16="http://schemas.microsoft.com/office/drawing/2014/main" id="{C3AC6817-41E5-418C-B1C3-3F9CDCB657C5}"/>
              </a:ext>
            </a:extLst>
          </p:cNvPr>
          <p:cNvSpPr/>
          <p:nvPr/>
        </p:nvSpPr>
        <p:spPr>
          <a:xfrm>
            <a:off x="2900505" y="4627571"/>
            <a:ext cx="2281082" cy="43447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CRÉDITOS</a:t>
            </a:r>
          </a:p>
        </p:txBody>
      </p:sp>
      <p:sp>
        <p:nvSpPr>
          <p:cNvPr id="8" name="Rectángulo 7">
            <a:extLst>
              <a:ext uri="{FF2B5EF4-FFF2-40B4-BE49-F238E27FC236}">
                <a16:creationId xmlns:a16="http://schemas.microsoft.com/office/drawing/2014/main" id="{3C8DF672-FEDE-43DE-82D7-00AFBA6DA7FD}"/>
              </a:ext>
            </a:extLst>
          </p:cNvPr>
          <p:cNvSpPr/>
          <p:nvPr/>
        </p:nvSpPr>
        <p:spPr>
          <a:xfrm>
            <a:off x="2900510" y="5064685"/>
            <a:ext cx="2281081" cy="4344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REASEGURO</a:t>
            </a:r>
          </a:p>
        </p:txBody>
      </p:sp>
      <p:sp>
        <p:nvSpPr>
          <p:cNvPr id="9" name="Rectángulo 8">
            <a:extLst>
              <a:ext uri="{FF2B5EF4-FFF2-40B4-BE49-F238E27FC236}">
                <a16:creationId xmlns:a16="http://schemas.microsoft.com/office/drawing/2014/main" id="{5DD3708B-2FCA-4153-A488-AE1BD35FF518}"/>
              </a:ext>
            </a:extLst>
          </p:cNvPr>
          <p:cNvSpPr/>
          <p:nvPr/>
        </p:nvSpPr>
        <p:spPr>
          <a:xfrm>
            <a:off x="6941567" y="1899024"/>
            <a:ext cx="2281083" cy="42840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DEUDAS</a:t>
            </a:r>
          </a:p>
        </p:txBody>
      </p:sp>
      <p:sp>
        <p:nvSpPr>
          <p:cNvPr id="10" name="Rectángulo 9">
            <a:extLst>
              <a:ext uri="{FF2B5EF4-FFF2-40B4-BE49-F238E27FC236}">
                <a16:creationId xmlns:a16="http://schemas.microsoft.com/office/drawing/2014/main" id="{8477AD5C-DE77-4E20-A548-94615F11B164}"/>
              </a:ext>
            </a:extLst>
          </p:cNvPr>
          <p:cNvSpPr/>
          <p:nvPr/>
        </p:nvSpPr>
        <p:spPr>
          <a:xfrm>
            <a:off x="6941567" y="2327429"/>
            <a:ext cx="2281084" cy="23254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PROVISIONES TÉCNICAS</a:t>
            </a:r>
          </a:p>
        </p:txBody>
      </p:sp>
      <p:sp>
        <p:nvSpPr>
          <p:cNvPr id="11" name="Rectángulo 10">
            <a:extLst>
              <a:ext uri="{FF2B5EF4-FFF2-40B4-BE49-F238E27FC236}">
                <a16:creationId xmlns:a16="http://schemas.microsoft.com/office/drawing/2014/main" id="{A1E8DA45-828C-4826-B271-66D35406D3CC}"/>
              </a:ext>
            </a:extLst>
          </p:cNvPr>
          <p:cNvSpPr/>
          <p:nvPr/>
        </p:nvSpPr>
        <p:spPr>
          <a:xfrm>
            <a:off x="6941567" y="4653832"/>
            <a:ext cx="2281084" cy="5801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OTRAS PROVISIONES</a:t>
            </a:r>
          </a:p>
        </p:txBody>
      </p:sp>
      <p:sp>
        <p:nvSpPr>
          <p:cNvPr id="12" name="Rectángulo 11">
            <a:extLst>
              <a:ext uri="{FF2B5EF4-FFF2-40B4-BE49-F238E27FC236}">
                <a16:creationId xmlns:a16="http://schemas.microsoft.com/office/drawing/2014/main" id="{72FFF1C5-1817-4D92-BEB5-7F433C28EAD9}"/>
              </a:ext>
            </a:extLst>
          </p:cNvPr>
          <p:cNvSpPr/>
          <p:nvPr/>
        </p:nvSpPr>
        <p:spPr>
          <a:xfrm>
            <a:off x="6941571" y="5220666"/>
            <a:ext cx="2281085" cy="8612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CAPITALES PROPIOS</a:t>
            </a:r>
          </a:p>
        </p:txBody>
      </p:sp>
      <p:sp>
        <p:nvSpPr>
          <p:cNvPr id="19" name="CuadroTexto 18">
            <a:extLst>
              <a:ext uri="{FF2B5EF4-FFF2-40B4-BE49-F238E27FC236}">
                <a16:creationId xmlns:a16="http://schemas.microsoft.com/office/drawing/2014/main" id="{6F215F5B-6FD4-4ABB-8FFE-E2684B4FDDE3}"/>
              </a:ext>
            </a:extLst>
          </p:cNvPr>
          <p:cNvSpPr txBox="1"/>
          <p:nvPr/>
        </p:nvSpPr>
        <p:spPr>
          <a:xfrm>
            <a:off x="3439984" y="1353420"/>
            <a:ext cx="1202124" cy="461665"/>
          </a:xfrm>
          <a:prstGeom prst="rect">
            <a:avLst/>
          </a:prstGeom>
          <a:noFill/>
        </p:spPr>
        <p:txBody>
          <a:bodyPr wrap="none" rtlCol="0">
            <a:spAutoFit/>
          </a:bodyPr>
          <a:lstStyle/>
          <a:p>
            <a:r>
              <a:rPr lang="es-ES" sz="2400" b="1" dirty="0">
                <a:latin typeface="Tw Cen MT" panose="020B0602020104020603" pitchFamily="34" charset="0"/>
              </a:rPr>
              <a:t>ACTIVO</a:t>
            </a:r>
          </a:p>
        </p:txBody>
      </p:sp>
      <p:sp>
        <p:nvSpPr>
          <p:cNvPr id="20" name="CuadroTexto 19">
            <a:extLst>
              <a:ext uri="{FF2B5EF4-FFF2-40B4-BE49-F238E27FC236}">
                <a16:creationId xmlns:a16="http://schemas.microsoft.com/office/drawing/2014/main" id="{B3B74BE9-265F-461D-922F-A304868695B3}"/>
              </a:ext>
            </a:extLst>
          </p:cNvPr>
          <p:cNvSpPr txBox="1"/>
          <p:nvPr/>
        </p:nvSpPr>
        <p:spPr>
          <a:xfrm>
            <a:off x="6641042" y="1123760"/>
            <a:ext cx="2882132" cy="830997"/>
          </a:xfrm>
          <a:prstGeom prst="rect">
            <a:avLst/>
          </a:prstGeom>
          <a:noFill/>
        </p:spPr>
        <p:txBody>
          <a:bodyPr wrap="square" rtlCol="0">
            <a:spAutoFit/>
          </a:bodyPr>
          <a:lstStyle/>
          <a:p>
            <a:pPr algn="ctr"/>
            <a:r>
              <a:rPr lang="es-ES" sz="2400" b="1" dirty="0">
                <a:latin typeface="Tw Cen MT" panose="020B0602020104020603" pitchFamily="34" charset="0"/>
              </a:rPr>
              <a:t>PASIVO Y PATRIMONIO NETO</a:t>
            </a:r>
          </a:p>
        </p:txBody>
      </p:sp>
    </p:spTree>
    <p:extLst>
      <p:ext uri="{BB962C8B-B14F-4D97-AF65-F5344CB8AC3E}">
        <p14:creationId xmlns:p14="http://schemas.microsoft.com/office/powerpoint/2010/main" val="2781000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1078804" y="1796502"/>
            <a:ext cx="10515600" cy="3785652"/>
          </a:xfrm>
          <a:prstGeom prst="rect">
            <a:avLst/>
          </a:prstGeom>
          <a:noFill/>
        </p:spPr>
        <p:txBody>
          <a:bodyPr wrap="square" rtlCol="0">
            <a:spAutoFit/>
          </a:bodyPr>
          <a:lstStyle/>
          <a:p>
            <a:r>
              <a:rPr lang="es-ES" sz="2400" i="1" dirty="0">
                <a:latin typeface="Tw Cen MT" panose="020B0602020104020603" pitchFamily="34" charset="0"/>
              </a:rPr>
              <a:t>“Las </a:t>
            </a:r>
            <a:r>
              <a:rPr lang="es-ES" sz="2400" b="1" i="1" dirty="0">
                <a:solidFill>
                  <a:srgbClr val="C00000"/>
                </a:solidFill>
                <a:latin typeface="Tw Cen MT" panose="020B0602020104020603" pitchFamily="34" charset="0"/>
              </a:rPr>
              <a:t>provisiones técnicas deberán reflejar en el balance </a:t>
            </a:r>
            <a:r>
              <a:rPr lang="es-ES" sz="2400" i="1" dirty="0">
                <a:latin typeface="Tw Cen MT" panose="020B0602020104020603" pitchFamily="34" charset="0"/>
              </a:rPr>
              <a:t>de las entidades aseguradoras el </a:t>
            </a:r>
            <a:r>
              <a:rPr lang="es-ES" sz="2400" b="1" i="1" dirty="0">
                <a:solidFill>
                  <a:srgbClr val="C00000"/>
                </a:solidFill>
                <a:latin typeface="Tw Cen MT" panose="020B0602020104020603" pitchFamily="34" charset="0"/>
              </a:rPr>
              <a:t>importe de las obligaciones asumidas </a:t>
            </a:r>
            <a:r>
              <a:rPr lang="es-ES" sz="2400" i="1" dirty="0">
                <a:latin typeface="Tw Cen MT" panose="020B0602020104020603" pitchFamily="34" charset="0"/>
              </a:rPr>
              <a:t>que se derivan de los contratos de seguros y reaseguros. Se deberán constituir y mantener por un importe suficiente para garantizar, atendiendo a criterios prudentes y razonables, todas las obligaciones derivadas de los referidos contratos, </a:t>
            </a:r>
            <a:r>
              <a:rPr lang="es-ES" sz="2400" b="1" i="1" dirty="0">
                <a:solidFill>
                  <a:srgbClr val="C00000"/>
                </a:solidFill>
                <a:latin typeface="Tw Cen MT" panose="020B0602020104020603" pitchFamily="34" charset="0"/>
              </a:rPr>
              <a:t>así como para mantener la necesaria estabilidad </a:t>
            </a:r>
            <a:r>
              <a:rPr lang="es-ES" sz="2400" i="1" dirty="0">
                <a:latin typeface="Tw Cen MT" panose="020B0602020104020603" pitchFamily="34" charset="0"/>
              </a:rPr>
              <a:t>de la entidad aseguradora </a:t>
            </a:r>
            <a:r>
              <a:rPr lang="es-ES" sz="2400" b="1" i="1" dirty="0">
                <a:solidFill>
                  <a:srgbClr val="C00000"/>
                </a:solidFill>
                <a:latin typeface="Tw Cen MT" panose="020B0602020104020603" pitchFamily="34" charset="0"/>
              </a:rPr>
              <a:t>frente a oscilaciones aleatorias o cíclicas de la siniestralidad o frente a posibles riesgos especiales</a:t>
            </a:r>
            <a:r>
              <a:rPr lang="es-ES" sz="2400" i="1" dirty="0">
                <a:latin typeface="Tw Cen MT" panose="020B0602020104020603" pitchFamily="34" charset="0"/>
              </a:rPr>
              <a:t>” </a:t>
            </a:r>
          </a:p>
          <a:p>
            <a:r>
              <a:rPr lang="es-ES" sz="2400" dirty="0">
                <a:latin typeface="Tw Cen MT" panose="020B0602020104020603" pitchFamily="34" charset="0"/>
              </a:rPr>
              <a:t>Art. 29 ROSSP</a:t>
            </a:r>
          </a:p>
          <a:p>
            <a:endParaRPr lang="es-ES" sz="2400" dirty="0">
              <a:latin typeface="Tw Cen MT" panose="020B0602020104020603" pitchFamily="34" charset="0"/>
            </a:endParaRPr>
          </a:p>
          <a:p>
            <a:endParaRPr lang="es-ES" sz="2400" dirty="0">
              <a:latin typeface="Tw Cen MT" panose="020B0602020104020603" pitchFamily="34" charset="0"/>
            </a:endParaRPr>
          </a:p>
        </p:txBody>
      </p:sp>
    </p:spTree>
    <p:extLst>
      <p:ext uri="{BB962C8B-B14F-4D97-AF65-F5344CB8AC3E}">
        <p14:creationId xmlns:p14="http://schemas.microsoft.com/office/powerpoint/2010/main" val="157639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PROVISIONES TÉCNICAS</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78291" y="1127819"/>
            <a:ext cx="10515600" cy="6070893"/>
          </a:xfrm>
          <a:prstGeom prst="rect">
            <a:avLst/>
          </a:prstGeom>
          <a:noFill/>
        </p:spPr>
        <p:txBody>
          <a:bodyPr wrap="square" rtlCol="0">
            <a:spAutoFit/>
          </a:bodyPr>
          <a:lstStyle/>
          <a:p>
            <a:pPr>
              <a:spcBef>
                <a:spcPts val="336"/>
              </a:spcBef>
              <a:spcAft>
                <a:spcPts val="336"/>
              </a:spcAft>
            </a:pPr>
            <a:r>
              <a:rPr lang="es-ES" sz="2400" dirty="0">
                <a:latin typeface="Tw Cen MT" panose="020B0602020104020603" pitchFamily="34" charset="0"/>
              </a:rPr>
              <a:t>Las </a:t>
            </a:r>
            <a:r>
              <a:rPr lang="es-ES" sz="2400" b="1" dirty="0">
                <a:latin typeface="Tw Cen MT" panose="020B0602020104020603" pitchFamily="34" charset="0"/>
              </a:rPr>
              <a:t>provisiones técnicas </a:t>
            </a:r>
            <a:r>
              <a:rPr lang="es-ES" sz="2400" dirty="0">
                <a:latin typeface="Tw Cen MT" panose="020B0602020104020603" pitchFamily="34" charset="0"/>
              </a:rPr>
              <a:t>son las siguientes:</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de primas no consumidas</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de riesgos en curso.</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de seguros de vida.</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de participaciones en beneficios y para extornos</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para prestaciones</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Reserva de Estabilización</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de seguro de decesos</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de enfermedad</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de desviaciones en las operaciones de capitalización por sorteo</a:t>
            </a:r>
          </a:p>
          <a:p>
            <a:pPr marL="800100" lvl="1" indent="-342900">
              <a:spcBef>
                <a:spcPts val="336"/>
              </a:spcBef>
              <a:spcAft>
                <a:spcPts val="336"/>
              </a:spcAft>
              <a:buFont typeface="Wingdings" panose="05000000000000000000" pitchFamily="2" charset="2"/>
              <a:buChar char="ü"/>
            </a:pPr>
            <a:r>
              <a:rPr lang="es-ES" sz="2400" dirty="0">
                <a:latin typeface="Tw Cen MT" panose="020B0602020104020603" pitchFamily="34" charset="0"/>
              </a:rPr>
              <a:t>Provisión de gestión de riesgos derivados de la internalización asegurados por cuenta del Estado</a:t>
            </a:r>
          </a:p>
          <a:p>
            <a:endParaRPr lang="es-ES" sz="2400" dirty="0">
              <a:latin typeface="Tw Cen MT" panose="020B0602020104020603" pitchFamily="34" charset="0"/>
            </a:endParaRPr>
          </a:p>
          <a:p>
            <a:endParaRPr lang="es-ES" sz="2400" dirty="0">
              <a:latin typeface="Tw Cen MT" panose="020B0602020104020603" pitchFamily="34" charset="0"/>
            </a:endParaRPr>
          </a:p>
        </p:txBody>
      </p:sp>
    </p:spTree>
    <p:extLst>
      <p:ext uri="{BB962C8B-B14F-4D97-AF65-F5344CB8AC3E}">
        <p14:creationId xmlns:p14="http://schemas.microsoft.com/office/powerpoint/2010/main" val="160346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BALANCE – PASIVO Y PATRIMONIO NETO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231486" y="1642740"/>
            <a:ext cx="3122314" cy="3046988"/>
          </a:xfrm>
          <a:prstGeom prst="rect">
            <a:avLst/>
          </a:prstGeom>
          <a:noFill/>
        </p:spPr>
        <p:txBody>
          <a:bodyPr wrap="square" rtlCol="0">
            <a:spAutoFit/>
          </a:bodyPr>
          <a:lstStyle/>
          <a:p>
            <a:pPr algn="ctr"/>
            <a:r>
              <a:rPr lang="es-ES" sz="2400" dirty="0">
                <a:latin typeface="Tw Cen MT" panose="020B0602020104020603" pitchFamily="34" charset="0"/>
              </a:rPr>
              <a:t>Las </a:t>
            </a:r>
            <a:r>
              <a:rPr lang="es-ES" sz="2400" b="1" dirty="0">
                <a:solidFill>
                  <a:srgbClr val="C00000"/>
                </a:solidFill>
                <a:latin typeface="Tw Cen MT" panose="020B0602020104020603" pitchFamily="34" charset="0"/>
              </a:rPr>
              <a:t>provisiones técnicas </a:t>
            </a:r>
            <a:r>
              <a:rPr lang="es-ES" sz="2400" dirty="0">
                <a:latin typeface="Tw Cen MT" panose="020B0602020104020603" pitchFamily="34" charset="0"/>
              </a:rPr>
              <a:t>reflejan el importe de las </a:t>
            </a:r>
            <a:r>
              <a:rPr lang="es-ES" sz="2400" b="1" dirty="0">
                <a:solidFill>
                  <a:srgbClr val="C00000"/>
                </a:solidFill>
                <a:latin typeface="Tw Cen MT" panose="020B0602020104020603" pitchFamily="34" charset="0"/>
              </a:rPr>
              <a:t>obligaciones asumidas </a:t>
            </a:r>
            <a:r>
              <a:rPr lang="es-ES" sz="2400" dirty="0">
                <a:latin typeface="Tw Cen MT" panose="020B0602020104020603" pitchFamily="34" charset="0"/>
              </a:rPr>
              <a:t>por la entidad que derivan de los contrato de seguros y reaseguros.</a:t>
            </a:r>
          </a:p>
        </p:txBody>
      </p:sp>
      <p:pic>
        <p:nvPicPr>
          <p:cNvPr id="5" name="Imagen 4">
            <a:extLst>
              <a:ext uri="{FF2B5EF4-FFF2-40B4-BE49-F238E27FC236}">
                <a16:creationId xmlns:a16="http://schemas.microsoft.com/office/drawing/2014/main" id="{98FDA28F-5820-4207-884F-C1173D722E3B}"/>
              </a:ext>
            </a:extLst>
          </p:cNvPr>
          <p:cNvPicPr>
            <a:picLocks noChangeAspect="1"/>
          </p:cNvPicPr>
          <p:nvPr/>
        </p:nvPicPr>
        <p:blipFill>
          <a:blip r:embed="rId4"/>
          <a:stretch>
            <a:fillRect/>
          </a:stretch>
        </p:blipFill>
        <p:spPr>
          <a:xfrm>
            <a:off x="1278645" y="1211065"/>
            <a:ext cx="6016866" cy="5170599"/>
          </a:xfrm>
          <a:prstGeom prst="rect">
            <a:avLst/>
          </a:prstGeom>
        </p:spPr>
      </p:pic>
      <p:cxnSp>
        <p:nvCxnSpPr>
          <p:cNvPr id="8" name="Conector recto de flecha 7">
            <a:extLst>
              <a:ext uri="{FF2B5EF4-FFF2-40B4-BE49-F238E27FC236}">
                <a16:creationId xmlns:a16="http://schemas.microsoft.com/office/drawing/2014/main" id="{25854874-FD43-4ED9-B716-27613AEEAE9F}"/>
              </a:ext>
            </a:extLst>
          </p:cNvPr>
          <p:cNvCxnSpPr/>
          <p:nvPr/>
        </p:nvCxnSpPr>
        <p:spPr>
          <a:xfrm>
            <a:off x="3717235" y="2697479"/>
            <a:ext cx="437416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6B715E5D-A221-475D-B278-B8F4C07991FB}"/>
              </a:ext>
            </a:extLst>
          </p:cNvPr>
          <p:cNvSpPr/>
          <p:nvPr/>
        </p:nvSpPr>
        <p:spPr>
          <a:xfrm>
            <a:off x="8231486" y="1655452"/>
            <a:ext cx="3122314" cy="30469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1038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BALANCE – PASIVO Y PATRIMONIO NETO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291708" y="1359558"/>
            <a:ext cx="3122314" cy="4893647"/>
          </a:xfrm>
          <a:prstGeom prst="rect">
            <a:avLst/>
          </a:prstGeom>
          <a:noFill/>
        </p:spPr>
        <p:txBody>
          <a:bodyPr wrap="square" rtlCol="0">
            <a:spAutoFit/>
          </a:bodyPr>
          <a:lstStyle/>
          <a:p>
            <a:pPr algn="ctr"/>
            <a:r>
              <a:rPr lang="es-ES" sz="2400" dirty="0">
                <a:latin typeface="Tw Cen MT" panose="020B0602020104020603" pitchFamily="34" charset="0"/>
              </a:rPr>
              <a:t>Así mismo, las provisiones técnicas garantizaran la estabilidad frente a oscilaciones aleatorias o cíclicas de la siniestralidad o frente a posibles riesgos especiales</a:t>
            </a:r>
          </a:p>
          <a:p>
            <a:pPr algn="ctr"/>
            <a:r>
              <a:rPr lang="es-ES" sz="2400" dirty="0">
                <a:latin typeface="Tw Cen MT" panose="020B0602020104020603" pitchFamily="34" charset="0"/>
              </a:rPr>
              <a:t>Dicho importe se recogerá a través de la </a:t>
            </a:r>
            <a:r>
              <a:rPr lang="es-ES" sz="2400" b="1" dirty="0">
                <a:solidFill>
                  <a:srgbClr val="C00000"/>
                </a:solidFill>
                <a:latin typeface="Tw Cen MT" panose="020B0602020104020603" pitchFamily="34" charset="0"/>
              </a:rPr>
              <a:t>Reserva de Estabilización</a:t>
            </a:r>
          </a:p>
        </p:txBody>
      </p:sp>
      <p:sp>
        <p:nvSpPr>
          <p:cNvPr id="10" name="Rectángulo 9">
            <a:extLst>
              <a:ext uri="{FF2B5EF4-FFF2-40B4-BE49-F238E27FC236}">
                <a16:creationId xmlns:a16="http://schemas.microsoft.com/office/drawing/2014/main" id="{6B715E5D-A221-475D-B278-B8F4C07991FB}"/>
              </a:ext>
            </a:extLst>
          </p:cNvPr>
          <p:cNvSpPr/>
          <p:nvPr/>
        </p:nvSpPr>
        <p:spPr>
          <a:xfrm>
            <a:off x="8211908" y="1359558"/>
            <a:ext cx="3242758" cy="48809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44CD0783-6131-4E5D-A7A3-3FBC3FDB1A91}"/>
              </a:ext>
            </a:extLst>
          </p:cNvPr>
          <p:cNvPicPr>
            <a:picLocks noChangeAspect="1"/>
          </p:cNvPicPr>
          <p:nvPr/>
        </p:nvPicPr>
        <p:blipFill>
          <a:blip r:embed="rId4"/>
          <a:stretch>
            <a:fillRect/>
          </a:stretch>
        </p:blipFill>
        <p:spPr>
          <a:xfrm>
            <a:off x="717756" y="1410670"/>
            <a:ext cx="6822572" cy="4313964"/>
          </a:xfrm>
          <a:prstGeom prst="rect">
            <a:avLst/>
          </a:prstGeom>
        </p:spPr>
      </p:pic>
      <p:cxnSp>
        <p:nvCxnSpPr>
          <p:cNvPr id="12" name="Conector recto de flecha 11">
            <a:extLst>
              <a:ext uri="{FF2B5EF4-FFF2-40B4-BE49-F238E27FC236}">
                <a16:creationId xmlns:a16="http://schemas.microsoft.com/office/drawing/2014/main" id="{6671C893-2AF2-47A8-A1A1-D1F1CAF0E497}"/>
              </a:ext>
            </a:extLst>
          </p:cNvPr>
          <p:cNvCxnSpPr/>
          <p:nvPr/>
        </p:nvCxnSpPr>
        <p:spPr>
          <a:xfrm>
            <a:off x="3717235" y="3061273"/>
            <a:ext cx="437416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angular 6">
            <a:extLst>
              <a:ext uri="{FF2B5EF4-FFF2-40B4-BE49-F238E27FC236}">
                <a16:creationId xmlns:a16="http://schemas.microsoft.com/office/drawing/2014/main" id="{B8797780-3E07-487B-BAB1-4F4DB319A641}"/>
              </a:ext>
            </a:extLst>
          </p:cNvPr>
          <p:cNvCxnSpPr/>
          <p:nvPr/>
        </p:nvCxnSpPr>
        <p:spPr>
          <a:xfrm flipV="1">
            <a:off x="6096000" y="3061273"/>
            <a:ext cx="1995395" cy="1225592"/>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13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RESERVA DE ESTABILIZACIÓN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4893647"/>
          </a:xfrm>
          <a:prstGeom prst="rect">
            <a:avLst/>
          </a:prstGeom>
          <a:noFill/>
        </p:spPr>
        <p:txBody>
          <a:bodyPr wrap="square" rtlCol="0">
            <a:spAutoFit/>
          </a:bodyPr>
          <a:lstStyle/>
          <a:p>
            <a:r>
              <a:rPr lang="es-ES" sz="2400" b="1" dirty="0">
                <a:solidFill>
                  <a:srgbClr val="C94747"/>
                </a:solidFill>
                <a:latin typeface="Tw Cen MT" panose="020B0602020104020603" pitchFamily="34" charset="0"/>
              </a:rPr>
              <a:t>Reserva de Estabilización</a:t>
            </a:r>
          </a:p>
          <a:p>
            <a:r>
              <a:rPr lang="es-ES" sz="2400" dirty="0">
                <a:latin typeface="Tw Cen MT" panose="020B0602020104020603" pitchFamily="34" charset="0"/>
              </a:rPr>
              <a:t>Art. 45 ROSSP</a:t>
            </a:r>
          </a:p>
          <a:p>
            <a:r>
              <a:rPr lang="es-ES" sz="2400" i="1" dirty="0">
                <a:latin typeface="Tw Cen MT" panose="020B0602020104020603" pitchFamily="34" charset="0"/>
              </a:rPr>
              <a:t>“La reserva de estabilización, que tendrá carácter acumulativo, tiene como finalidad alcanzar la estabilidad técnica de cada ramo o riesgo. Se calculará y dotará en aquellos riesgos que por su carácter especial, nivel de incertidumbre o falta de experiencia así lo requieran, y se integrará por el importe necesario para hacer frente a las desviaciones aleatorias desfavorables de la siniestralidad”</a:t>
            </a:r>
          </a:p>
          <a:p>
            <a:endParaRPr lang="es-ES" sz="2400" i="1" dirty="0">
              <a:latin typeface="Tw Cen MT" panose="020B0602020104020603" pitchFamily="34" charset="0"/>
            </a:endParaRPr>
          </a:p>
          <a:p>
            <a:r>
              <a:rPr lang="es-ES" sz="2400" dirty="0">
                <a:latin typeface="Tw Cen MT" panose="020B0602020104020603" pitchFamily="34" charset="0"/>
              </a:rPr>
              <a:t>La reserva de Estabilización, al contrario del resto de Provisiones Técnicas, se reconoce en el patrimonio neto de la entidad, la cual se verá incrementada anualmente del recargo de seguridad incluido en las primas devengadas, con el límite mínimo previsto en las bases técnicas. </a:t>
            </a:r>
          </a:p>
          <a:p>
            <a:endParaRPr lang="es-ES" sz="2400" dirty="0">
              <a:latin typeface="Tw Cen MT" panose="020B0602020104020603" pitchFamily="34" charset="0"/>
            </a:endParaRPr>
          </a:p>
        </p:txBody>
      </p:sp>
    </p:spTree>
    <p:extLst>
      <p:ext uri="{BB962C8B-B14F-4D97-AF65-F5344CB8AC3E}">
        <p14:creationId xmlns:p14="http://schemas.microsoft.com/office/powerpoint/2010/main" val="66161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RESERVA DE ESTABILIZACIÓN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4337469"/>
          </a:xfrm>
          <a:prstGeom prst="rect">
            <a:avLst/>
          </a:prstGeom>
          <a:noFill/>
        </p:spPr>
        <p:txBody>
          <a:bodyPr wrap="square" rtlCol="0">
            <a:spAutoFit/>
          </a:bodyPr>
          <a:lstStyle/>
          <a:p>
            <a:endParaRPr lang="es-ES" sz="1050" b="1" dirty="0">
              <a:solidFill>
                <a:srgbClr val="C94747"/>
              </a:solidFill>
              <a:latin typeface="Tw Cen MT" panose="020B0602020104020603" pitchFamily="34" charset="0"/>
            </a:endParaRPr>
          </a:p>
          <a:p>
            <a:r>
              <a:rPr lang="es-ES" sz="2400" dirty="0">
                <a:latin typeface="Tw Cen MT" panose="020B0602020104020603" pitchFamily="34" charset="0"/>
              </a:rPr>
              <a:t>Así mismo, su importe únicamente podrá ser dispuesto para compensar las desviaciones de la siniestralidad del ejercicio de propia retención, por lo que este recargo no será nunca objeto de periodificación contable.</a:t>
            </a:r>
          </a:p>
          <a:p>
            <a:endParaRPr lang="es-ES" sz="2400" dirty="0">
              <a:latin typeface="Tw Cen MT" panose="020B0602020104020603" pitchFamily="34" charset="0"/>
            </a:endParaRPr>
          </a:p>
          <a:p>
            <a:r>
              <a:rPr lang="es-ES" sz="2400" dirty="0">
                <a:latin typeface="Tw Cen MT" panose="020B0602020104020603" pitchFamily="34" charset="0"/>
              </a:rPr>
              <a:t>El límite mínimo del recargo de seguridad a dotar para la reserva de estabilización </a:t>
            </a:r>
            <a:r>
              <a:rPr lang="es-ES" sz="2400" b="1" dirty="0">
                <a:solidFill>
                  <a:srgbClr val="C00000"/>
                </a:solidFill>
                <a:latin typeface="Tw Cen MT" panose="020B0602020104020603" pitchFamily="34" charset="0"/>
              </a:rPr>
              <a:t>no podrá ser inferior al 2% de la prima comercial,</a:t>
            </a:r>
            <a:r>
              <a:rPr lang="es-ES" sz="2400" dirty="0">
                <a:latin typeface="Tw Cen MT" panose="020B0602020104020603" pitchFamily="34" charset="0"/>
              </a:rPr>
              <a:t> salvo para el</a:t>
            </a:r>
            <a:r>
              <a:rPr lang="es-ES" sz="2400" b="1" dirty="0">
                <a:solidFill>
                  <a:srgbClr val="C00000"/>
                </a:solidFill>
                <a:latin typeface="Tw Cen MT" panose="020B0602020104020603" pitchFamily="34" charset="0"/>
              </a:rPr>
              <a:t> </a:t>
            </a:r>
            <a:r>
              <a:rPr lang="es-ES" sz="2400" dirty="0">
                <a:latin typeface="Tw Cen MT" panose="020B0602020104020603" pitchFamily="34" charset="0"/>
              </a:rPr>
              <a:t>seguro de crédito cuyo mínimo será el 75% del resultado técnico positivo del ramo. </a:t>
            </a:r>
            <a:endParaRPr lang="es-ES" sz="2400" b="1" dirty="0">
              <a:solidFill>
                <a:srgbClr val="C00000"/>
              </a:solidFill>
              <a:latin typeface="Tw Cen MT" panose="020B0602020104020603" pitchFamily="34" charset="0"/>
            </a:endParaRPr>
          </a:p>
          <a:p>
            <a:endParaRPr lang="es-ES" sz="2400" dirty="0">
              <a:latin typeface="Tw Cen MT" panose="020B0602020104020603" pitchFamily="34" charset="0"/>
            </a:endParaRPr>
          </a:p>
          <a:p>
            <a:r>
              <a:rPr lang="es-ES" sz="2400" dirty="0">
                <a:latin typeface="Tw Cen MT" panose="020B0602020104020603" pitchFamily="34" charset="0"/>
              </a:rPr>
              <a:t>La dotación y aplicación de la reserva de estabilización se realizará por ramos o riesgos, sin que sea admisible la compensación entre los mismos.</a:t>
            </a:r>
            <a:endParaRPr lang="es-ES" sz="2400" b="1" dirty="0">
              <a:solidFill>
                <a:srgbClr val="C00000"/>
              </a:solidFill>
              <a:latin typeface="Tw Cen MT" panose="020B0602020104020603" pitchFamily="34" charset="0"/>
            </a:endParaRPr>
          </a:p>
          <a:p>
            <a:pPr marL="0" lvl="1" algn="just">
              <a:lnSpc>
                <a:spcPct val="110000"/>
              </a:lnSpc>
              <a:spcBef>
                <a:spcPts val="336"/>
              </a:spcBef>
              <a:spcAft>
                <a:spcPts val="336"/>
              </a:spcAft>
              <a:buClr>
                <a:srgbClr val="669900"/>
              </a:buClr>
              <a:buSzPct val="75000"/>
            </a:pPr>
            <a:endParaRPr lang="es-ES" altLang="es-ES" sz="2200" b="1" dirty="0">
              <a:latin typeface="Tw Cen MT" panose="020B0602020104020603" pitchFamily="34" charset="0"/>
            </a:endParaRPr>
          </a:p>
        </p:txBody>
      </p:sp>
    </p:spTree>
    <p:extLst>
      <p:ext uri="{BB962C8B-B14F-4D97-AF65-F5344CB8AC3E}">
        <p14:creationId xmlns:p14="http://schemas.microsoft.com/office/powerpoint/2010/main" val="126169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RESERVA DE ESTABILIZACIÓN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118076"/>
            <a:ext cx="10515600" cy="4779450"/>
          </a:xfrm>
          <a:prstGeom prst="rect">
            <a:avLst/>
          </a:prstGeom>
          <a:noFill/>
        </p:spPr>
        <p:txBody>
          <a:bodyPr wrap="square" rtlCol="0">
            <a:spAutoFit/>
          </a:bodyPr>
          <a:lstStyle/>
          <a:p>
            <a:pPr algn="just">
              <a:lnSpc>
                <a:spcPct val="110000"/>
              </a:lnSpc>
              <a:spcBef>
                <a:spcPts val="336"/>
              </a:spcBef>
              <a:spcAft>
                <a:spcPts val="336"/>
              </a:spcAft>
              <a:buClr>
                <a:srgbClr val="669900"/>
              </a:buClr>
              <a:buSzPct val="75000"/>
            </a:pPr>
            <a:r>
              <a:rPr lang="es-ES" altLang="es-ES" sz="2000" dirty="0">
                <a:latin typeface="Tw Cen MT" panose="020B0602020104020603" pitchFamily="34" charset="0"/>
              </a:rPr>
              <a:t>Necesariamente debe dotarse esta provisión en los ramos de:</a:t>
            </a:r>
          </a:p>
          <a:p>
            <a:pPr algn="just">
              <a:lnSpc>
                <a:spcPct val="110000"/>
              </a:lnSpc>
              <a:spcBef>
                <a:spcPts val="336"/>
              </a:spcBef>
              <a:buClr>
                <a:srgbClr val="669900"/>
              </a:buClr>
              <a:buSzPct val="75000"/>
            </a:pPr>
            <a:endParaRPr lang="es-ES" altLang="es-ES" sz="800" dirty="0">
              <a:latin typeface="Tw Cen MT" panose="020B0602020104020603" pitchFamily="34" charset="0"/>
            </a:endParaRP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Responsabilidad Civil de Riesgos Nucleares</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Responsabilidad Civil en vehículos terrestres automóviles</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Responsabilidad Civil Profesional</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Responsabilidad Civil de Productos</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Seguro de Daños a la Construcción</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err="1">
                <a:latin typeface="Tw Cen MT" panose="020B0602020104020603" pitchFamily="34" charset="0"/>
              </a:rPr>
              <a:t>Multirriesgos</a:t>
            </a:r>
            <a:r>
              <a:rPr lang="es-ES" altLang="es-ES" sz="2000" dirty="0">
                <a:latin typeface="Tw Cen MT" panose="020B0602020104020603" pitchFamily="34" charset="0"/>
              </a:rPr>
              <a:t> Industriales</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Seguro de Caución</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Seguros Medioambientales</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Cobertura de riesgos catastróficos</a:t>
            </a:r>
          </a:p>
          <a:p>
            <a:pPr marL="717550" lvl="1" indent="-260350" algn="just">
              <a:lnSpc>
                <a:spcPct val="110000"/>
              </a:lnSpc>
              <a:spcBef>
                <a:spcPts val="336"/>
              </a:spcBef>
              <a:spcAft>
                <a:spcPts val="336"/>
              </a:spcAft>
              <a:buClr>
                <a:srgbClr val="669900"/>
              </a:buClr>
              <a:buSzPct val="75000"/>
              <a:buFont typeface="Wingdings" panose="05000000000000000000" pitchFamily="2" charset="2"/>
              <a:buChar char="ü"/>
            </a:pPr>
            <a:r>
              <a:rPr lang="es-ES" altLang="es-ES" sz="2000" dirty="0">
                <a:latin typeface="Tw Cen MT" panose="020B0602020104020603" pitchFamily="34" charset="0"/>
              </a:rPr>
              <a:t>Seguros Agrarios Combinados</a:t>
            </a:r>
          </a:p>
        </p:txBody>
      </p:sp>
    </p:spTree>
    <p:extLst>
      <p:ext uri="{BB962C8B-B14F-4D97-AF65-F5344CB8AC3E}">
        <p14:creationId xmlns:p14="http://schemas.microsoft.com/office/powerpoint/2010/main" val="1848721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RESERVA DE ESTABILIZACIÓN VIDA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228287"/>
            <a:ext cx="10515600" cy="4981877"/>
          </a:xfrm>
          <a:prstGeom prst="rect">
            <a:avLst/>
          </a:prstGeom>
          <a:noFill/>
        </p:spPr>
        <p:txBody>
          <a:bodyPr wrap="square" rtlCol="0">
            <a:spAutoFit/>
          </a:bodyPr>
          <a:lstStyle/>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En los seguros de vida y decesos, si bien no se encuentra entre los ramos de obligada dotación, si es un recurso utilizado debido a que por su largo horizonte temporal y </a:t>
            </a:r>
            <a:r>
              <a:rPr lang="es-ES" sz="2400" i="1" dirty="0">
                <a:latin typeface="Tw Cen MT" panose="020B0602020104020603" pitchFamily="34" charset="0"/>
              </a:rPr>
              <a:t>nivel de incertidumbre </a:t>
            </a:r>
            <a:r>
              <a:rPr lang="es-ES" altLang="es-ES" sz="2400" dirty="0">
                <a:latin typeface="Tw Cen MT" panose="020B0602020104020603" pitchFamily="34" charset="0"/>
              </a:rPr>
              <a:t>como medida </a:t>
            </a:r>
            <a:r>
              <a:rPr lang="es-ES" sz="2400" i="1" dirty="0">
                <a:latin typeface="Tw Cen MT" panose="020B0602020104020603" pitchFamily="34" charset="0"/>
              </a:rPr>
              <a:t>para hacer frente a las desviaciones desfavorables de la siniestralidad por inecuación de las hipótesis asumidas para los riesgos recogidas en las bases técnicas.</a:t>
            </a:r>
          </a:p>
          <a:p>
            <a:pPr algn="just">
              <a:lnSpc>
                <a:spcPct val="110000"/>
              </a:lnSpc>
              <a:spcBef>
                <a:spcPts val="336"/>
              </a:spcBef>
              <a:spcAft>
                <a:spcPts val="336"/>
              </a:spcAft>
              <a:buClr>
                <a:srgbClr val="669900"/>
              </a:buClr>
              <a:buSzPct val="75000"/>
            </a:pPr>
            <a:endParaRPr lang="es-ES" sz="800" i="1" dirty="0">
              <a:latin typeface="Tw Cen MT" panose="020B0602020104020603" pitchFamily="34" charset="0"/>
            </a:endParaRPr>
          </a:p>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Los riesgos inherentes al ramo de vida son los siguientes:</a:t>
            </a:r>
          </a:p>
          <a:p>
            <a:pPr marL="342900" indent="-342900" algn="just">
              <a:lnSpc>
                <a:spcPct val="110000"/>
              </a:lnSpc>
              <a:spcBef>
                <a:spcPts val="336"/>
              </a:spcBef>
              <a:spcAft>
                <a:spcPts val="336"/>
              </a:spcAft>
              <a:buClr>
                <a:srgbClr val="669900"/>
              </a:buClr>
              <a:buSzPct val="75000"/>
              <a:buFont typeface="Wingdings" panose="05000000000000000000" pitchFamily="2" charset="2"/>
              <a:buChar char="§"/>
            </a:pPr>
            <a:r>
              <a:rPr lang="es-ES" altLang="es-ES" sz="2400" b="1" dirty="0">
                <a:latin typeface="Tw Cen MT" panose="020B0602020104020603" pitchFamily="34" charset="0"/>
              </a:rPr>
              <a:t>Riesgo de mortalidad. </a:t>
            </a:r>
            <a:r>
              <a:rPr lang="es-ES" altLang="es-ES" sz="2400" dirty="0">
                <a:latin typeface="Tw Cen MT" panose="020B0602020104020603" pitchFamily="34" charset="0"/>
              </a:rPr>
              <a:t>Desviaciones en las hipótesis de mortalidad a través de las tablas de mortalidad, no adaptadas por falta de experiencia de la entidad.</a:t>
            </a:r>
          </a:p>
          <a:p>
            <a:pPr marL="342900" indent="-342900" algn="just">
              <a:lnSpc>
                <a:spcPct val="110000"/>
              </a:lnSpc>
              <a:spcBef>
                <a:spcPts val="336"/>
              </a:spcBef>
              <a:spcAft>
                <a:spcPts val="336"/>
              </a:spcAft>
              <a:buClr>
                <a:srgbClr val="669900"/>
              </a:buClr>
              <a:buSzPct val="75000"/>
              <a:buFont typeface="Wingdings" panose="05000000000000000000" pitchFamily="2" charset="2"/>
              <a:buChar char="§"/>
            </a:pPr>
            <a:r>
              <a:rPr lang="es-ES" altLang="es-ES" sz="2400" b="1" dirty="0">
                <a:latin typeface="Tw Cen MT" panose="020B0602020104020603" pitchFamily="34" charset="0"/>
              </a:rPr>
              <a:t>Riesgo de longevidad. </a:t>
            </a:r>
            <a:r>
              <a:rPr lang="es-ES" altLang="es-ES" sz="2400" dirty="0">
                <a:latin typeface="Tw Cen MT" panose="020B0602020104020603" pitchFamily="34" charset="0"/>
              </a:rPr>
              <a:t>Desviaciones en las hipótesis de mortalidad a través de las tablas de supervivencia, no adaptadas por falta de experiencia de la entidad.</a:t>
            </a:r>
          </a:p>
        </p:txBody>
      </p:sp>
    </p:spTree>
    <p:extLst>
      <p:ext uri="{BB962C8B-B14F-4D97-AF65-F5344CB8AC3E}">
        <p14:creationId xmlns:p14="http://schemas.microsoft.com/office/powerpoint/2010/main" val="192051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921488" y="610782"/>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MARGEN DE RIESGO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9" name="Rectángulo 8">
            <a:extLst>
              <a:ext uri="{FF2B5EF4-FFF2-40B4-BE49-F238E27FC236}">
                <a16:creationId xmlns:a16="http://schemas.microsoft.com/office/drawing/2014/main" id="{F5BA6854-CBAB-4570-A696-53D4DB42C21F}"/>
              </a:ext>
            </a:extLst>
          </p:cNvPr>
          <p:cNvSpPr/>
          <p:nvPr/>
        </p:nvSpPr>
        <p:spPr>
          <a:xfrm>
            <a:off x="963132" y="1118687"/>
            <a:ext cx="10432312" cy="13000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El valor de las provisiones técnicas será igual a la suma de la mejor estimación y un margen de riesgo.</a:t>
            </a:r>
          </a:p>
          <a:p>
            <a:pPr algn="ctr"/>
            <a:r>
              <a:rPr lang="es-ES" sz="2400" dirty="0">
                <a:latin typeface="Tw Cen MT" panose="020B0602020104020603" pitchFamily="34" charset="0"/>
              </a:rPr>
              <a:t>Art. 77 Directiva </a:t>
            </a:r>
            <a:r>
              <a:rPr lang="es-ES" sz="2400" dirty="0">
                <a:solidFill>
                  <a:schemeClr val="bg1"/>
                </a:solidFill>
                <a:latin typeface="Tw Cen MT" panose="020B0602020104020603" pitchFamily="34" charset="77"/>
              </a:rPr>
              <a:t>2009/138/CE</a:t>
            </a:r>
            <a:r>
              <a:rPr lang="es-ES" sz="2400" dirty="0">
                <a:latin typeface="Tw Cen MT" panose="020B0602020104020603" pitchFamily="34" charset="0"/>
              </a:rPr>
              <a:t> Solvencia II</a:t>
            </a:r>
          </a:p>
        </p:txBody>
      </p:sp>
      <p:sp>
        <p:nvSpPr>
          <p:cNvPr id="13" name="Rectángulo 12">
            <a:extLst>
              <a:ext uri="{FF2B5EF4-FFF2-40B4-BE49-F238E27FC236}">
                <a16:creationId xmlns:a16="http://schemas.microsoft.com/office/drawing/2014/main" id="{8AEFCCAC-DA2A-4D0E-AAE6-E2E016D12D21}"/>
              </a:ext>
            </a:extLst>
          </p:cNvPr>
          <p:cNvSpPr/>
          <p:nvPr/>
        </p:nvSpPr>
        <p:spPr>
          <a:xfrm>
            <a:off x="963132" y="3429000"/>
            <a:ext cx="10432312" cy="13000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Tw Cen MT" panose="020B0602020104020603" pitchFamily="34" charset="0"/>
              </a:rPr>
              <a:t>“El margen de riesgo es aquél que asegura que el valor de las provisiones técnicas equivale a la cantidad que cabría esperar para asumir y cumplir las obligaciones de seguro”</a:t>
            </a:r>
          </a:p>
        </p:txBody>
      </p:sp>
      <p:sp>
        <p:nvSpPr>
          <p:cNvPr id="7" name="Flecha: hacia abajo 6">
            <a:extLst>
              <a:ext uri="{FF2B5EF4-FFF2-40B4-BE49-F238E27FC236}">
                <a16:creationId xmlns:a16="http://schemas.microsoft.com/office/drawing/2014/main" id="{65681518-F3E5-42A4-A157-450600DAEB68}"/>
              </a:ext>
            </a:extLst>
          </p:cNvPr>
          <p:cNvSpPr/>
          <p:nvPr/>
        </p:nvSpPr>
        <p:spPr>
          <a:xfrm>
            <a:off x="5801032" y="2644877"/>
            <a:ext cx="786581" cy="56043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822681A2-D6C6-4257-8DC8-4CE81A221B0C}"/>
              </a:ext>
            </a:extLst>
          </p:cNvPr>
          <p:cNvSpPr txBox="1"/>
          <p:nvPr/>
        </p:nvSpPr>
        <p:spPr>
          <a:xfrm>
            <a:off x="963132" y="4963940"/>
            <a:ext cx="10432312" cy="1200329"/>
          </a:xfrm>
          <a:prstGeom prst="rect">
            <a:avLst/>
          </a:prstGeom>
          <a:noFill/>
        </p:spPr>
        <p:txBody>
          <a:bodyPr wrap="square" rtlCol="0">
            <a:spAutoFit/>
          </a:bodyPr>
          <a:lstStyle/>
          <a:p>
            <a:r>
              <a:rPr lang="es-ES" sz="2400" b="1" dirty="0">
                <a:solidFill>
                  <a:srgbClr val="C00000"/>
                </a:solidFill>
                <a:latin typeface="Tw Cen MT" panose="020B0602020104020603" pitchFamily="34" charset="0"/>
              </a:rPr>
              <a:t>¿Por qué un Margen de riesgo?</a:t>
            </a:r>
          </a:p>
          <a:p>
            <a:r>
              <a:rPr lang="es-ES" sz="2400" dirty="0">
                <a:latin typeface="Tw Cen MT" panose="020B0602020104020603" pitchFamily="34" charset="0"/>
              </a:rPr>
              <a:t>Por la necesidad de establecer un precio de referencia por el que estaríamos dispuestos  a pagar por eliminar el riesgo transferido.</a:t>
            </a:r>
          </a:p>
        </p:txBody>
      </p:sp>
    </p:spTree>
    <p:extLst>
      <p:ext uri="{BB962C8B-B14F-4D97-AF65-F5344CB8AC3E}">
        <p14:creationId xmlns:p14="http://schemas.microsoft.com/office/powerpoint/2010/main" val="1848034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RESERVA DE ESTABILIZACIÓN VIDA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319578"/>
            <a:ext cx="10515600" cy="3712298"/>
          </a:xfrm>
          <a:prstGeom prst="rect">
            <a:avLst/>
          </a:prstGeom>
          <a:noFill/>
        </p:spPr>
        <p:txBody>
          <a:bodyPr wrap="square" rtlCol="0">
            <a:spAutoFit/>
          </a:bodyPr>
          <a:lstStyle/>
          <a:p>
            <a:endParaRPr lang="es-ES" sz="800" b="1" dirty="0">
              <a:solidFill>
                <a:srgbClr val="C94747"/>
              </a:solidFill>
              <a:latin typeface="Tw Cen MT" panose="020B0602020104020603" pitchFamily="34" charset="0"/>
            </a:endParaRPr>
          </a:p>
          <a:p>
            <a:pPr marL="342900" indent="-342900" algn="just">
              <a:lnSpc>
                <a:spcPct val="110000"/>
              </a:lnSpc>
              <a:spcBef>
                <a:spcPts val="336"/>
              </a:spcBef>
              <a:spcAft>
                <a:spcPts val="336"/>
              </a:spcAft>
              <a:buClr>
                <a:srgbClr val="669900"/>
              </a:buClr>
              <a:buSzPct val="75000"/>
              <a:buFont typeface="Wingdings" panose="05000000000000000000" pitchFamily="2" charset="2"/>
              <a:buChar char="§"/>
            </a:pPr>
            <a:r>
              <a:rPr lang="es-ES" altLang="es-ES" sz="2400" b="1" dirty="0">
                <a:latin typeface="Tw Cen MT" panose="020B0602020104020603" pitchFamily="34" charset="0"/>
              </a:rPr>
              <a:t>Riesgo de morbilidad/invalidez. </a:t>
            </a:r>
            <a:r>
              <a:rPr lang="es-ES" altLang="es-ES" sz="2400" dirty="0">
                <a:latin typeface="Tw Cen MT" panose="020B0602020104020603" pitchFamily="34" charset="0"/>
              </a:rPr>
              <a:t>Desviaciones en las hipótesis de mortalidad a través de las tablas de invalidez, no adaptadas por falta de experiencia de la entidad.</a:t>
            </a:r>
          </a:p>
          <a:p>
            <a:pPr marL="342900" indent="-342900" algn="just">
              <a:lnSpc>
                <a:spcPct val="110000"/>
              </a:lnSpc>
              <a:spcBef>
                <a:spcPts val="336"/>
              </a:spcBef>
              <a:spcAft>
                <a:spcPts val="336"/>
              </a:spcAft>
              <a:buClr>
                <a:srgbClr val="669900"/>
              </a:buClr>
              <a:buSzPct val="75000"/>
              <a:buFont typeface="Wingdings" panose="05000000000000000000" pitchFamily="2" charset="2"/>
              <a:buChar char="§"/>
            </a:pPr>
            <a:r>
              <a:rPr lang="es-ES" altLang="es-ES" sz="2400" b="1" dirty="0">
                <a:latin typeface="Tw Cen MT" panose="020B0602020104020603" pitchFamily="34" charset="0"/>
              </a:rPr>
              <a:t>Riesgo de caída. </a:t>
            </a:r>
            <a:r>
              <a:rPr lang="es-ES" altLang="es-ES" sz="2400" dirty="0">
                <a:latin typeface="Tw Cen MT" panose="020B0602020104020603" pitchFamily="34" charset="0"/>
              </a:rPr>
              <a:t>Desviaciones en las hipótesis de anulaciones de pólizas.</a:t>
            </a:r>
          </a:p>
          <a:p>
            <a:pPr marL="342900" indent="-342900" algn="just">
              <a:lnSpc>
                <a:spcPct val="110000"/>
              </a:lnSpc>
              <a:spcBef>
                <a:spcPts val="336"/>
              </a:spcBef>
              <a:spcAft>
                <a:spcPts val="336"/>
              </a:spcAft>
              <a:buClr>
                <a:srgbClr val="669900"/>
              </a:buClr>
              <a:buSzPct val="75000"/>
              <a:buFont typeface="Wingdings" panose="05000000000000000000" pitchFamily="2" charset="2"/>
              <a:buChar char="§"/>
            </a:pPr>
            <a:r>
              <a:rPr lang="es-ES" altLang="es-ES" sz="2400" b="1" dirty="0">
                <a:latin typeface="Tw Cen MT" panose="020B0602020104020603" pitchFamily="34" charset="0"/>
              </a:rPr>
              <a:t>Riesgo de Gastos. </a:t>
            </a:r>
            <a:r>
              <a:rPr lang="es-ES" altLang="es-ES" sz="2400" dirty="0">
                <a:latin typeface="Tw Cen MT" panose="020B0602020104020603" pitchFamily="34" charset="0"/>
              </a:rPr>
              <a:t>Desviaciones en las hipótesis de gastos de gestión interna, externa, siniestralidad recogidas en las notas técnicas con la realidad.</a:t>
            </a:r>
          </a:p>
          <a:p>
            <a:pPr marL="342900" indent="-342900" algn="just">
              <a:lnSpc>
                <a:spcPct val="110000"/>
              </a:lnSpc>
              <a:spcBef>
                <a:spcPts val="336"/>
              </a:spcBef>
              <a:spcAft>
                <a:spcPts val="336"/>
              </a:spcAft>
              <a:buClr>
                <a:srgbClr val="669900"/>
              </a:buClr>
              <a:buSzPct val="75000"/>
              <a:buFont typeface="Wingdings" panose="05000000000000000000" pitchFamily="2" charset="2"/>
              <a:buChar char="§"/>
            </a:pPr>
            <a:r>
              <a:rPr lang="es-ES" altLang="es-ES" sz="2400" b="1" dirty="0">
                <a:latin typeface="Tw Cen MT" panose="020B0602020104020603" pitchFamily="34" charset="0"/>
              </a:rPr>
              <a:t>Riesgo de revisión. </a:t>
            </a:r>
            <a:r>
              <a:rPr lang="es-ES" altLang="es-ES" sz="2400" dirty="0">
                <a:latin typeface="Tw Cen MT" panose="020B0602020104020603" pitchFamily="34" charset="0"/>
              </a:rPr>
              <a:t>Desviaciones en las hipótesis de revisión aplicables a las prestaciones en forma de renta.</a:t>
            </a:r>
          </a:p>
        </p:txBody>
      </p:sp>
    </p:spTree>
    <p:extLst>
      <p:ext uri="{BB962C8B-B14F-4D97-AF65-F5344CB8AC3E}">
        <p14:creationId xmlns:p14="http://schemas.microsoft.com/office/powerpoint/2010/main" val="2712151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RESERVA DE ESTABILIZACIÓN VIDA</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6" name="CuadroTexto 5">
            <a:extLst>
              <a:ext uri="{FF2B5EF4-FFF2-40B4-BE49-F238E27FC236}">
                <a16:creationId xmlns:a16="http://schemas.microsoft.com/office/drawing/2014/main" id="{4E44BF7F-E082-47EB-A487-96BEC4ACD97B}"/>
              </a:ext>
            </a:extLst>
          </p:cNvPr>
          <p:cNvSpPr txBox="1"/>
          <p:nvPr/>
        </p:nvSpPr>
        <p:spPr>
          <a:xfrm>
            <a:off x="921488" y="1363011"/>
            <a:ext cx="10515600" cy="2668936"/>
          </a:xfrm>
          <a:prstGeom prst="rect">
            <a:avLst/>
          </a:prstGeom>
          <a:noFill/>
        </p:spPr>
        <p:txBody>
          <a:bodyPr wrap="square" rtlCol="0">
            <a:spAutoFit/>
          </a:bodyPr>
          <a:lstStyle/>
          <a:p>
            <a:endParaRPr lang="es-ES" sz="800" b="1" dirty="0">
              <a:solidFill>
                <a:srgbClr val="C94747"/>
              </a:solidFill>
              <a:latin typeface="Tw Cen MT" panose="020B0602020104020603" pitchFamily="34" charset="0"/>
            </a:endParaRPr>
          </a:p>
          <a:p>
            <a:pPr algn="just">
              <a:lnSpc>
                <a:spcPct val="110000"/>
              </a:lnSpc>
              <a:spcBef>
                <a:spcPts val="336"/>
              </a:spcBef>
              <a:spcAft>
                <a:spcPts val="336"/>
              </a:spcAft>
              <a:buClr>
                <a:srgbClr val="669900"/>
              </a:buClr>
              <a:buSzPct val="75000"/>
            </a:pPr>
            <a:r>
              <a:rPr lang="es-ES" altLang="es-ES" sz="2400" dirty="0">
                <a:latin typeface="Tw Cen MT" panose="020B0602020104020603" pitchFamily="34" charset="0"/>
              </a:rPr>
              <a:t>Debido a la introducción de tablas dinámicas de mortalidad, así como las medidas impuestas de Solvencia II, estos riesgos están bien identificados y controlados, así como la revisión y actualización de las distintas hipótesis asumidas, tomando medidas adaptadas a esa incertidumbre y otorgando a las entidades de estudio y experiencia necesarias, por lo que esté recargo está cayendo en desuso para los seguros de vida y decesos actuales.</a:t>
            </a:r>
          </a:p>
        </p:txBody>
      </p:sp>
    </p:spTree>
    <p:extLst>
      <p:ext uri="{BB962C8B-B14F-4D97-AF65-F5344CB8AC3E}">
        <p14:creationId xmlns:p14="http://schemas.microsoft.com/office/powerpoint/2010/main" val="1592135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AUTOEVALUACIÓN</a:t>
            </a:r>
            <a:endParaRPr lang="es-ES" sz="3200" dirty="0">
              <a:latin typeface="Consolas" panose="020B0609020204030204" pitchFamily="49" charset="0"/>
            </a:endParaRPr>
          </a:p>
        </p:txBody>
      </p:sp>
    </p:spTree>
    <p:extLst>
      <p:ext uri="{BB962C8B-B14F-4D97-AF65-F5344CB8AC3E}">
        <p14:creationId xmlns:p14="http://schemas.microsoft.com/office/powerpoint/2010/main" val="4275029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4255011"/>
          </a:xfrm>
          <a:prstGeom prst="rect">
            <a:avLst/>
          </a:prstGeom>
        </p:spPr>
        <p:txBody>
          <a:bodyPr wrap="square">
            <a:spAutoFit/>
          </a:bodyPr>
          <a:lstStyle/>
          <a:p>
            <a:r>
              <a:rPr lang="es-ES" sz="2400" dirty="0">
                <a:latin typeface="Tw Cen MT" panose="020B0602020104020603" pitchFamily="34" charset="0"/>
              </a:rPr>
              <a:t>1. </a:t>
            </a:r>
            <a:r>
              <a:rPr lang="es-ES" sz="2400" i="1" dirty="0">
                <a:latin typeface="Tw Cen MT" panose="020B0602020104020603" pitchFamily="34" charset="0"/>
              </a:rPr>
              <a:t>El </a:t>
            </a:r>
            <a:r>
              <a:rPr lang="es-ES" sz="2400" b="1" i="1" dirty="0">
                <a:latin typeface="Tw Cen MT" panose="020B0602020104020603" pitchFamily="34" charset="0"/>
              </a:rPr>
              <a:t>margen de riesgo </a:t>
            </a:r>
            <a:r>
              <a:rPr lang="es-ES" sz="2400" i="1" dirty="0">
                <a:latin typeface="Tw Cen MT" panose="020B0602020104020603" pitchFamily="34" charset="0"/>
              </a:rPr>
              <a:t>es aquél que…</a:t>
            </a:r>
          </a:p>
          <a:p>
            <a:pPr lvl="1">
              <a:spcBef>
                <a:spcPts val="336"/>
              </a:spcBef>
              <a:spcAft>
                <a:spcPts val="336"/>
              </a:spcAft>
            </a:pPr>
            <a:endParaRPr lang="es-ES" sz="800" i="1" dirty="0">
              <a:latin typeface="Tw Cen MT" panose="020B0602020104020603" pitchFamily="34" charset="0"/>
            </a:endParaRPr>
          </a:p>
          <a:p>
            <a:pPr marL="914400" lvl="1" indent="-457200">
              <a:spcBef>
                <a:spcPts val="336"/>
              </a:spcBef>
              <a:spcAft>
                <a:spcPts val="336"/>
              </a:spcAft>
              <a:buAutoNum type="alphaLcParenR"/>
            </a:pPr>
            <a:r>
              <a:rPr lang="es-ES" sz="2400" i="1" dirty="0">
                <a:latin typeface="Tw Cen MT" panose="020B0602020104020603" pitchFamily="34" charset="0"/>
              </a:rPr>
              <a:t>… refleja el riesgo derivado de las obligaciones de seguro de vida, atendiendo a los eventos cubiertos y a los procesos seguidos en el ejercicio de la actividad.</a:t>
            </a:r>
          </a:p>
          <a:p>
            <a:pPr marL="914400" lvl="1" indent="-457200">
              <a:spcBef>
                <a:spcPts val="336"/>
              </a:spcBef>
              <a:spcAft>
                <a:spcPts val="336"/>
              </a:spcAft>
              <a:buAutoNum type="alphaLcParenR"/>
            </a:pPr>
            <a:r>
              <a:rPr lang="es-ES" sz="2400" i="1" dirty="0">
                <a:latin typeface="Tw Cen MT" panose="020B0602020104020603" pitchFamily="34" charset="0"/>
              </a:rPr>
              <a:t>… da estabilidad a la entidad aseguradora frente a oscilaciones aleatorias o cíclicas de la siniestralidad o frente a posibles riesgos especiales. </a:t>
            </a:r>
          </a:p>
          <a:p>
            <a:pPr marL="914400" lvl="1" indent="-457200">
              <a:spcBef>
                <a:spcPts val="336"/>
              </a:spcBef>
              <a:spcAft>
                <a:spcPts val="336"/>
              </a:spcAft>
              <a:buFontTx/>
              <a:buAutoNum type="alphaLcParenR"/>
            </a:pPr>
            <a:r>
              <a:rPr lang="es-ES" sz="2400" i="1" dirty="0">
                <a:latin typeface="Tw Cen MT" panose="020B0602020104020603" pitchFamily="34" charset="0"/>
              </a:rPr>
              <a:t>… asegura que el valor de las provisiones técnicas equivale a la cantidad que cabría esperar para asumir y cumplir las obligaciones de seguro.</a:t>
            </a:r>
          </a:p>
          <a:p>
            <a:pPr marL="914400" lvl="1" indent="-457200">
              <a:spcBef>
                <a:spcPts val="336"/>
              </a:spcBef>
              <a:spcAft>
                <a:spcPts val="336"/>
              </a:spcAft>
              <a:buAutoNum type="alphaLcParenR"/>
            </a:pPr>
            <a:r>
              <a:rPr lang="es-ES" sz="2400" i="1" dirty="0">
                <a:latin typeface="Tw Cen MT" panose="020B0602020104020603" pitchFamily="34" charset="0"/>
              </a:rPr>
              <a:t>… refleja en el balance de las entidades aseguradoras el importe de las obligaciones asumidas que se derivan de los contratos de seguros.</a:t>
            </a:r>
          </a:p>
        </p:txBody>
      </p:sp>
    </p:spTree>
    <p:extLst>
      <p:ext uri="{BB962C8B-B14F-4D97-AF65-F5344CB8AC3E}">
        <p14:creationId xmlns:p14="http://schemas.microsoft.com/office/powerpoint/2010/main" val="581474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4255011"/>
          </a:xfrm>
          <a:prstGeom prst="rect">
            <a:avLst/>
          </a:prstGeom>
        </p:spPr>
        <p:txBody>
          <a:bodyPr wrap="square">
            <a:spAutoFit/>
          </a:bodyPr>
          <a:lstStyle/>
          <a:p>
            <a:r>
              <a:rPr lang="es-ES" sz="2400" dirty="0">
                <a:latin typeface="Tw Cen MT" panose="020B0602020104020603" pitchFamily="34" charset="0"/>
              </a:rPr>
              <a:t>1. </a:t>
            </a:r>
            <a:r>
              <a:rPr lang="es-ES" sz="2400" i="1" dirty="0">
                <a:latin typeface="Tw Cen MT" panose="020B0602020104020603" pitchFamily="34" charset="0"/>
              </a:rPr>
              <a:t>El </a:t>
            </a:r>
            <a:r>
              <a:rPr lang="es-ES" sz="2400" b="1" i="1" dirty="0">
                <a:latin typeface="Tw Cen MT" panose="020B0602020104020603" pitchFamily="34" charset="0"/>
              </a:rPr>
              <a:t>margen de riesgo </a:t>
            </a:r>
            <a:r>
              <a:rPr lang="es-ES" sz="2400" i="1" dirty="0">
                <a:latin typeface="Tw Cen MT" panose="020B0602020104020603" pitchFamily="34" charset="0"/>
              </a:rPr>
              <a:t>es aquél que…</a:t>
            </a:r>
          </a:p>
          <a:p>
            <a:pPr lvl="1">
              <a:spcBef>
                <a:spcPts val="336"/>
              </a:spcBef>
              <a:spcAft>
                <a:spcPts val="336"/>
              </a:spcAft>
            </a:pPr>
            <a:endParaRPr lang="es-ES" sz="800" i="1" dirty="0">
              <a:latin typeface="Tw Cen MT" panose="020B0602020104020603" pitchFamily="34" charset="0"/>
            </a:endParaRPr>
          </a:p>
          <a:p>
            <a:pPr marL="914400" lvl="1" indent="-457200">
              <a:spcBef>
                <a:spcPts val="336"/>
              </a:spcBef>
              <a:spcAft>
                <a:spcPts val="336"/>
              </a:spcAft>
              <a:buAutoNum type="alphaLcParenR"/>
            </a:pPr>
            <a:r>
              <a:rPr lang="es-ES" sz="2400" i="1" dirty="0">
                <a:latin typeface="Tw Cen MT" panose="020B0602020104020603" pitchFamily="34" charset="0"/>
              </a:rPr>
              <a:t>… refleja el riesgo derivado de las obligaciones de seguro de vida, atendiendo a los eventos cubiertos y a los procesos seguidos en el ejercicio de la actividad.</a:t>
            </a:r>
          </a:p>
          <a:p>
            <a:pPr marL="914400" lvl="1" indent="-457200">
              <a:spcBef>
                <a:spcPts val="336"/>
              </a:spcBef>
              <a:spcAft>
                <a:spcPts val="336"/>
              </a:spcAft>
              <a:buAutoNum type="alphaLcParenR"/>
            </a:pPr>
            <a:r>
              <a:rPr lang="es-ES" sz="2400" i="1" dirty="0">
                <a:latin typeface="Tw Cen MT" panose="020B0602020104020603" pitchFamily="34" charset="0"/>
              </a:rPr>
              <a:t>… da estabilidad a la entidad aseguradora frente a oscilaciones aleatorias o cíclicas de la siniestralidad o frente a posibles riesgos especiales. </a:t>
            </a:r>
          </a:p>
          <a:p>
            <a:pPr marL="914400" lvl="1" indent="-457200">
              <a:spcBef>
                <a:spcPts val="336"/>
              </a:spcBef>
              <a:spcAft>
                <a:spcPts val="336"/>
              </a:spcAft>
              <a:buFontTx/>
              <a:buAutoNum type="alphaLcParenR"/>
            </a:pPr>
            <a:r>
              <a:rPr lang="es-ES" sz="2400" b="1" i="1" dirty="0">
                <a:latin typeface="Tw Cen MT" panose="020B0602020104020603" pitchFamily="34" charset="0"/>
              </a:rPr>
              <a:t>… asegura que el valor de las provisiones técnicas equivale a la cantidad que cabría esperar para asumir y cumplir las obligaciones de seguro.</a:t>
            </a:r>
          </a:p>
          <a:p>
            <a:pPr marL="914400" lvl="1" indent="-457200">
              <a:spcBef>
                <a:spcPts val="336"/>
              </a:spcBef>
              <a:spcAft>
                <a:spcPts val="336"/>
              </a:spcAft>
              <a:buAutoNum type="alphaLcParenR"/>
            </a:pPr>
            <a:r>
              <a:rPr lang="es-ES" sz="2400" i="1" dirty="0">
                <a:latin typeface="Tw Cen MT" panose="020B0602020104020603" pitchFamily="34" charset="0"/>
              </a:rPr>
              <a:t>… refleja en el balance de las entidades aseguradoras el importe de las obligaciones asumidas que se derivan de los contratos de seguros.</a:t>
            </a:r>
          </a:p>
        </p:txBody>
      </p:sp>
    </p:spTree>
    <p:extLst>
      <p:ext uri="{BB962C8B-B14F-4D97-AF65-F5344CB8AC3E}">
        <p14:creationId xmlns:p14="http://schemas.microsoft.com/office/powerpoint/2010/main" val="234601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2215991"/>
          </a:xfrm>
          <a:prstGeom prst="rect">
            <a:avLst/>
          </a:prstGeom>
        </p:spPr>
        <p:txBody>
          <a:bodyPr wrap="square">
            <a:spAutoFit/>
          </a:bodyPr>
          <a:lstStyle/>
          <a:p>
            <a:r>
              <a:rPr lang="es-ES" sz="2400" dirty="0">
                <a:latin typeface="Tw Cen MT" panose="020B0602020104020603" pitchFamily="34" charset="0"/>
              </a:rPr>
              <a:t>Artículo 77.3 Directiva 2009-138 CE sobre Solvencia II</a:t>
            </a:r>
          </a:p>
          <a:p>
            <a:endParaRPr lang="es-ES" dirty="0"/>
          </a:p>
          <a:p>
            <a:r>
              <a:rPr lang="es-ES" sz="2400" i="1" dirty="0">
                <a:latin typeface="Tw Cen MT" panose="020B0602020104020603" pitchFamily="34" charset="0"/>
              </a:rPr>
              <a:t>3. El margen de riesgo será tal que se garantice que el valor de las provisiones técnicas sea equivalente al importe que las empresas de seguros y de reaseguros previsiblemente necesitarían para poder asumir y cumplir las obligaciones de seguro y reaseguro.  </a:t>
            </a:r>
          </a:p>
        </p:txBody>
      </p:sp>
    </p:spTree>
    <p:extLst>
      <p:ext uri="{BB962C8B-B14F-4D97-AF65-F5344CB8AC3E}">
        <p14:creationId xmlns:p14="http://schemas.microsoft.com/office/powerpoint/2010/main" val="236225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3516347"/>
          </a:xfrm>
          <a:prstGeom prst="rect">
            <a:avLst/>
          </a:prstGeom>
        </p:spPr>
        <p:txBody>
          <a:bodyPr wrap="square">
            <a:spAutoFit/>
          </a:bodyPr>
          <a:lstStyle/>
          <a:p>
            <a:r>
              <a:rPr lang="es-ES" sz="2400" i="1" dirty="0">
                <a:latin typeface="Tw Cen MT" panose="020B0602020104020603" pitchFamily="34" charset="0"/>
              </a:rPr>
              <a:t>2. El </a:t>
            </a:r>
            <a:r>
              <a:rPr lang="es-ES" sz="2400" b="1" i="1" dirty="0">
                <a:latin typeface="Tw Cen MT" panose="020B0602020104020603" pitchFamily="34" charset="0"/>
              </a:rPr>
              <a:t>margen de riesgo </a:t>
            </a:r>
            <a:r>
              <a:rPr lang="es-ES" sz="2400" i="1" dirty="0">
                <a:latin typeface="Tw Cen MT" panose="020B0602020104020603" pitchFamily="34" charset="0"/>
              </a:rPr>
              <a:t>se aplica para:</a:t>
            </a:r>
          </a:p>
          <a:p>
            <a:pPr lvl="1">
              <a:spcBef>
                <a:spcPts val="336"/>
              </a:spcBef>
              <a:spcAft>
                <a:spcPts val="336"/>
              </a:spcAft>
            </a:pPr>
            <a:endParaRPr lang="es-ES" sz="800" i="1" dirty="0">
              <a:latin typeface="Tw Cen MT" panose="020B0602020104020603" pitchFamily="34" charset="0"/>
            </a:endParaRPr>
          </a:p>
          <a:p>
            <a:pPr marL="914400" lvl="1" indent="-457200">
              <a:spcBef>
                <a:spcPts val="336"/>
              </a:spcBef>
              <a:spcAft>
                <a:spcPts val="336"/>
              </a:spcAft>
              <a:buFontTx/>
              <a:buAutoNum type="alphaLcParenR"/>
            </a:pPr>
            <a:r>
              <a:rPr lang="es-ES" sz="2400" i="1" dirty="0">
                <a:latin typeface="Tw Cen MT" panose="020B0602020104020603" pitchFamily="34" charset="77"/>
              </a:rPr>
              <a:t>Riesgos Inmunizables (hedgeables), ya que su mejor est</a:t>
            </a:r>
            <a:r>
              <a:rPr lang="es-ES" sz="2400" i="1" dirty="0">
                <a:latin typeface="Tw Cen MT" panose="020B0602020104020603" pitchFamily="34" charset="0"/>
              </a:rPr>
              <a:t>imación corresponde al valor de los títulos del mercado. </a:t>
            </a:r>
          </a:p>
          <a:p>
            <a:pPr marL="914400" lvl="1" indent="-457200">
              <a:spcBef>
                <a:spcPts val="336"/>
              </a:spcBef>
              <a:spcAft>
                <a:spcPts val="336"/>
              </a:spcAft>
              <a:buFontTx/>
              <a:buAutoNum type="alphaLcParenR"/>
            </a:pPr>
            <a:r>
              <a:rPr lang="es-ES" sz="2400" i="1" dirty="0">
                <a:latin typeface="Tw Cen MT" panose="020B0602020104020603" pitchFamily="34" charset="77"/>
              </a:rPr>
              <a:t>Riesgos No Inmunizables (non hedgeables), puesto que</a:t>
            </a:r>
            <a:r>
              <a:rPr lang="es-ES" sz="2400" i="1" dirty="0">
                <a:latin typeface="Tw Cen MT" panose="020B0602020104020603" pitchFamily="34" charset="0"/>
              </a:rPr>
              <a:t> no tienen un mercado fácilmente observable, por lo que dicho valor de mercado debe ser estimado. </a:t>
            </a:r>
          </a:p>
          <a:p>
            <a:pPr marL="914400" lvl="1" indent="-457200">
              <a:spcBef>
                <a:spcPts val="336"/>
              </a:spcBef>
              <a:spcAft>
                <a:spcPts val="336"/>
              </a:spcAft>
              <a:buFontTx/>
              <a:buAutoNum type="alphaLcParenR"/>
            </a:pPr>
            <a:r>
              <a:rPr lang="es-ES" sz="2400" i="1" dirty="0">
                <a:latin typeface="Tw Cen MT" panose="020B0602020104020603" pitchFamily="34" charset="0"/>
              </a:rPr>
              <a:t>Riesgos inmunizables e inmunizables, puesto que siempre hay incertidumbre sobre acontecimientos futuros.</a:t>
            </a:r>
          </a:p>
          <a:p>
            <a:pPr marL="914400" lvl="1" indent="-457200">
              <a:spcBef>
                <a:spcPts val="336"/>
              </a:spcBef>
              <a:spcAft>
                <a:spcPts val="336"/>
              </a:spcAft>
              <a:buAutoNum type="alphaLcParenR"/>
            </a:pPr>
            <a:r>
              <a:rPr lang="es-ES" sz="2400" i="1" dirty="0">
                <a:latin typeface="Tw Cen MT" panose="020B0602020104020603" pitchFamily="34" charset="0"/>
              </a:rPr>
              <a:t>Ninguna de las anteriores es correcta.</a:t>
            </a:r>
          </a:p>
        </p:txBody>
      </p:sp>
    </p:spTree>
    <p:extLst>
      <p:ext uri="{BB962C8B-B14F-4D97-AF65-F5344CB8AC3E}">
        <p14:creationId xmlns:p14="http://schemas.microsoft.com/office/powerpoint/2010/main" val="4078130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3885679"/>
          </a:xfrm>
          <a:prstGeom prst="rect">
            <a:avLst/>
          </a:prstGeom>
        </p:spPr>
        <p:txBody>
          <a:bodyPr wrap="square">
            <a:spAutoFit/>
          </a:bodyPr>
          <a:lstStyle/>
          <a:p>
            <a:r>
              <a:rPr lang="es-ES" sz="2400" dirty="0">
                <a:latin typeface="Tw Cen MT" panose="020B0602020104020603" pitchFamily="34" charset="0"/>
              </a:rPr>
              <a:t>2. El </a:t>
            </a:r>
            <a:r>
              <a:rPr lang="es-ES" sz="2400" b="1" dirty="0">
                <a:latin typeface="Tw Cen MT" panose="020B0602020104020603" pitchFamily="34" charset="0"/>
              </a:rPr>
              <a:t>margen de riesgo </a:t>
            </a:r>
            <a:r>
              <a:rPr lang="es-ES" sz="2400" dirty="0">
                <a:latin typeface="Tw Cen MT" panose="020B0602020104020603" pitchFamily="34" charset="0"/>
              </a:rPr>
              <a:t>se aplica para:</a:t>
            </a:r>
          </a:p>
          <a:p>
            <a:pPr lvl="1">
              <a:spcBef>
                <a:spcPts val="336"/>
              </a:spcBef>
              <a:spcAft>
                <a:spcPts val="336"/>
              </a:spcAft>
            </a:pPr>
            <a:endParaRPr lang="es-ES" sz="8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77"/>
              </a:rPr>
              <a:t>Riesgos Inmunizables (hedgeables), ya que su mejor est</a:t>
            </a:r>
            <a:r>
              <a:rPr lang="es-ES" sz="2400" dirty="0">
                <a:latin typeface="Tw Cen MT" panose="020B0602020104020603" pitchFamily="34" charset="0"/>
              </a:rPr>
              <a:t>imación corresponde al valor de los títulos del mercado. </a:t>
            </a:r>
          </a:p>
          <a:p>
            <a:pPr marL="914400" lvl="1" indent="-457200">
              <a:spcBef>
                <a:spcPts val="336"/>
              </a:spcBef>
              <a:spcAft>
                <a:spcPts val="336"/>
              </a:spcAft>
              <a:buFontTx/>
              <a:buAutoNum type="alphaLcParenR"/>
            </a:pPr>
            <a:r>
              <a:rPr lang="es-ES" sz="2400" b="1" dirty="0">
                <a:latin typeface="Tw Cen MT" panose="020B0602020104020603" pitchFamily="34" charset="77"/>
              </a:rPr>
              <a:t>Riesgos No Inmunizables (non hedgeables), puesto que</a:t>
            </a:r>
            <a:r>
              <a:rPr lang="es-ES" sz="2400" b="1" dirty="0">
                <a:latin typeface="Tw Cen MT" panose="020B0602020104020603" pitchFamily="34" charset="0"/>
              </a:rPr>
              <a:t> no tienen un mercado fácilmente observable, por lo que dicho valor de mercado debe ser estimado. </a:t>
            </a:r>
          </a:p>
          <a:p>
            <a:pPr marL="914400" lvl="1" indent="-457200">
              <a:spcBef>
                <a:spcPts val="336"/>
              </a:spcBef>
              <a:spcAft>
                <a:spcPts val="336"/>
              </a:spcAft>
              <a:buFontTx/>
              <a:buAutoNum type="alphaLcParenR"/>
            </a:pPr>
            <a:r>
              <a:rPr lang="es-ES" sz="2400" dirty="0">
                <a:latin typeface="Tw Cen MT" panose="020B0602020104020603" pitchFamily="34" charset="0"/>
              </a:rPr>
              <a:t>Riesgos inmunizables e inmunizables, puesto que siempre hay incertidumbre sobre acontecimientos futuros.</a:t>
            </a:r>
          </a:p>
          <a:p>
            <a:pPr marL="914400" lvl="1" indent="-457200">
              <a:spcBef>
                <a:spcPts val="336"/>
              </a:spcBef>
              <a:spcAft>
                <a:spcPts val="336"/>
              </a:spcAft>
              <a:buAutoNum type="alphaLcParenR"/>
            </a:pPr>
            <a:r>
              <a:rPr lang="es-ES" sz="2400" dirty="0">
                <a:latin typeface="Tw Cen MT" panose="020B0602020104020603" pitchFamily="34" charset="0"/>
              </a:rPr>
              <a:t>Ninguna de las anteriores es correcta.</a:t>
            </a:r>
          </a:p>
        </p:txBody>
      </p:sp>
    </p:spTree>
    <p:extLst>
      <p:ext uri="{BB962C8B-B14F-4D97-AF65-F5344CB8AC3E}">
        <p14:creationId xmlns:p14="http://schemas.microsoft.com/office/powerpoint/2010/main" val="1614356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921488" y="610782"/>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1" name="Marcador de contenido 2">
            <a:extLst>
              <a:ext uri="{FF2B5EF4-FFF2-40B4-BE49-F238E27FC236}">
                <a16:creationId xmlns:a16="http://schemas.microsoft.com/office/drawing/2014/main" id="{C2764B5C-821D-4ACF-8A64-BBEB9699AA03}"/>
              </a:ext>
            </a:extLst>
          </p:cNvPr>
          <p:cNvSpPr>
            <a:spLocks noGrp="1"/>
          </p:cNvSpPr>
          <p:nvPr>
            <p:ph idx="1"/>
          </p:nvPr>
        </p:nvSpPr>
        <p:spPr>
          <a:xfrm>
            <a:off x="921488" y="1390924"/>
            <a:ext cx="10515600" cy="3536078"/>
          </a:xfrm>
        </p:spPr>
        <p:txBody>
          <a:bodyPr/>
          <a:lstStyle/>
          <a:p>
            <a:pPr marL="0" indent="0">
              <a:buNone/>
            </a:pPr>
            <a:r>
              <a:rPr lang="es-ES" sz="2400" b="1" dirty="0">
                <a:solidFill>
                  <a:srgbClr val="C00000"/>
                </a:solidFill>
                <a:latin typeface="Tw Cen MT" panose="020B0602020104020603" pitchFamily="34" charset="77"/>
              </a:rPr>
              <a:t>¿Cuándo aplicar el MR?</a:t>
            </a:r>
          </a:p>
          <a:p>
            <a:pPr lvl="1">
              <a:buFont typeface="Wingdings" panose="05000000000000000000" pitchFamily="2" charset="2"/>
              <a:buChar char="§"/>
            </a:pPr>
            <a:r>
              <a:rPr lang="es-ES" dirty="0">
                <a:solidFill>
                  <a:srgbClr val="C00000"/>
                </a:solidFill>
                <a:latin typeface="Tw Cen MT" panose="020B0602020104020603" pitchFamily="34" charset="77"/>
              </a:rPr>
              <a:t>Riesgos Inmunizables (hedgeables): </a:t>
            </a:r>
            <a:r>
              <a:rPr lang="es-ES" dirty="0">
                <a:latin typeface="Tw Cen MT" panose="020B0602020104020603" pitchFamily="34" charset="0"/>
              </a:rPr>
              <a:t>Algunos productos tienen mercados líquidos donde su mejor estimación corresponde al valor de los títulos. </a:t>
            </a:r>
          </a:p>
          <a:p>
            <a:pPr marL="712788" lvl="1" indent="0">
              <a:buNone/>
            </a:pPr>
            <a:r>
              <a:rPr lang="es-ES" dirty="0">
                <a:latin typeface="Tw Cen MT" panose="020B0602020104020603" pitchFamily="34" charset="0"/>
              </a:rPr>
              <a:t>Estos precios son completos e incluyen ya cualquier margen de riesgo, por lo que </a:t>
            </a:r>
            <a:r>
              <a:rPr lang="es-ES" b="1" dirty="0">
                <a:latin typeface="Tw Cen MT" panose="020B0602020104020603" pitchFamily="34" charset="0"/>
              </a:rPr>
              <a:t>no será necesario considerar un margen adicional sobre el BE.</a:t>
            </a:r>
            <a:endParaRPr lang="es-ES" dirty="0">
              <a:latin typeface="Tw Cen MT" panose="020B0602020104020603" pitchFamily="34" charset="0"/>
            </a:endParaRPr>
          </a:p>
          <a:p>
            <a:pPr lvl="1">
              <a:buFont typeface="Wingdings" panose="05000000000000000000" pitchFamily="2" charset="2"/>
              <a:buChar char="§"/>
            </a:pPr>
            <a:endParaRPr lang="es-ES" dirty="0"/>
          </a:p>
          <a:p>
            <a:pPr lvl="1">
              <a:buFont typeface="Wingdings" panose="05000000000000000000" pitchFamily="2" charset="2"/>
              <a:buChar char="§"/>
            </a:pPr>
            <a:r>
              <a:rPr lang="es-ES" dirty="0">
                <a:solidFill>
                  <a:srgbClr val="C00000"/>
                </a:solidFill>
                <a:latin typeface="Tw Cen MT" panose="020B0602020104020603" pitchFamily="34" charset="77"/>
              </a:rPr>
              <a:t>Riesgos No Inmunizables (non hedgeables): </a:t>
            </a:r>
            <a:r>
              <a:rPr lang="es-ES" dirty="0">
                <a:latin typeface="Tw Cen MT" panose="020B0602020104020603" pitchFamily="34" charset="0"/>
              </a:rPr>
              <a:t>Por el contrario, otros productos aseguradores no tienen un mercado fácilmente observable, por lo que dicho valor de mercado debe ser estimado (BEL). </a:t>
            </a:r>
          </a:p>
        </p:txBody>
      </p:sp>
      <p:sp>
        <p:nvSpPr>
          <p:cNvPr id="7" name="Rectángulo 6">
            <a:extLst>
              <a:ext uri="{FF2B5EF4-FFF2-40B4-BE49-F238E27FC236}">
                <a16:creationId xmlns:a16="http://schemas.microsoft.com/office/drawing/2014/main" id="{7EC32320-EC7A-424C-83BB-3BFAC518CA6C}"/>
              </a:ext>
            </a:extLst>
          </p:cNvPr>
          <p:cNvSpPr/>
          <p:nvPr/>
        </p:nvSpPr>
        <p:spPr>
          <a:xfrm>
            <a:off x="4854353" y="5048717"/>
            <a:ext cx="2590056" cy="6066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7B30D348-0A0F-4839-A310-DA400EC6A711}"/>
              </a:ext>
            </a:extLst>
          </p:cNvPr>
          <p:cNvPicPr>
            <a:picLocks noChangeAspect="1"/>
          </p:cNvPicPr>
          <p:nvPr/>
        </p:nvPicPr>
        <p:blipFill>
          <a:blip r:embed="rId4"/>
          <a:stretch>
            <a:fillRect/>
          </a:stretch>
        </p:blipFill>
        <p:spPr>
          <a:xfrm>
            <a:off x="4982844" y="5085317"/>
            <a:ext cx="2392887" cy="533446"/>
          </a:xfrm>
          <a:prstGeom prst="rect">
            <a:avLst/>
          </a:prstGeom>
        </p:spPr>
      </p:pic>
    </p:spTree>
    <p:extLst>
      <p:ext uri="{BB962C8B-B14F-4D97-AF65-F5344CB8AC3E}">
        <p14:creationId xmlns:p14="http://schemas.microsoft.com/office/powerpoint/2010/main" val="3557347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2700739"/>
          </a:xfrm>
          <a:prstGeom prst="rect">
            <a:avLst/>
          </a:prstGeom>
        </p:spPr>
        <p:txBody>
          <a:bodyPr wrap="square">
            <a:spAutoFit/>
          </a:bodyPr>
          <a:lstStyle/>
          <a:p>
            <a:r>
              <a:rPr lang="es-ES" sz="2400" dirty="0">
                <a:latin typeface="Tw Cen MT" panose="020B0602020104020603" pitchFamily="34" charset="0"/>
              </a:rPr>
              <a:t>3. En el cálculo del Margen de Riesgo se supone una tasa r de “Coste de Capital” del:</a:t>
            </a:r>
          </a:p>
          <a:p>
            <a:endParaRPr lang="es-ES" sz="8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77"/>
              </a:rPr>
              <a:t>2%</a:t>
            </a:r>
            <a:endParaRPr lang="es-ES" sz="24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77"/>
              </a:rPr>
              <a:t>2%, salvo para el seguro de crédito que se aplicará un 75%</a:t>
            </a:r>
            <a:endParaRPr lang="es-ES" sz="24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0"/>
              </a:rPr>
              <a:t>5%</a:t>
            </a:r>
          </a:p>
          <a:p>
            <a:pPr marL="914400" lvl="1" indent="-457200">
              <a:spcBef>
                <a:spcPts val="336"/>
              </a:spcBef>
              <a:spcAft>
                <a:spcPts val="336"/>
              </a:spcAft>
              <a:buAutoNum type="alphaLcParenR"/>
            </a:pPr>
            <a:r>
              <a:rPr lang="es-ES" sz="2400" dirty="0">
                <a:latin typeface="Tw Cen MT" panose="020B0602020104020603" pitchFamily="34" charset="0"/>
              </a:rPr>
              <a:t>6%</a:t>
            </a:r>
          </a:p>
        </p:txBody>
      </p:sp>
    </p:spTree>
    <p:extLst>
      <p:ext uri="{BB962C8B-B14F-4D97-AF65-F5344CB8AC3E}">
        <p14:creationId xmlns:p14="http://schemas.microsoft.com/office/powerpoint/2010/main" val="10456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921488" y="610782"/>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APLICACIÓN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1" name="Marcador de contenido 2">
            <a:extLst>
              <a:ext uri="{FF2B5EF4-FFF2-40B4-BE49-F238E27FC236}">
                <a16:creationId xmlns:a16="http://schemas.microsoft.com/office/drawing/2014/main" id="{C2764B5C-821D-4ACF-8A64-BBEB9699AA03}"/>
              </a:ext>
            </a:extLst>
          </p:cNvPr>
          <p:cNvSpPr>
            <a:spLocks noGrp="1"/>
          </p:cNvSpPr>
          <p:nvPr>
            <p:ph idx="1"/>
          </p:nvPr>
        </p:nvSpPr>
        <p:spPr>
          <a:xfrm>
            <a:off x="921488" y="1007466"/>
            <a:ext cx="10515600" cy="3536078"/>
          </a:xfrm>
        </p:spPr>
        <p:txBody>
          <a:bodyPr/>
          <a:lstStyle/>
          <a:p>
            <a:pPr marL="0" indent="0">
              <a:buNone/>
            </a:pPr>
            <a:r>
              <a:rPr lang="es-ES" sz="2400" b="1" dirty="0">
                <a:solidFill>
                  <a:srgbClr val="C00000"/>
                </a:solidFill>
                <a:latin typeface="Tw Cen MT" panose="020B0602020104020603" pitchFamily="34" charset="77"/>
              </a:rPr>
              <a:t>¿Cuándo aplicar el MR?</a:t>
            </a:r>
          </a:p>
          <a:p>
            <a:pPr lvl="1">
              <a:buFont typeface="Wingdings" panose="05000000000000000000" pitchFamily="2" charset="2"/>
              <a:buChar char="§"/>
            </a:pPr>
            <a:r>
              <a:rPr lang="es-ES" dirty="0">
                <a:solidFill>
                  <a:srgbClr val="C00000"/>
                </a:solidFill>
                <a:latin typeface="Tw Cen MT" panose="020B0602020104020603" pitchFamily="34" charset="77"/>
              </a:rPr>
              <a:t>Riesgos Inmunizables (hedgeables): </a:t>
            </a:r>
            <a:r>
              <a:rPr lang="es-ES" dirty="0">
                <a:latin typeface="Tw Cen MT" panose="020B0602020104020603" pitchFamily="34" charset="0"/>
              </a:rPr>
              <a:t>Algunos productos tienen mercados líquidos donde su mejor estimación corresponde al valor de los títulos. </a:t>
            </a:r>
          </a:p>
          <a:p>
            <a:pPr marL="457200" lvl="1" indent="0">
              <a:buNone/>
            </a:pPr>
            <a:endParaRPr lang="es-ES" dirty="0"/>
          </a:p>
          <a:p>
            <a:pPr marL="712788" lvl="1" indent="0">
              <a:buNone/>
            </a:pPr>
            <a:endParaRPr lang="es-ES" dirty="0"/>
          </a:p>
          <a:p>
            <a:pPr marL="712788" lvl="1" indent="0">
              <a:buNone/>
            </a:pPr>
            <a:r>
              <a:rPr lang="es-ES" dirty="0">
                <a:latin typeface="Tw Cen MT" panose="020B0602020104020603" pitchFamily="34" charset="0"/>
              </a:rPr>
              <a:t>Estos precios son completos e incluyen ya cualquier margen de riesgo, por lo que </a:t>
            </a:r>
            <a:r>
              <a:rPr lang="es-ES" b="1" dirty="0">
                <a:latin typeface="Tw Cen MT" panose="020B0602020104020603" pitchFamily="34" charset="0"/>
              </a:rPr>
              <a:t>no será necesario considerar un margen adicional sobre el BE.</a:t>
            </a:r>
            <a:endParaRPr lang="es-ES" dirty="0">
              <a:latin typeface="Tw Cen MT" panose="020B0602020104020603" pitchFamily="34" charset="0"/>
            </a:endParaRPr>
          </a:p>
          <a:p>
            <a:pPr lvl="1">
              <a:buFont typeface="Wingdings" panose="05000000000000000000" pitchFamily="2" charset="2"/>
              <a:buChar char="§"/>
            </a:pPr>
            <a:endParaRPr lang="es-ES" dirty="0"/>
          </a:p>
          <a:p>
            <a:pPr lvl="1">
              <a:buFont typeface="Wingdings" panose="05000000000000000000" pitchFamily="2" charset="2"/>
              <a:buChar char="§"/>
            </a:pPr>
            <a:r>
              <a:rPr lang="es-ES" dirty="0">
                <a:solidFill>
                  <a:srgbClr val="C00000"/>
                </a:solidFill>
                <a:latin typeface="Tw Cen MT" panose="020B0602020104020603" pitchFamily="34" charset="77"/>
              </a:rPr>
              <a:t>Riesgos No Inmunizables (non hedgeables): </a:t>
            </a:r>
            <a:r>
              <a:rPr lang="es-ES" dirty="0">
                <a:latin typeface="Tw Cen MT" panose="020B0602020104020603" pitchFamily="34" charset="0"/>
              </a:rPr>
              <a:t>Por el contrario, otros productos aseguradores no tienen un mercado fácilmente observable, por lo que dicho valor de mercado debe ser estimado (BEL). </a:t>
            </a:r>
          </a:p>
          <a:p>
            <a:pPr lvl="1">
              <a:buFont typeface="Wingdings" panose="05000000000000000000" pitchFamily="2" charset="2"/>
              <a:buChar char="§"/>
            </a:pPr>
            <a:endParaRPr lang="es-ES" dirty="0">
              <a:latin typeface="Tw Cen MT" panose="020B0602020104020603" pitchFamily="34" charset="77"/>
            </a:endParaRPr>
          </a:p>
          <a:p>
            <a:pPr lvl="1">
              <a:buFont typeface="Wingdings" panose="05000000000000000000" pitchFamily="2" charset="2"/>
              <a:buChar char="§"/>
            </a:pPr>
            <a:endParaRPr lang="es-ES" dirty="0">
              <a:latin typeface="Tw Cen MT" panose="020B0602020104020603" pitchFamily="34" charset="77"/>
            </a:endParaRPr>
          </a:p>
          <a:p>
            <a:pPr marL="712788" lvl="1" indent="0">
              <a:buNone/>
            </a:pPr>
            <a:r>
              <a:rPr lang="es-ES" dirty="0">
                <a:latin typeface="Tw Cen MT" panose="020B0602020104020603" pitchFamily="34" charset="77"/>
              </a:rPr>
              <a:t>Para fijar su precio se requiere utilizar un enfoque “</a:t>
            </a:r>
            <a:r>
              <a:rPr lang="es-ES" dirty="0" err="1">
                <a:latin typeface="Tw Cen MT" panose="020B0602020104020603" pitchFamily="34" charset="77"/>
              </a:rPr>
              <a:t>market</a:t>
            </a:r>
            <a:r>
              <a:rPr lang="es-ES" dirty="0">
                <a:latin typeface="Tw Cen MT" panose="020B0602020104020603" pitchFamily="34" charset="77"/>
              </a:rPr>
              <a:t> </a:t>
            </a:r>
            <a:r>
              <a:rPr lang="es-ES" dirty="0" err="1">
                <a:latin typeface="Tw Cen MT" panose="020B0602020104020603" pitchFamily="34" charset="77"/>
              </a:rPr>
              <a:t>consistent</a:t>
            </a:r>
            <a:r>
              <a:rPr lang="es-ES" dirty="0">
                <a:latin typeface="Tw Cen MT" panose="020B0602020104020603" pitchFamily="34" charset="77"/>
              </a:rPr>
              <a:t>” que</a:t>
            </a:r>
            <a:r>
              <a:rPr lang="es-ES" b="1" dirty="0">
                <a:latin typeface="Tw Cen MT" panose="020B0602020104020603" pitchFamily="34" charset="77"/>
              </a:rPr>
              <a:t> </a:t>
            </a:r>
            <a:r>
              <a:rPr lang="es-ES" dirty="0">
                <a:latin typeface="Tw Cen MT" panose="020B0602020104020603" pitchFamily="34" charset="77"/>
              </a:rPr>
              <a:t>asuma un margen de riesgo adicional al “</a:t>
            </a:r>
            <a:r>
              <a:rPr lang="es-ES" dirty="0" err="1">
                <a:latin typeface="Tw Cen MT" panose="020B0602020104020603" pitchFamily="34" charset="77"/>
              </a:rPr>
              <a:t>Best</a:t>
            </a:r>
            <a:r>
              <a:rPr lang="es-ES" dirty="0">
                <a:latin typeface="Tw Cen MT" panose="020B0602020104020603" pitchFamily="34" charset="77"/>
              </a:rPr>
              <a:t> </a:t>
            </a:r>
            <a:r>
              <a:rPr lang="es-ES" dirty="0" err="1">
                <a:latin typeface="Tw Cen MT" panose="020B0602020104020603" pitchFamily="34" charset="77"/>
              </a:rPr>
              <a:t>Estimate</a:t>
            </a:r>
            <a:r>
              <a:rPr lang="es-ES" dirty="0">
                <a:latin typeface="Tw Cen MT" panose="020B0602020104020603" pitchFamily="34" charset="77"/>
              </a:rPr>
              <a:t>”.</a:t>
            </a:r>
          </a:p>
        </p:txBody>
      </p:sp>
      <p:sp>
        <p:nvSpPr>
          <p:cNvPr id="13" name="Flecha: hacia abajo 12">
            <a:extLst>
              <a:ext uri="{FF2B5EF4-FFF2-40B4-BE49-F238E27FC236}">
                <a16:creationId xmlns:a16="http://schemas.microsoft.com/office/drawing/2014/main" id="{08425692-CCA4-4A55-9A3B-5EDF8A8E00E3}"/>
              </a:ext>
            </a:extLst>
          </p:cNvPr>
          <p:cNvSpPr/>
          <p:nvPr/>
        </p:nvSpPr>
        <p:spPr>
          <a:xfrm>
            <a:off x="5702709" y="2246237"/>
            <a:ext cx="786581" cy="56043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hacia abajo 14">
            <a:extLst>
              <a:ext uri="{FF2B5EF4-FFF2-40B4-BE49-F238E27FC236}">
                <a16:creationId xmlns:a16="http://schemas.microsoft.com/office/drawing/2014/main" id="{D0ADD20E-7324-4033-BBF6-99ECDD7DF99E}"/>
              </a:ext>
            </a:extLst>
          </p:cNvPr>
          <p:cNvSpPr/>
          <p:nvPr/>
        </p:nvSpPr>
        <p:spPr>
          <a:xfrm>
            <a:off x="5785997" y="5251173"/>
            <a:ext cx="786581" cy="56043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63966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2700739"/>
          </a:xfrm>
          <a:prstGeom prst="rect">
            <a:avLst/>
          </a:prstGeom>
        </p:spPr>
        <p:txBody>
          <a:bodyPr wrap="square">
            <a:spAutoFit/>
          </a:bodyPr>
          <a:lstStyle/>
          <a:p>
            <a:r>
              <a:rPr lang="es-ES" sz="2400" dirty="0">
                <a:latin typeface="Tw Cen MT" panose="020B0602020104020603" pitchFamily="34" charset="0"/>
              </a:rPr>
              <a:t>3. En el cálculo del Margen de Riesgo se supone una tasa r de “Coste de Capital” del:</a:t>
            </a:r>
          </a:p>
          <a:p>
            <a:endParaRPr lang="es-ES" sz="8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77"/>
              </a:rPr>
              <a:t>2%</a:t>
            </a:r>
            <a:endParaRPr lang="es-ES" sz="24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77"/>
              </a:rPr>
              <a:t>2%, salvo para el seguro de crédito que se aplicará un 75%</a:t>
            </a:r>
            <a:endParaRPr lang="es-ES" sz="24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0"/>
              </a:rPr>
              <a:t>5%</a:t>
            </a:r>
          </a:p>
          <a:p>
            <a:pPr marL="914400" lvl="1" indent="-457200">
              <a:spcBef>
                <a:spcPts val="336"/>
              </a:spcBef>
              <a:spcAft>
                <a:spcPts val="336"/>
              </a:spcAft>
              <a:buAutoNum type="alphaLcParenR"/>
            </a:pPr>
            <a:r>
              <a:rPr lang="es-ES" sz="2400" b="1" dirty="0">
                <a:latin typeface="Tw Cen MT" panose="020B0602020104020603" pitchFamily="34" charset="0"/>
              </a:rPr>
              <a:t>6%</a:t>
            </a:r>
          </a:p>
        </p:txBody>
      </p:sp>
    </p:spTree>
    <p:extLst>
      <p:ext uri="{BB962C8B-B14F-4D97-AF65-F5344CB8AC3E}">
        <p14:creationId xmlns:p14="http://schemas.microsoft.com/office/powerpoint/2010/main" val="2940946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2308324"/>
          </a:xfrm>
          <a:prstGeom prst="rect">
            <a:avLst/>
          </a:prstGeom>
        </p:spPr>
        <p:txBody>
          <a:bodyPr wrap="square">
            <a:spAutoFit/>
          </a:bodyPr>
          <a:lstStyle/>
          <a:p>
            <a:r>
              <a:rPr lang="es-ES" sz="2400" dirty="0">
                <a:latin typeface="Tw Cen MT" panose="020B0602020104020603" pitchFamily="34" charset="0"/>
              </a:rPr>
              <a:t>Artículo 39 REGLAMENTO DELEGADO (UE) 2015/35 </a:t>
            </a:r>
          </a:p>
          <a:p>
            <a:endParaRPr lang="es-ES" sz="2400" dirty="0">
              <a:latin typeface="Tw Cen MT" panose="020B0602020104020603" pitchFamily="34" charset="0"/>
            </a:endParaRPr>
          </a:p>
          <a:p>
            <a:pPr algn="ctr"/>
            <a:r>
              <a:rPr lang="es-ES" sz="2400" b="1" dirty="0">
                <a:latin typeface="Tw Cen MT" panose="020B0602020104020603" pitchFamily="34" charset="0"/>
              </a:rPr>
              <a:t>Tasa de coste del capital </a:t>
            </a:r>
          </a:p>
          <a:p>
            <a:endParaRPr lang="es-ES" sz="2400" b="1" dirty="0">
              <a:latin typeface="Tw Cen MT" panose="020B0602020104020603" pitchFamily="34" charset="0"/>
            </a:endParaRPr>
          </a:p>
          <a:p>
            <a:r>
              <a:rPr lang="es-ES" sz="2400" dirty="0">
                <a:latin typeface="Tw Cen MT" panose="020B0602020104020603" pitchFamily="34" charset="0"/>
              </a:rPr>
              <a:t>Se considerará que la tasa de coste del capital a que se refiere el artículo 77, apartado 5, de la Directiva 2009/138/CE es igual al 6 %. </a:t>
            </a:r>
            <a:endParaRPr lang="es-ES" sz="2400" i="1" dirty="0">
              <a:latin typeface="Tw Cen MT" panose="020B0602020104020603" pitchFamily="34" charset="0"/>
            </a:endParaRPr>
          </a:p>
        </p:txBody>
      </p:sp>
    </p:spTree>
    <p:extLst>
      <p:ext uri="{BB962C8B-B14F-4D97-AF65-F5344CB8AC3E}">
        <p14:creationId xmlns:p14="http://schemas.microsoft.com/office/powerpoint/2010/main" val="542001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3070071"/>
          </a:xfrm>
          <a:prstGeom prst="rect">
            <a:avLst/>
          </a:prstGeom>
        </p:spPr>
        <p:txBody>
          <a:bodyPr wrap="square">
            <a:spAutoFit/>
          </a:bodyPr>
          <a:lstStyle/>
          <a:p>
            <a:r>
              <a:rPr lang="es-ES" sz="2400" dirty="0">
                <a:latin typeface="Tw Cen MT" panose="020B0602020104020603" pitchFamily="34" charset="0"/>
              </a:rPr>
              <a:t>4. La </a:t>
            </a:r>
            <a:r>
              <a:rPr lang="es-ES" sz="2400" b="1" dirty="0">
                <a:latin typeface="Tw Cen MT" panose="020B0602020104020603" pitchFamily="34" charset="0"/>
              </a:rPr>
              <a:t>Reserva de Estabilización</a:t>
            </a:r>
            <a:r>
              <a:rPr lang="es-ES" sz="2400" dirty="0">
                <a:latin typeface="Tw Cen MT" panose="020B0602020104020603" pitchFamily="34" charset="0"/>
              </a:rPr>
              <a:t>:</a:t>
            </a:r>
          </a:p>
          <a:p>
            <a:endParaRPr lang="es-ES" sz="8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77"/>
              </a:rPr>
              <a:t>Forma parte de las provisiones técnicas cuando se aplica.</a:t>
            </a:r>
          </a:p>
          <a:p>
            <a:pPr marL="914400" lvl="1" indent="-457200">
              <a:spcBef>
                <a:spcPts val="336"/>
              </a:spcBef>
              <a:spcAft>
                <a:spcPts val="336"/>
              </a:spcAft>
              <a:buFontTx/>
              <a:buAutoNum type="alphaLcParenR"/>
            </a:pPr>
            <a:r>
              <a:rPr lang="es-ES" sz="2400" dirty="0">
                <a:latin typeface="Tw Cen MT" panose="020B0602020104020603" pitchFamily="34" charset="77"/>
              </a:rPr>
              <a:t>No es una provisión técnica dado que no refleja los compromisos asumidos que se derivan de los contratos de seguros. </a:t>
            </a:r>
            <a:endParaRPr lang="es-ES" sz="24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0"/>
              </a:rPr>
              <a:t>Solo puede aplicarse a aquellos seguros de obligada dotación recogidos en el artículo 45 del ROSSP.</a:t>
            </a:r>
          </a:p>
          <a:p>
            <a:pPr marL="914400" lvl="1" indent="-457200">
              <a:spcBef>
                <a:spcPts val="336"/>
              </a:spcBef>
              <a:spcAft>
                <a:spcPts val="336"/>
              </a:spcAft>
              <a:buAutoNum type="alphaLcParenR"/>
            </a:pPr>
            <a:r>
              <a:rPr lang="es-ES" sz="2400" dirty="0">
                <a:latin typeface="Tw Cen MT" panose="020B0602020104020603" pitchFamily="34" charset="0"/>
              </a:rPr>
              <a:t>Ninguna de las anteriores es correcta.</a:t>
            </a:r>
          </a:p>
        </p:txBody>
      </p:sp>
    </p:spTree>
    <p:extLst>
      <p:ext uri="{BB962C8B-B14F-4D97-AF65-F5344CB8AC3E}">
        <p14:creationId xmlns:p14="http://schemas.microsoft.com/office/powerpoint/2010/main" val="2054656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3070071"/>
          </a:xfrm>
          <a:prstGeom prst="rect">
            <a:avLst/>
          </a:prstGeom>
        </p:spPr>
        <p:txBody>
          <a:bodyPr wrap="square">
            <a:spAutoFit/>
          </a:bodyPr>
          <a:lstStyle/>
          <a:p>
            <a:r>
              <a:rPr lang="es-ES" sz="2400" dirty="0">
                <a:latin typeface="Tw Cen MT" panose="020B0602020104020603" pitchFamily="34" charset="0"/>
              </a:rPr>
              <a:t>4. La </a:t>
            </a:r>
            <a:r>
              <a:rPr lang="es-ES" sz="2400" b="1" dirty="0">
                <a:latin typeface="Tw Cen MT" panose="020B0602020104020603" pitchFamily="34" charset="0"/>
              </a:rPr>
              <a:t>Reserva de Estabilización</a:t>
            </a:r>
            <a:r>
              <a:rPr lang="es-ES" sz="2400" dirty="0">
                <a:latin typeface="Tw Cen MT" panose="020B0602020104020603" pitchFamily="34" charset="0"/>
              </a:rPr>
              <a:t>:</a:t>
            </a:r>
          </a:p>
          <a:p>
            <a:endParaRPr lang="es-ES" sz="8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77"/>
              </a:rPr>
              <a:t>Forma parte de las provisiones técnicas cuando se aplica. </a:t>
            </a:r>
          </a:p>
          <a:p>
            <a:pPr marL="914400" lvl="1" indent="-457200">
              <a:spcBef>
                <a:spcPts val="336"/>
              </a:spcBef>
              <a:spcAft>
                <a:spcPts val="336"/>
              </a:spcAft>
              <a:buFontTx/>
              <a:buAutoNum type="alphaLcParenR"/>
            </a:pPr>
            <a:r>
              <a:rPr lang="es-ES" sz="2400" dirty="0">
                <a:latin typeface="Tw Cen MT" panose="020B0602020104020603" pitchFamily="34" charset="77"/>
              </a:rPr>
              <a:t>No es una provisión técnica dado que no refleja los compromisos asumidos que se derivan de los contratos de seguros.</a:t>
            </a:r>
            <a:endParaRPr lang="es-ES" sz="2400" dirty="0">
              <a:latin typeface="Tw Cen MT" panose="020B0602020104020603" pitchFamily="34" charset="0"/>
            </a:endParaRPr>
          </a:p>
          <a:p>
            <a:pPr marL="914400" lvl="1" indent="-457200">
              <a:spcBef>
                <a:spcPts val="336"/>
              </a:spcBef>
              <a:spcAft>
                <a:spcPts val="336"/>
              </a:spcAft>
              <a:buFontTx/>
              <a:buAutoNum type="alphaLcParenR"/>
            </a:pPr>
            <a:r>
              <a:rPr lang="es-ES" sz="2400" dirty="0">
                <a:latin typeface="Tw Cen MT" panose="020B0602020104020603" pitchFamily="34" charset="0"/>
              </a:rPr>
              <a:t>Solo puede aplicarse a aquellos seguros de obligada dotación recogidos en el artículo 45 del ROSSP.</a:t>
            </a:r>
          </a:p>
          <a:p>
            <a:pPr marL="914400" lvl="1" indent="-457200">
              <a:spcBef>
                <a:spcPts val="336"/>
              </a:spcBef>
              <a:spcAft>
                <a:spcPts val="336"/>
              </a:spcAft>
              <a:buAutoNum type="alphaLcParenR"/>
            </a:pPr>
            <a:r>
              <a:rPr lang="es-ES" sz="2400" b="1" dirty="0">
                <a:latin typeface="Tw Cen MT" panose="020B0602020104020603" pitchFamily="34" charset="0"/>
              </a:rPr>
              <a:t>Ninguna de las anteriores es correcta.</a:t>
            </a:r>
          </a:p>
        </p:txBody>
      </p:sp>
    </p:spTree>
    <p:extLst>
      <p:ext uri="{BB962C8B-B14F-4D97-AF65-F5344CB8AC3E}">
        <p14:creationId xmlns:p14="http://schemas.microsoft.com/office/powerpoint/2010/main" val="2317115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2677656"/>
          </a:xfrm>
          <a:prstGeom prst="rect">
            <a:avLst/>
          </a:prstGeom>
        </p:spPr>
        <p:txBody>
          <a:bodyPr wrap="square">
            <a:spAutoFit/>
          </a:bodyPr>
          <a:lstStyle/>
          <a:p>
            <a:r>
              <a:rPr lang="es-ES" sz="2400" dirty="0">
                <a:latin typeface="Tw Cen MT" panose="020B0602020104020603" pitchFamily="34" charset="0"/>
              </a:rPr>
              <a:t>Artículo 45 ROSSP</a:t>
            </a:r>
          </a:p>
          <a:p>
            <a:endParaRPr lang="es-ES" sz="2400" dirty="0">
              <a:latin typeface="Tw Cen MT" panose="020B0602020104020603" pitchFamily="34" charset="0"/>
            </a:endParaRPr>
          </a:p>
          <a:p>
            <a:r>
              <a:rPr lang="es-ES" sz="2400" i="1" dirty="0">
                <a:latin typeface="Tw Cen MT" panose="020B0602020104020603" pitchFamily="34" charset="0"/>
              </a:rPr>
              <a:t>“La reserva de estabilización, que tendrá carácter acumulativo, tiene como finalidad alcanzar la estabilidad técnica de cada ramo o riesgo. Se calculará y dotará en aquellos riesgos que por su carácter especial, nivel de incertidumbre o falta de experiencia así lo requieran, y se integrará por el importe necesario para hacer frente a las desviaciones aleatorias desfavorables de la siniestralidad”</a:t>
            </a:r>
          </a:p>
        </p:txBody>
      </p:sp>
    </p:spTree>
    <p:extLst>
      <p:ext uri="{BB962C8B-B14F-4D97-AF65-F5344CB8AC3E}">
        <p14:creationId xmlns:p14="http://schemas.microsoft.com/office/powerpoint/2010/main" val="2781451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4101123"/>
          </a:xfrm>
          <a:prstGeom prst="rect">
            <a:avLst/>
          </a:prstGeom>
        </p:spPr>
        <p:txBody>
          <a:bodyPr wrap="square">
            <a:spAutoFit/>
          </a:bodyPr>
          <a:lstStyle/>
          <a:p>
            <a:r>
              <a:rPr lang="es-ES" sz="2400" dirty="0">
                <a:latin typeface="Tw Cen MT" panose="020B0602020104020603" pitchFamily="34" charset="0"/>
              </a:rPr>
              <a:t>5. El límite mínimo del recargo de seguridad a dotar para la reserva de estabilización no podrá ser inferior:</a:t>
            </a:r>
          </a:p>
          <a:p>
            <a:endParaRPr lang="es-ES" sz="800" dirty="0">
              <a:latin typeface="Tw Cen MT" panose="020B0602020104020603" pitchFamily="34" charset="0"/>
            </a:endParaRPr>
          </a:p>
          <a:p>
            <a:pPr marL="914400" lvl="1" indent="-457200">
              <a:buFont typeface="+mj-lt"/>
              <a:buAutoNum type="alphaLcParenR"/>
            </a:pPr>
            <a:r>
              <a:rPr lang="es-ES" sz="2400" dirty="0">
                <a:latin typeface="Tw Cen MT" panose="020B0602020104020603" pitchFamily="34" charset="0"/>
              </a:rPr>
              <a:t>al 2% de la prima comercial</a:t>
            </a:r>
            <a:r>
              <a:rPr lang="es-ES" sz="2400" b="1" dirty="0">
                <a:latin typeface="Tw Cen MT" panose="020B0602020104020603" pitchFamily="34" charset="0"/>
              </a:rPr>
              <a:t>,</a:t>
            </a:r>
            <a:r>
              <a:rPr lang="es-ES" sz="2400" dirty="0">
                <a:latin typeface="Tw Cen MT" panose="020B0602020104020603" pitchFamily="34" charset="0"/>
              </a:rPr>
              <a:t> salvo para el</a:t>
            </a:r>
            <a:r>
              <a:rPr lang="es-ES" sz="2400" b="1" dirty="0">
                <a:solidFill>
                  <a:srgbClr val="C00000"/>
                </a:solidFill>
                <a:latin typeface="Tw Cen MT" panose="020B0602020104020603" pitchFamily="34" charset="0"/>
              </a:rPr>
              <a:t> </a:t>
            </a:r>
            <a:r>
              <a:rPr lang="es-ES" sz="2400" dirty="0">
                <a:latin typeface="Tw Cen MT" panose="020B0602020104020603" pitchFamily="34" charset="0"/>
              </a:rPr>
              <a:t>seguro de crédito cuyo mínimo será el 75% del resultado técnico positivo del ramo.</a:t>
            </a:r>
          </a:p>
          <a:p>
            <a:pPr marL="914400" lvl="1" indent="-457200">
              <a:spcBef>
                <a:spcPts val="336"/>
              </a:spcBef>
              <a:spcAft>
                <a:spcPts val="336"/>
              </a:spcAft>
              <a:buFont typeface="+mj-lt"/>
              <a:buAutoNum type="alphaLcParenR"/>
            </a:pPr>
            <a:r>
              <a:rPr lang="es-ES" sz="2400" dirty="0">
                <a:latin typeface="Tw Cen MT" panose="020B0602020104020603" pitchFamily="34" charset="77"/>
              </a:rPr>
              <a:t>al 2% del resultado técnico positivo del ramo, salvo el seguro de crédito cuyo mínimo será el 75%.</a:t>
            </a:r>
            <a:endParaRPr lang="es-ES" sz="2400" dirty="0">
              <a:latin typeface="Tw Cen MT" panose="020B0602020104020603" pitchFamily="34" charset="0"/>
            </a:endParaRPr>
          </a:p>
          <a:p>
            <a:pPr marL="914400" lvl="1" indent="-457200">
              <a:spcBef>
                <a:spcPts val="336"/>
              </a:spcBef>
              <a:spcAft>
                <a:spcPts val="336"/>
              </a:spcAft>
              <a:buFont typeface="+mj-lt"/>
              <a:buAutoNum type="alphaLcParenR"/>
            </a:pPr>
            <a:r>
              <a:rPr lang="es-ES" sz="2400" dirty="0">
                <a:latin typeface="Tw Cen MT" panose="020B0602020104020603" pitchFamily="34" charset="0"/>
              </a:rPr>
              <a:t>al 2% de la prima comercial para todos los ramos.</a:t>
            </a:r>
          </a:p>
          <a:p>
            <a:pPr marL="914400" lvl="1" indent="-457200">
              <a:spcBef>
                <a:spcPts val="336"/>
              </a:spcBef>
              <a:spcAft>
                <a:spcPts val="336"/>
              </a:spcAft>
              <a:buFont typeface="+mj-lt"/>
              <a:buAutoNum type="alphaLcParenR"/>
            </a:pPr>
            <a:r>
              <a:rPr lang="es-ES" sz="2400" dirty="0">
                <a:latin typeface="Tw Cen MT" panose="020B0602020104020603" pitchFamily="34" charset="0"/>
              </a:rPr>
              <a:t>No se regula ningún mínimo para el recargo de seguridad a dotar para la reserva matemática, si no que se fija según la solvencia y experiencia de la compañía en el ramo.</a:t>
            </a:r>
          </a:p>
        </p:txBody>
      </p:sp>
    </p:spTree>
    <p:extLst>
      <p:ext uri="{BB962C8B-B14F-4D97-AF65-F5344CB8AC3E}">
        <p14:creationId xmlns:p14="http://schemas.microsoft.com/office/powerpoint/2010/main" val="1103119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4101123"/>
          </a:xfrm>
          <a:prstGeom prst="rect">
            <a:avLst/>
          </a:prstGeom>
        </p:spPr>
        <p:txBody>
          <a:bodyPr wrap="square">
            <a:spAutoFit/>
          </a:bodyPr>
          <a:lstStyle/>
          <a:p>
            <a:r>
              <a:rPr lang="es-ES" sz="2400" dirty="0">
                <a:latin typeface="Tw Cen MT" panose="020B0602020104020603" pitchFamily="34" charset="0"/>
              </a:rPr>
              <a:t>5. El límite mínimo del recargo de seguridad a dotar para la reserva de estabilización no podrá ser inferior:</a:t>
            </a:r>
          </a:p>
          <a:p>
            <a:endParaRPr lang="es-ES" sz="800" dirty="0">
              <a:latin typeface="Tw Cen MT" panose="020B0602020104020603" pitchFamily="34" charset="0"/>
            </a:endParaRPr>
          </a:p>
          <a:p>
            <a:pPr marL="914400" lvl="1" indent="-457200">
              <a:buFont typeface="+mj-lt"/>
              <a:buAutoNum type="alphaLcParenR"/>
            </a:pPr>
            <a:r>
              <a:rPr lang="es-ES" sz="2400" b="1" dirty="0">
                <a:latin typeface="Tw Cen MT" panose="020B0602020104020603" pitchFamily="34" charset="0"/>
              </a:rPr>
              <a:t>al 2% de la prima comercial, salvo para el seguro de crédito cuyo mínimo será el 75% del resultado técnico positivo del ramo.</a:t>
            </a:r>
          </a:p>
          <a:p>
            <a:pPr marL="914400" lvl="1" indent="-457200">
              <a:spcBef>
                <a:spcPts val="336"/>
              </a:spcBef>
              <a:spcAft>
                <a:spcPts val="336"/>
              </a:spcAft>
              <a:buFont typeface="+mj-lt"/>
              <a:buAutoNum type="alphaLcParenR"/>
            </a:pPr>
            <a:r>
              <a:rPr lang="es-ES" sz="2400" dirty="0">
                <a:latin typeface="Tw Cen MT" panose="020B0602020104020603" pitchFamily="34" charset="77"/>
              </a:rPr>
              <a:t>al 2% del resultado técnico positivo del ramo, salvo el seguro de crédito cuyo mínimo será el 75%.</a:t>
            </a:r>
            <a:endParaRPr lang="es-ES" sz="2400" dirty="0">
              <a:latin typeface="Tw Cen MT" panose="020B0602020104020603" pitchFamily="34" charset="0"/>
            </a:endParaRPr>
          </a:p>
          <a:p>
            <a:pPr marL="914400" lvl="1" indent="-457200">
              <a:spcBef>
                <a:spcPts val="336"/>
              </a:spcBef>
              <a:spcAft>
                <a:spcPts val="336"/>
              </a:spcAft>
              <a:buFont typeface="+mj-lt"/>
              <a:buAutoNum type="alphaLcParenR"/>
            </a:pPr>
            <a:r>
              <a:rPr lang="es-ES" sz="2400" dirty="0">
                <a:latin typeface="Tw Cen MT" panose="020B0602020104020603" pitchFamily="34" charset="0"/>
              </a:rPr>
              <a:t>al 2% de la prima comercial para todos los ramos.</a:t>
            </a:r>
          </a:p>
          <a:p>
            <a:pPr marL="914400" lvl="1" indent="-457200">
              <a:spcBef>
                <a:spcPts val="336"/>
              </a:spcBef>
              <a:spcAft>
                <a:spcPts val="336"/>
              </a:spcAft>
              <a:buFont typeface="+mj-lt"/>
              <a:buAutoNum type="alphaLcParenR"/>
            </a:pPr>
            <a:r>
              <a:rPr lang="es-ES" sz="2400" dirty="0">
                <a:latin typeface="Tw Cen MT" panose="020B0602020104020603" pitchFamily="34" charset="0"/>
              </a:rPr>
              <a:t>No se regula ningún mínimo para el recargo de seguridad a dotar para la reserva matemática, si no que se fija según la solvencia y experiencia de la compañía en el ramo.</a:t>
            </a:r>
          </a:p>
        </p:txBody>
      </p:sp>
    </p:spTree>
    <p:extLst>
      <p:ext uri="{BB962C8B-B14F-4D97-AF65-F5344CB8AC3E}">
        <p14:creationId xmlns:p14="http://schemas.microsoft.com/office/powerpoint/2010/main" val="3908167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AUTOEVALUACIÓN</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7" name="Rectángulo 6">
            <a:extLst>
              <a:ext uri="{FF2B5EF4-FFF2-40B4-BE49-F238E27FC236}">
                <a16:creationId xmlns:a16="http://schemas.microsoft.com/office/drawing/2014/main" id="{421F8844-B70B-483A-A28A-0544FBFDFDA5}"/>
              </a:ext>
            </a:extLst>
          </p:cNvPr>
          <p:cNvSpPr/>
          <p:nvPr/>
        </p:nvSpPr>
        <p:spPr>
          <a:xfrm>
            <a:off x="921488" y="1289953"/>
            <a:ext cx="10432313" cy="4431983"/>
          </a:xfrm>
          <a:prstGeom prst="rect">
            <a:avLst/>
          </a:prstGeom>
        </p:spPr>
        <p:txBody>
          <a:bodyPr wrap="square">
            <a:spAutoFit/>
          </a:bodyPr>
          <a:lstStyle/>
          <a:p>
            <a:r>
              <a:rPr lang="es-ES" sz="2400" dirty="0">
                <a:latin typeface="Tw Cen MT" panose="020B0602020104020603" pitchFamily="34" charset="0"/>
              </a:rPr>
              <a:t>Artículo 45 ROSSP</a:t>
            </a:r>
          </a:p>
          <a:p>
            <a:endParaRPr lang="es-ES" i="1" dirty="0"/>
          </a:p>
          <a:p>
            <a:r>
              <a:rPr lang="es-ES" sz="2400" i="1" dirty="0">
                <a:latin typeface="Tw Cen MT" panose="020B0602020104020603" pitchFamily="34" charset="0"/>
              </a:rPr>
              <a:t>“3. La reserva de estabilización deberá dotarse en cada ejercicio por el importe del recargo de seguridad incluido en las primas devengadas, con el límite mínimo previsto en las bases técnicas. Salvo en el seguro de crédito, para los supuestos enumerados en el apartado 2 anterior, el límite mínimo no podrá ser inferior al dos por 100 de la prima comercial.</a:t>
            </a:r>
          </a:p>
          <a:p>
            <a:endParaRPr lang="es-ES" sz="2400" i="1" dirty="0">
              <a:latin typeface="Tw Cen MT" panose="020B0602020104020603" pitchFamily="34" charset="0"/>
            </a:endParaRPr>
          </a:p>
          <a:p>
            <a:r>
              <a:rPr lang="es-ES" sz="2400" i="1" dirty="0">
                <a:latin typeface="Tw Cen MT" panose="020B0602020104020603" pitchFamily="34" charset="0"/>
              </a:rPr>
              <a:t>En el caso del seguro de crédito, la dotación mínima se realizará por el 75 por 100 del resultado técnico positivo del ramo, entendiendo por tal la diferencia entre los ingresos y gastos técnicos, tal y como se establece en el Plan de Contabilidad de las Entidades Aseguradoras.”</a:t>
            </a:r>
          </a:p>
        </p:txBody>
      </p:sp>
    </p:spTree>
    <p:extLst>
      <p:ext uri="{BB962C8B-B14F-4D97-AF65-F5344CB8AC3E}">
        <p14:creationId xmlns:p14="http://schemas.microsoft.com/office/powerpoint/2010/main" val="1751669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8" name="Rectángulo 7">
            <a:extLst>
              <a:ext uri="{FF2B5EF4-FFF2-40B4-BE49-F238E27FC236}">
                <a16:creationId xmlns:a16="http://schemas.microsoft.com/office/drawing/2014/main" id="{DFB696FF-2F2A-4951-9239-D204BA30978D}"/>
              </a:ext>
            </a:extLst>
          </p:cNvPr>
          <p:cNvSpPr/>
          <p:nvPr/>
        </p:nvSpPr>
        <p:spPr>
          <a:xfrm>
            <a:off x="921488" y="2702471"/>
            <a:ext cx="10423423" cy="12599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Consolas" panose="020B0609020204030204" pitchFamily="49" charset="0"/>
              </a:rPr>
              <a:t>EJERCICIO PRÁCTICO</a:t>
            </a:r>
            <a:endParaRPr lang="es-ES" sz="3200" dirty="0">
              <a:latin typeface="Consolas" panose="020B0609020204030204" pitchFamily="49" charset="0"/>
            </a:endParaRPr>
          </a:p>
        </p:txBody>
      </p:sp>
    </p:spTree>
    <p:extLst>
      <p:ext uri="{BB962C8B-B14F-4D97-AF65-F5344CB8AC3E}">
        <p14:creationId xmlns:p14="http://schemas.microsoft.com/office/powerpoint/2010/main" val="1012852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E.1. </a:t>
            </a:r>
            <a:r>
              <a:rPr lang="es-ES" sz="3200" b="1">
                <a:solidFill>
                  <a:srgbClr val="C00000"/>
                </a:solidFill>
                <a:latin typeface="Consolas" panose="020B0609020204030204" pitchFamily="49" charset="0"/>
                <a:cs typeface="Consolas" panose="020B0609020204030204" pitchFamily="49" charset="0"/>
              </a:rPr>
              <a:t>PROYECCIÓN SCR </a:t>
            </a:r>
            <a:r>
              <a:rPr lang="es-ES" sz="3200" b="1" dirty="0">
                <a:solidFill>
                  <a:srgbClr val="C00000"/>
                </a:solidFill>
                <a:latin typeface="Consolas" panose="020B0609020204030204" pitchFamily="49" charset="0"/>
                <a:cs typeface="Consolas" panose="020B0609020204030204" pitchFamily="49" charset="0"/>
              </a:rPr>
              <a:t>Y CÁLCULO MARGEN DE RIESGO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3" name="Rectángulo 2">
            <a:extLst>
              <a:ext uri="{FF2B5EF4-FFF2-40B4-BE49-F238E27FC236}">
                <a16:creationId xmlns:a16="http://schemas.microsoft.com/office/drawing/2014/main" id="{B39E04A6-A96B-4434-86A1-3901D3A89EBA}"/>
              </a:ext>
            </a:extLst>
          </p:cNvPr>
          <p:cNvSpPr/>
          <p:nvPr/>
        </p:nvSpPr>
        <p:spPr>
          <a:xfrm>
            <a:off x="879844" y="1666428"/>
            <a:ext cx="10432312" cy="1031051"/>
          </a:xfrm>
          <a:prstGeom prst="rect">
            <a:avLst/>
          </a:prstGeom>
        </p:spPr>
        <p:txBody>
          <a:bodyPr wrap="square">
            <a:spAutoFit/>
          </a:bodyPr>
          <a:lstStyle/>
          <a:p>
            <a:pPr algn="ctr">
              <a:spcBef>
                <a:spcPts val="336"/>
              </a:spcBef>
              <a:spcAft>
                <a:spcPts val="336"/>
              </a:spcAft>
            </a:pPr>
            <a:r>
              <a:rPr lang="es-ES" sz="2400" dirty="0">
                <a:solidFill>
                  <a:srgbClr val="C00000"/>
                </a:solidFill>
                <a:latin typeface="Tw Cen MT" panose="020B0602020104020603" pitchFamily="34" charset="0"/>
              </a:rPr>
              <a:t> OBJETIVO: SABER PROYECTAR EL SCR PARA PODER DETERMINAR EL MARGEN DE RIESGO</a:t>
            </a:r>
            <a:endParaRPr lang="es-ES" sz="2400" b="1" dirty="0">
              <a:solidFill>
                <a:srgbClr val="C00000"/>
              </a:solidFill>
              <a:latin typeface="Tw Cen MT" panose="020B0602020104020603" pitchFamily="34" charset="0"/>
            </a:endParaRPr>
          </a:p>
          <a:p>
            <a:pPr algn="ctr">
              <a:spcBef>
                <a:spcPts val="336"/>
              </a:spcBef>
              <a:spcAft>
                <a:spcPts val="336"/>
              </a:spcAft>
            </a:pPr>
            <a:endParaRPr lang="es-ES" sz="800" b="1" dirty="0">
              <a:latin typeface="Tw Cen MT" panose="020B0602020104020603" pitchFamily="34" charset="0"/>
            </a:endParaRPr>
          </a:p>
        </p:txBody>
      </p:sp>
      <p:sp>
        <p:nvSpPr>
          <p:cNvPr id="5" name="Rectángulo 4">
            <a:extLst>
              <a:ext uri="{FF2B5EF4-FFF2-40B4-BE49-F238E27FC236}">
                <a16:creationId xmlns:a16="http://schemas.microsoft.com/office/drawing/2014/main" id="{18145519-EE03-47CA-9CF9-91B73C65BBA1}"/>
              </a:ext>
            </a:extLst>
          </p:cNvPr>
          <p:cNvSpPr/>
          <p:nvPr/>
        </p:nvSpPr>
        <p:spPr>
          <a:xfrm>
            <a:off x="2654709" y="3608350"/>
            <a:ext cx="6715432" cy="11307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63216E4-F534-4F19-B520-F69DAB065DAA}"/>
              </a:ext>
            </a:extLst>
          </p:cNvPr>
          <p:cNvSpPr txBox="1"/>
          <p:nvPr/>
        </p:nvSpPr>
        <p:spPr>
          <a:xfrm>
            <a:off x="2821859" y="3758205"/>
            <a:ext cx="6213987" cy="461665"/>
          </a:xfrm>
          <a:prstGeom prst="rect">
            <a:avLst/>
          </a:prstGeom>
          <a:noFill/>
        </p:spPr>
        <p:txBody>
          <a:bodyPr wrap="square" rtlCol="0">
            <a:spAutoFit/>
          </a:bodyPr>
          <a:lstStyle/>
          <a:p>
            <a:pPr algn="ctr"/>
            <a:r>
              <a:rPr lang="es-ES" sz="2400" dirty="0">
                <a:latin typeface="Tw Cen MT" panose="020B0602020104020603" pitchFamily="34" charset="0"/>
              </a:rPr>
              <a:t>Ver fichero </a:t>
            </a:r>
            <a:r>
              <a:rPr lang="es-ES" sz="2400" dirty="0" err="1">
                <a:latin typeface="Tw Cen MT" panose="020B0602020104020603" pitchFamily="34" charset="0"/>
              </a:rPr>
              <a:t>excel</a:t>
            </a:r>
            <a:endParaRPr lang="es-ES" sz="2400" dirty="0">
              <a:latin typeface="Tw Cen MT" panose="020B0602020104020603" pitchFamily="34" charset="0"/>
            </a:endParaRPr>
          </a:p>
        </p:txBody>
      </p:sp>
    </p:spTree>
    <p:extLst>
      <p:ext uri="{BB962C8B-B14F-4D97-AF65-F5344CB8AC3E}">
        <p14:creationId xmlns:p14="http://schemas.microsoft.com/office/powerpoint/2010/main" val="285942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APROXIMACIÓN ESTÁNDAR</a:t>
            </a:r>
            <a:br>
              <a:rPr lang="es-ES" sz="3200" b="1" dirty="0">
                <a:solidFill>
                  <a:srgbClr val="C00000"/>
                </a:solidFill>
                <a:latin typeface="Consolas" panose="020B0609020204030204" pitchFamily="49" charset="0"/>
                <a:cs typeface="Consolas" panose="020B0609020204030204" pitchFamily="49" charset="0"/>
              </a:rPr>
            </a:br>
            <a:endParaRPr lang="es-ES" sz="3200" b="1" dirty="0">
              <a:solidFill>
                <a:srgbClr val="C00000"/>
              </a:solidFill>
              <a:latin typeface="Consolas" panose="020B0609020204030204" pitchFamily="49" charset="0"/>
              <a:cs typeface="Consolas" panose="020B0609020204030204" pitchFamily="49" charset="0"/>
            </a:endParaRP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pic>
        <p:nvPicPr>
          <p:cNvPr id="3" name="Imagen 2">
            <a:extLst>
              <a:ext uri="{FF2B5EF4-FFF2-40B4-BE49-F238E27FC236}">
                <a16:creationId xmlns:a16="http://schemas.microsoft.com/office/drawing/2014/main" id="{8A4BDFDA-931F-4A73-A8BF-0AD10171423D}"/>
              </a:ext>
            </a:extLst>
          </p:cNvPr>
          <p:cNvPicPr>
            <a:picLocks noChangeAspect="1"/>
          </p:cNvPicPr>
          <p:nvPr/>
        </p:nvPicPr>
        <p:blipFill>
          <a:blip r:embed="rId4"/>
          <a:stretch>
            <a:fillRect/>
          </a:stretch>
        </p:blipFill>
        <p:spPr>
          <a:xfrm>
            <a:off x="978292" y="1260921"/>
            <a:ext cx="10610734" cy="5114307"/>
          </a:xfrm>
          <a:prstGeom prst="rect">
            <a:avLst/>
          </a:prstGeom>
        </p:spPr>
      </p:pic>
    </p:spTree>
    <p:extLst>
      <p:ext uri="{BB962C8B-B14F-4D97-AF65-F5344CB8AC3E}">
        <p14:creationId xmlns:p14="http://schemas.microsoft.com/office/powerpoint/2010/main" val="138092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BALANCE</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5" name="Rectángulo 14">
            <a:extLst>
              <a:ext uri="{FF2B5EF4-FFF2-40B4-BE49-F238E27FC236}">
                <a16:creationId xmlns:a16="http://schemas.microsoft.com/office/drawing/2014/main" id="{8386C1C1-B9DF-4A7D-A895-58293570444F}"/>
              </a:ext>
            </a:extLst>
          </p:cNvPr>
          <p:cNvSpPr/>
          <p:nvPr/>
        </p:nvSpPr>
        <p:spPr>
          <a:xfrm>
            <a:off x="921487" y="1129309"/>
            <a:ext cx="10423423" cy="91604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atin typeface="Tw Cen MT" panose="020B0602020104020603" pitchFamily="34" charset="0"/>
              </a:rPr>
              <a:t>El Margen de riesgo es la cantidad adicional al BEL con la que un comprador estaría conforme para adquirir la cartera de seguros.</a:t>
            </a:r>
            <a:endParaRPr lang="es-ES" sz="2400" dirty="0">
              <a:latin typeface="Tw Cen MT" panose="020B0602020104020603" pitchFamily="34" charset="0"/>
            </a:endParaRPr>
          </a:p>
        </p:txBody>
      </p:sp>
      <p:sp>
        <p:nvSpPr>
          <p:cNvPr id="16" name="CuadroTexto 15">
            <a:extLst>
              <a:ext uri="{FF2B5EF4-FFF2-40B4-BE49-F238E27FC236}">
                <a16:creationId xmlns:a16="http://schemas.microsoft.com/office/drawing/2014/main" id="{7913B3E2-BB23-45AF-B744-78CDCD612911}"/>
              </a:ext>
            </a:extLst>
          </p:cNvPr>
          <p:cNvSpPr txBox="1"/>
          <p:nvPr/>
        </p:nvSpPr>
        <p:spPr>
          <a:xfrm>
            <a:off x="6272981" y="2389239"/>
            <a:ext cx="5080819" cy="2246769"/>
          </a:xfrm>
          <a:prstGeom prst="rect">
            <a:avLst/>
          </a:prstGeom>
          <a:noFill/>
        </p:spPr>
        <p:txBody>
          <a:bodyPr wrap="square" rtlCol="0">
            <a:spAutoFit/>
          </a:bodyPr>
          <a:lstStyle/>
          <a:p>
            <a:pPr algn="ctr"/>
            <a:r>
              <a:rPr lang="es-ES" sz="2800" dirty="0">
                <a:latin typeface="Tw Cen MT" panose="020B0602020104020603" pitchFamily="34" charset="0"/>
              </a:rPr>
              <a:t>De esta forma, la valoración consistente con el mercado de los pasivos por seguros </a:t>
            </a:r>
            <a:r>
              <a:rPr lang="es-ES" sz="2800" dirty="0">
                <a:solidFill>
                  <a:srgbClr val="C00000"/>
                </a:solidFill>
                <a:latin typeface="Tw Cen MT" panose="020B0602020104020603" pitchFamily="34" charset="0"/>
              </a:rPr>
              <a:t>es igual a la suma del valor de mercado y el margen de riesgo.</a:t>
            </a:r>
          </a:p>
        </p:txBody>
      </p:sp>
      <p:pic>
        <p:nvPicPr>
          <p:cNvPr id="3" name="Imagen 2">
            <a:extLst>
              <a:ext uri="{FF2B5EF4-FFF2-40B4-BE49-F238E27FC236}">
                <a16:creationId xmlns:a16="http://schemas.microsoft.com/office/drawing/2014/main" id="{211AD51A-B670-4E82-82A1-929A13064FED}"/>
              </a:ext>
            </a:extLst>
          </p:cNvPr>
          <p:cNvPicPr>
            <a:picLocks noChangeAspect="1"/>
          </p:cNvPicPr>
          <p:nvPr/>
        </p:nvPicPr>
        <p:blipFill>
          <a:blip r:embed="rId4"/>
          <a:stretch>
            <a:fillRect/>
          </a:stretch>
        </p:blipFill>
        <p:spPr>
          <a:xfrm>
            <a:off x="1567531" y="2154475"/>
            <a:ext cx="3988443" cy="4361526"/>
          </a:xfrm>
          <a:prstGeom prst="rect">
            <a:avLst/>
          </a:prstGeom>
        </p:spPr>
      </p:pic>
      <p:pic>
        <p:nvPicPr>
          <p:cNvPr id="5" name="Imagen 4">
            <a:extLst>
              <a:ext uri="{FF2B5EF4-FFF2-40B4-BE49-F238E27FC236}">
                <a16:creationId xmlns:a16="http://schemas.microsoft.com/office/drawing/2014/main" id="{33516FCA-EC85-422F-8A97-823AD5B05B0B}"/>
              </a:ext>
            </a:extLst>
          </p:cNvPr>
          <p:cNvPicPr>
            <a:picLocks noChangeAspect="1"/>
          </p:cNvPicPr>
          <p:nvPr/>
        </p:nvPicPr>
        <p:blipFill>
          <a:blip r:embed="rId5"/>
          <a:stretch>
            <a:fillRect/>
          </a:stretch>
        </p:blipFill>
        <p:spPr>
          <a:xfrm>
            <a:off x="7752087" y="4979892"/>
            <a:ext cx="2392887" cy="533446"/>
          </a:xfrm>
          <a:prstGeom prst="rect">
            <a:avLst/>
          </a:prstGeom>
        </p:spPr>
      </p:pic>
      <p:sp>
        <p:nvSpPr>
          <p:cNvPr id="6" name="Rectángulo 5">
            <a:extLst>
              <a:ext uri="{FF2B5EF4-FFF2-40B4-BE49-F238E27FC236}">
                <a16:creationId xmlns:a16="http://schemas.microsoft.com/office/drawing/2014/main" id="{91246FE9-B944-444A-B521-CA832FF3993B}"/>
              </a:ext>
            </a:extLst>
          </p:cNvPr>
          <p:cNvSpPr/>
          <p:nvPr/>
        </p:nvSpPr>
        <p:spPr>
          <a:xfrm>
            <a:off x="7752087" y="4979892"/>
            <a:ext cx="2483294" cy="5334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89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MARGEN DE RIESGO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5" name="Rectángulo 4">
            <a:extLst>
              <a:ext uri="{FF2B5EF4-FFF2-40B4-BE49-F238E27FC236}">
                <a16:creationId xmlns:a16="http://schemas.microsoft.com/office/drawing/2014/main" id="{BD9470DF-5545-4861-874E-F0D167C6D8DA}"/>
              </a:ext>
            </a:extLst>
          </p:cNvPr>
          <p:cNvSpPr/>
          <p:nvPr/>
        </p:nvSpPr>
        <p:spPr>
          <a:xfrm>
            <a:off x="921488" y="1231088"/>
            <a:ext cx="10645877" cy="4893647"/>
          </a:xfrm>
          <a:prstGeom prst="rect">
            <a:avLst/>
          </a:prstGeom>
        </p:spPr>
        <p:txBody>
          <a:bodyPr wrap="square">
            <a:spAutoFit/>
          </a:bodyPr>
          <a:lstStyle/>
          <a:p>
            <a:pPr marL="363538" indent="-342900" algn="just">
              <a:buAutoNum type="arabicPeriod"/>
            </a:pPr>
            <a:r>
              <a:rPr lang="es-ES" sz="2400" dirty="0">
                <a:latin typeface="Tw Cen MT" panose="020B0602020104020603" pitchFamily="34" charset="0"/>
                <a:ea typeface="Gulim" panose="020B0600000101010101" pitchFamily="34" charset="-127"/>
              </a:rPr>
              <a:t>Un “</a:t>
            </a:r>
            <a:r>
              <a:rPr lang="es-ES" sz="2400" b="1" dirty="0">
                <a:solidFill>
                  <a:srgbClr val="C00000"/>
                </a:solidFill>
                <a:latin typeface="Tw Cen MT" panose="020B0602020104020603" pitchFamily="34" charset="0"/>
                <a:ea typeface="Gulim" panose="020B0600000101010101" pitchFamily="34" charset="-127"/>
              </a:rPr>
              <a:t>Margen de Riesgo a Valor de Mercado</a:t>
            </a:r>
            <a:r>
              <a:rPr lang="es-ES" sz="2400" dirty="0">
                <a:latin typeface="Tw Cen MT" panose="020B0602020104020603" pitchFamily="34" charset="0"/>
                <a:ea typeface="Gulim" panose="020B0600000101010101" pitchFamily="34" charset="-127"/>
              </a:rPr>
              <a:t>” explícito, </a:t>
            </a:r>
            <a:r>
              <a:rPr lang="es-ES" sz="2400" b="1" dirty="0">
                <a:solidFill>
                  <a:srgbClr val="C00000"/>
                </a:solidFill>
                <a:latin typeface="Tw Cen MT" panose="020B0602020104020603" pitchFamily="34" charset="0"/>
                <a:ea typeface="Gulim" panose="020B0600000101010101" pitchFamily="34" charset="-127"/>
              </a:rPr>
              <a:t>MVM</a:t>
            </a:r>
            <a:r>
              <a:rPr lang="es-ES" sz="2400" dirty="0">
                <a:latin typeface="Tw Cen MT" panose="020B0602020104020603" pitchFamily="34" charset="0"/>
                <a:ea typeface="Gulim" panose="020B0600000101010101" pitchFamily="34" charset="-127"/>
              </a:rPr>
              <a:t>, no se aplica en el caso de los pasivos con cobertura, ya que siempre está incluido en el precio de mercado. Un </a:t>
            </a:r>
            <a:r>
              <a:rPr lang="es-ES" sz="2400" b="1" dirty="0">
                <a:latin typeface="Tw Cen MT" panose="020B0602020104020603" pitchFamily="34" charset="0"/>
                <a:ea typeface="Gulim" panose="020B0600000101010101" pitchFamily="34" charset="-127"/>
              </a:rPr>
              <a:t>MVM</a:t>
            </a:r>
            <a:r>
              <a:rPr lang="es-ES" sz="2400" dirty="0">
                <a:latin typeface="Tw Cen MT" panose="020B0602020104020603" pitchFamily="34" charset="0"/>
                <a:ea typeface="Gulim" panose="020B0600000101010101" pitchFamily="34" charset="-127"/>
              </a:rPr>
              <a:t> explícito solo es aplicable a los riesgos no financieros sin cobertura y, posiblemente, a los riesgos financieros sin cobertura.</a:t>
            </a:r>
          </a:p>
          <a:p>
            <a:pPr marL="363538" indent="-342900" algn="just">
              <a:buAutoNum type="arabicPeriod"/>
            </a:pPr>
            <a:r>
              <a:rPr lang="es-ES" sz="2400" dirty="0">
                <a:latin typeface="Tw Cen MT" panose="020B0602020104020603" pitchFamily="34" charset="0"/>
                <a:ea typeface="Gulim" panose="020B0600000101010101" pitchFamily="34" charset="-127"/>
              </a:rPr>
              <a:t>El enfoque del </a:t>
            </a:r>
            <a:r>
              <a:rPr lang="es-ES" sz="2400" b="1" dirty="0">
                <a:latin typeface="Tw Cen MT" panose="020B0602020104020603" pitchFamily="34" charset="0"/>
                <a:ea typeface="Gulim" panose="020B0600000101010101" pitchFamily="34" charset="-127"/>
              </a:rPr>
              <a:t>“Coste de Capital” </a:t>
            </a:r>
            <a:r>
              <a:rPr lang="es-ES" sz="2400" dirty="0">
                <a:latin typeface="Tw Cen MT" panose="020B0602020104020603" pitchFamily="34" charset="0"/>
                <a:ea typeface="Gulim" panose="020B0600000101010101" pitchFamily="34" charset="-127"/>
              </a:rPr>
              <a:t>(adoptado por el </a:t>
            </a:r>
            <a:r>
              <a:rPr lang="es-ES" sz="2400" i="1" dirty="0">
                <a:latin typeface="Tw Cen MT" panose="020B0602020104020603" pitchFamily="34" charset="0"/>
                <a:ea typeface="Gulim" panose="020B0600000101010101" pitchFamily="34" charset="-127"/>
              </a:rPr>
              <a:t>Swiss </a:t>
            </a:r>
            <a:r>
              <a:rPr lang="es-ES" sz="2400" i="1" dirty="0" err="1">
                <a:latin typeface="Tw Cen MT" panose="020B0602020104020603" pitchFamily="34" charset="0"/>
                <a:ea typeface="Gulim" panose="020B0600000101010101" pitchFamily="34" charset="-127"/>
              </a:rPr>
              <a:t>Solvency</a:t>
            </a:r>
            <a:r>
              <a:rPr lang="es-ES" sz="2400" i="1" dirty="0">
                <a:latin typeface="Tw Cen MT" panose="020B0602020104020603" pitchFamily="34" charset="0"/>
                <a:ea typeface="Gulim" panose="020B0600000101010101" pitchFamily="34" charset="-127"/>
              </a:rPr>
              <a:t> Test</a:t>
            </a:r>
            <a:r>
              <a:rPr lang="es-ES" sz="2400" dirty="0">
                <a:latin typeface="Tw Cen MT" panose="020B0602020104020603" pitchFamily="34" charset="0"/>
                <a:ea typeface="Gulim" panose="020B0600000101010101" pitchFamily="34" charset="-127"/>
              </a:rPr>
              <a:t>) asume que una compañía en dificultades financieras al final de su horizonte de capitalización (un año), puede necesitar transferir su activo y pasivo remanente a otro asegurador, a un organismo o pool sectorial o a una entidad liquidadora.</a:t>
            </a:r>
          </a:p>
          <a:p>
            <a:pPr marL="363538" indent="-342900" algn="just">
              <a:buAutoNum type="arabicPeriod"/>
            </a:pPr>
            <a:r>
              <a:rPr lang="es-ES" sz="2400" dirty="0">
                <a:latin typeface="Tw Cen MT" panose="020B0602020104020603" pitchFamily="34" charset="0"/>
                <a:ea typeface="Gulim" panose="020B0600000101010101" pitchFamily="34" charset="-127"/>
              </a:rPr>
              <a:t>Para los </a:t>
            </a:r>
            <a:r>
              <a:rPr lang="es-ES" sz="2400" dirty="0">
                <a:solidFill>
                  <a:srgbClr val="C00000"/>
                </a:solidFill>
                <a:latin typeface="Tw Cen MT" panose="020B0602020104020603" pitchFamily="34" charset="0"/>
                <a:ea typeface="Gulim" panose="020B0600000101010101" pitchFamily="34" charset="-127"/>
              </a:rPr>
              <a:t>riesgos sin cobertura</a:t>
            </a:r>
            <a:r>
              <a:rPr lang="es-ES" sz="2400" dirty="0">
                <a:latin typeface="Tw Cen MT" panose="020B0602020104020603" pitchFamily="34" charset="0"/>
                <a:ea typeface="Gulim" panose="020B0600000101010101" pitchFamily="34" charset="-127"/>
              </a:rPr>
              <a:t>, incluidos no financieros tales como la mortalidad y los riesgos financieros tales como el desajuste (</a:t>
            </a:r>
            <a:r>
              <a:rPr lang="es-ES" sz="2400" i="1" dirty="0" err="1">
                <a:solidFill>
                  <a:srgbClr val="C00000"/>
                </a:solidFill>
                <a:latin typeface="Tw Cen MT" panose="020B0602020104020603" pitchFamily="34" charset="0"/>
                <a:ea typeface="Gulim" panose="020B0600000101010101" pitchFamily="34" charset="-127"/>
              </a:rPr>
              <a:t>mismactch</a:t>
            </a:r>
            <a:r>
              <a:rPr lang="es-ES" sz="2400" dirty="0">
                <a:latin typeface="Tw Cen MT" panose="020B0602020104020603" pitchFamily="34" charset="0"/>
                <a:ea typeface="Gulim" panose="020B0600000101010101" pitchFamily="34" charset="-127"/>
              </a:rPr>
              <a:t>) por no disponibilidad de activos que “casen” con los pasivos, la entidades receptora no puede, por definición, construir una cartera de activos que replique perfectamente los flujos de caja del pasivo.</a:t>
            </a:r>
            <a:endParaRPr lang="es-ES" sz="2400" dirty="0">
              <a:latin typeface="Tw Cen MT" panose="020B0602020104020603" pitchFamily="34" charset="0"/>
            </a:endParaRPr>
          </a:p>
        </p:txBody>
      </p:sp>
    </p:spTree>
    <p:extLst>
      <p:ext uri="{BB962C8B-B14F-4D97-AF65-F5344CB8AC3E}">
        <p14:creationId xmlns:p14="http://schemas.microsoft.com/office/powerpoint/2010/main" val="94803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MARGEN DE RIESGO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8091395" y="2235814"/>
            <a:ext cx="3122314" cy="461665"/>
          </a:xfrm>
          <a:prstGeom prst="rect">
            <a:avLst/>
          </a:prstGeom>
          <a:noFill/>
        </p:spPr>
        <p:txBody>
          <a:bodyPr wrap="square" rtlCol="0">
            <a:spAutoFit/>
          </a:bodyPr>
          <a:lstStyle/>
          <a:p>
            <a:endParaRPr lang="es-ES" sz="2400" dirty="0">
              <a:latin typeface="Tw Cen MT" panose="020B0602020104020603" pitchFamily="34" charset="0"/>
            </a:endParaRPr>
          </a:p>
        </p:txBody>
      </p:sp>
      <p:sp>
        <p:nvSpPr>
          <p:cNvPr id="5" name="Rectángulo 4">
            <a:extLst>
              <a:ext uri="{FF2B5EF4-FFF2-40B4-BE49-F238E27FC236}">
                <a16:creationId xmlns:a16="http://schemas.microsoft.com/office/drawing/2014/main" id="{BD9470DF-5545-4861-874E-F0D167C6D8DA}"/>
              </a:ext>
            </a:extLst>
          </p:cNvPr>
          <p:cNvSpPr/>
          <p:nvPr/>
        </p:nvSpPr>
        <p:spPr>
          <a:xfrm>
            <a:off x="865238" y="1231088"/>
            <a:ext cx="10645877" cy="2554545"/>
          </a:xfrm>
          <a:prstGeom prst="rect">
            <a:avLst/>
          </a:prstGeom>
        </p:spPr>
        <p:txBody>
          <a:bodyPr wrap="square">
            <a:spAutoFit/>
          </a:bodyPr>
          <a:lstStyle/>
          <a:p>
            <a:pPr marL="304800" indent="-304800" algn="just">
              <a:buFont typeface="Monotype Sorts" pitchFamily="2" charset="2"/>
              <a:buNone/>
            </a:pPr>
            <a:endParaRPr lang="es-ES" altLang="ko-KR" sz="800" dirty="0">
              <a:solidFill>
                <a:srgbClr val="C00000"/>
              </a:solidFill>
              <a:latin typeface="Tw Cen MT" panose="020B0602020104020603" pitchFamily="34" charset="0"/>
              <a:ea typeface="Gulim" panose="020B0600000101010101" pitchFamily="34" charset="-127"/>
            </a:endParaRPr>
          </a:p>
          <a:p>
            <a:pPr marL="304800" indent="-304800" algn="just">
              <a:buFont typeface="Monotype Sorts" pitchFamily="2" charset="2"/>
              <a:buNone/>
            </a:pPr>
            <a:r>
              <a:rPr lang="es-ES" altLang="ko-KR" sz="2400" dirty="0">
                <a:latin typeface="Tw Cen MT" panose="020B0602020104020603" pitchFamily="34" charset="0"/>
                <a:ea typeface="Gulim" panose="020B0600000101010101" pitchFamily="34" charset="-127"/>
              </a:rPr>
              <a:t>4. En consecuencia, debe mantener un </a:t>
            </a:r>
            <a:r>
              <a:rPr lang="es-ES" altLang="ko-KR" sz="2400" b="1" dirty="0">
                <a:latin typeface="Tw Cen MT" panose="020B0602020104020603" pitchFamily="34" charset="0"/>
                <a:ea typeface="Gulim" panose="020B0600000101010101" pitchFamily="34" charset="-127"/>
              </a:rPr>
              <a:t>capital mínimo </a:t>
            </a:r>
            <a:r>
              <a:rPr lang="es-ES" altLang="ko-KR" sz="2400" dirty="0">
                <a:latin typeface="Tw Cen MT" panose="020B0602020104020603" pitchFamily="34" charset="0"/>
                <a:ea typeface="Gulim" panose="020B0600000101010101" pitchFamily="34" charset="-127"/>
              </a:rPr>
              <a:t>(por RCM o RCS) para protegerse frente a resultados adversos. La entidad exigirá un rendimiento para este capital. El coste de este capital futuro formará parte del precio del pasivo que se transfiere. El margen de riesgo es el valor descontado de esos costes futuros.</a:t>
            </a:r>
          </a:p>
          <a:p>
            <a:pPr marL="304800" indent="-304800" algn="just">
              <a:buFont typeface="Monotype Sorts" pitchFamily="2" charset="2"/>
              <a:buNone/>
            </a:pPr>
            <a:endParaRPr lang="es-ES" altLang="ko-KR" sz="800" dirty="0">
              <a:latin typeface="Tw Cen MT" panose="020B0602020104020603" pitchFamily="34" charset="0"/>
              <a:ea typeface="Gulim" panose="020B0600000101010101" pitchFamily="34" charset="-127"/>
            </a:endParaRPr>
          </a:p>
          <a:p>
            <a:pPr marL="304800" indent="-304800" algn="just">
              <a:buFont typeface="Monotype Sorts" pitchFamily="2" charset="2"/>
              <a:buNone/>
            </a:pPr>
            <a:r>
              <a:rPr lang="es-ES" altLang="ko-KR" sz="2400" dirty="0">
                <a:latin typeface="Tw Cen MT" panose="020B0602020104020603" pitchFamily="34" charset="0"/>
                <a:ea typeface="Gulim" panose="020B0600000101010101" pitchFamily="34" charset="-127"/>
              </a:rPr>
              <a:t>5. Se supone una </a:t>
            </a:r>
            <a:r>
              <a:rPr lang="es-ES" altLang="ko-KR" sz="2400" b="1" dirty="0">
                <a:latin typeface="Tw Cen MT" panose="020B0602020104020603" pitchFamily="34" charset="0"/>
                <a:ea typeface="Gulim" panose="020B0600000101010101" pitchFamily="34" charset="-127"/>
              </a:rPr>
              <a:t>tasa, r</a:t>
            </a:r>
            <a:r>
              <a:rPr lang="es-ES" altLang="ko-KR" sz="2400" dirty="0">
                <a:latin typeface="Tw Cen MT" panose="020B0602020104020603" pitchFamily="34" charset="0"/>
                <a:ea typeface="Gulim" panose="020B0600000101010101" pitchFamily="34" charset="-127"/>
              </a:rPr>
              <a:t>, de “Coste del Capital” del 6% (adicional a la tasa de libre de riesgo), considerada como un estimación razonable para una compañía BBB.</a:t>
            </a:r>
          </a:p>
        </p:txBody>
      </p:sp>
      <p:sp>
        <p:nvSpPr>
          <p:cNvPr id="6" name="Rectángulo 5">
            <a:extLst>
              <a:ext uri="{FF2B5EF4-FFF2-40B4-BE49-F238E27FC236}">
                <a16:creationId xmlns:a16="http://schemas.microsoft.com/office/drawing/2014/main" id="{341ECD0F-A1BF-4E68-81BE-E64627074C4B}"/>
              </a:ext>
            </a:extLst>
          </p:cNvPr>
          <p:cNvSpPr/>
          <p:nvPr/>
        </p:nvSpPr>
        <p:spPr>
          <a:xfrm>
            <a:off x="1022555" y="4230990"/>
            <a:ext cx="10331245" cy="185740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Tw Cen MT" panose="020B0602020104020603" pitchFamily="34" charset="0"/>
              </a:rPr>
              <a:t>Se determinará bajo un enfoque de Coste de Capital (</a:t>
            </a:r>
            <a:r>
              <a:rPr lang="es-ES" sz="2400" dirty="0" err="1">
                <a:latin typeface="Tw Cen MT" panose="020B0602020104020603" pitchFamily="34" charset="0"/>
              </a:rPr>
              <a:t>CoC</a:t>
            </a:r>
            <a:r>
              <a:rPr lang="es-ES" sz="2400" dirty="0">
                <a:latin typeface="Tw Cen MT" panose="020B0602020104020603" pitchFamily="34" charset="0"/>
              </a:rPr>
              <a:t>) tomado como base el SCR: SCR en el </a:t>
            </a:r>
            <a:r>
              <a:rPr lang="es-ES" sz="2400" b="1" dirty="0">
                <a:latin typeface="Tw Cen MT" panose="020B0602020104020603" pitchFamily="34" charset="0"/>
              </a:rPr>
              <a:t>año 1</a:t>
            </a:r>
            <a:r>
              <a:rPr lang="es-ES" sz="2400" dirty="0">
                <a:latin typeface="Tw Cen MT" panose="020B0602020104020603" pitchFamily="34" charset="0"/>
              </a:rPr>
              <a:t> incluye todos los riesgos (</a:t>
            </a:r>
            <a:r>
              <a:rPr lang="es-ES" sz="2400" b="1" dirty="0">
                <a:latin typeface="Tw Cen MT" panose="020B0602020104020603" pitchFamily="34" charset="0"/>
              </a:rPr>
              <a:t>mercado, crédito, suscripción y operacional</a:t>
            </a:r>
            <a:r>
              <a:rPr lang="es-ES" sz="2400" dirty="0">
                <a:latin typeface="Tw Cen MT" panose="020B0602020104020603" pitchFamily="34" charset="0"/>
              </a:rPr>
              <a:t>) mientras que el SCR </a:t>
            </a:r>
            <a:r>
              <a:rPr lang="es-ES" sz="2400" b="1" dirty="0">
                <a:latin typeface="Tw Cen MT" panose="020B0602020104020603" pitchFamily="34" charset="0"/>
              </a:rPr>
              <a:t>a partir del año 2</a:t>
            </a:r>
            <a:r>
              <a:rPr lang="es-ES" sz="2400" dirty="0">
                <a:latin typeface="Tw Cen MT" panose="020B0602020104020603" pitchFamily="34" charset="0"/>
              </a:rPr>
              <a:t> se </a:t>
            </a:r>
            <a:r>
              <a:rPr lang="es-ES" sz="2400" b="1" dirty="0">
                <a:latin typeface="Tw Cen MT" panose="020B0602020104020603" pitchFamily="34" charset="0"/>
              </a:rPr>
              <a:t>excluye los riesgos de crédito y de mercado</a:t>
            </a:r>
            <a:r>
              <a:rPr lang="es-ES" sz="2400" dirty="0">
                <a:latin typeface="Tw Cen MT" panose="020B0602020104020603" pitchFamily="34" charset="0"/>
              </a:rPr>
              <a:t> (excepto el riesgo de default del reaseguro)</a:t>
            </a:r>
          </a:p>
        </p:txBody>
      </p:sp>
    </p:spTree>
    <p:extLst>
      <p:ext uri="{BB962C8B-B14F-4D97-AF65-F5344CB8AC3E}">
        <p14:creationId xmlns:p14="http://schemas.microsoft.com/office/powerpoint/2010/main" val="408729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EC78A-0067-864F-8D20-A96DD65895B1}"/>
              </a:ext>
            </a:extLst>
          </p:cNvPr>
          <p:cNvSpPr>
            <a:spLocks noGrp="1"/>
          </p:cNvSpPr>
          <p:nvPr>
            <p:ph type="title"/>
          </p:nvPr>
        </p:nvSpPr>
        <p:spPr>
          <a:xfrm>
            <a:off x="838200" y="604795"/>
            <a:ext cx="10515600" cy="513281"/>
          </a:xfrm>
        </p:spPr>
        <p:txBody>
          <a:bodyPr/>
          <a:lstStyle/>
          <a:p>
            <a:pPr algn="ctr"/>
            <a:r>
              <a:rPr lang="es-ES" sz="3200" b="1" dirty="0">
                <a:solidFill>
                  <a:srgbClr val="C00000"/>
                </a:solidFill>
                <a:latin typeface="Consolas" panose="020B0609020204030204" pitchFamily="49" charset="0"/>
                <a:cs typeface="Consolas" panose="020B0609020204030204" pitchFamily="49" charset="0"/>
              </a:rPr>
              <a:t>CÁLCULO</a:t>
            </a:r>
          </a:p>
        </p:txBody>
      </p:sp>
      <p:pic>
        <p:nvPicPr>
          <p:cNvPr id="4" name="Imagen 8"/>
          <p:cNvPicPr>
            <a:picLocks noChangeAspect="1"/>
          </p:cNvPicPr>
          <p:nvPr/>
        </p:nvPicPr>
        <p:blipFill>
          <a:blip r:embed="rId3"/>
          <a:stretch>
            <a:fillRect/>
          </a:stretch>
        </p:blipFill>
        <p:spPr>
          <a:xfrm>
            <a:off x="271610" y="147899"/>
            <a:ext cx="649878" cy="626293"/>
          </a:xfrm>
          <a:prstGeom prst="rect">
            <a:avLst/>
          </a:prstGeom>
        </p:spPr>
      </p:pic>
      <p:sp>
        <p:nvSpPr>
          <p:cNvPr id="16" name="CuadroTexto 15">
            <a:extLst>
              <a:ext uri="{FF2B5EF4-FFF2-40B4-BE49-F238E27FC236}">
                <a16:creationId xmlns:a16="http://schemas.microsoft.com/office/drawing/2014/main" id="{7913B3E2-BB23-45AF-B744-78CDCD612911}"/>
              </a:ext>
            </a:extLst>
          </p:cNvPr>
          <p:cNvSpPr txBox="1"/>
          <p:nvPr/>
        </p:nvSpPr>
        <p:spPr>
          <a:xfrm>
            <a:off x="921488" y="988867"/>
            <a:ext cx="10432312" cy="5632311"/>
          </a:xfrm>
          <a:prstGeom prst="rect">
            <a:avLst/>
          </a:prstGeom>
          <a:noFill/>
        </p:spPr>
        <p:txBody>
          <a:bodyPr wrap="square" rtlCol="0">
            <a:spAutoFit/>
          </a:bodyPr>
          <a:lstStyle/>
          <a:p>
            <a:r>
              <a:rPr lang="es-ES" sz="2400" dirty="0">
                <a:latin typeface="Tw Cen MT" panose="020B0602020104020603" pitchFamily="34" charset="0"/>
              </a:rPr>
              <a:t>El margen de riesgo de toda la cartera de obligaciones de seguro y reaseguro se</a:t>
            </a:r>
          </a:p>
          <a:p>
            <a:r>
              <a:rPr lang="es-ES" sz="2400" dirty="0">
                <a:latin typeface="Tw Cen MT" panose="020B0602020104020603" pitchFamily="34" charset="0"/>
              </a:rPr>
              <a:t>calculará utilizando la siguiente </a:t>
            </a:r>
            <a:r>
              <a:rPr lang="es-ES" sz="2400" b="1" dirty="0">
                <a:solidFill>
                  <a:srgbClr val="C00000"/>
                </a:solidFill>
                <a:latin typeface="Tw Cen MT" panose="020B0602020104020603" pitchFamily="34" charset="0"/>
              </a:rPr>
              <a:t>fórmula</a:t>
            </a:r>
            <a:r>
              <a:rPr lang="es-ES" sz="2400" dirty="0">
                <a:solidFill>
                  <a:srgbClr val="C00000"/>
                </a:solidFill>
                <a:latin typeface="Tw Cen MT" panose="020B0602020104020603" pitchFamily="34" charset="0"/>
              </a:rPr>
              <a:t>:</a:t>
            </a:r>
          </a:p>
          <a:p>
            <a:endParaRPr lang="es-ES" sz="2400" dirty="0">
              <a:solidFill>
                <a:srgbClr val="C00000"/>
              </a:solidFill>
              <a:latin typeface="Tw Cen MT" panose="020B0602020104020603" pitchFamily="34" charset="0"/>
            </a:endParaRPr>
          </a:p>
          <a:p>
            <a:endParaRPr lang="es-ES" sz="2400" dirty="0">
              <a:solidFill>
                <a:srgbClr val="C00000"/>
              </a:solidFill>
              <a:latin typeface="Tw Cen MT" panose="020B0602020104020603" pitchFamily="34" charset="0"/>
            </a:endParaRPr>
          </a:p>
          <a:p>
            <a:r>
              <a:rPr lang="es-ES" sz="2400" dirty="0">
                <a:latin typeface="Tw Cen MT" panose="020B0602020104020603" pitchFamily="34" charset="0"/>
              </a:rPr>
              <a:t>Donde:</a:t>
            </a:r>
          </a:p>
          <a:p>
            <a:pPr marL="800100" lvl="1" indent="-342900">
              <a:buFont typeface="Arial" panose="020B0604020202020204" pitchFamily="34" charset="0"/>
              <a:buChar char="•"/>
            </a:pPr>
            <a:r>
              <a:rPr lang="es-ES" sz="2400" dirty="0" err="1">
                <a:solidFill>
                  <a:srgbClr val="C00000"/>
                </a:solidFill>
                <a:latin typeface="Tw Cen MT" panose="020B0602020104020603" pitchFamily="34" charset="0"/>
              </a:rPr>
              <a:t>CoC</a:t>
            </a:r>
            <a:r>
              <a:rPr lang="es-ES" sz="2400" dirty="0">
                <a:solidFill>
                  <a:srgbClr val="C00000"/>
                </a:solidFill>
                <a:latin typeface="Tw Cen MT" panose="020B0602020104020603" pitchFamily="34" charset="0"/>
              </a:rPr>
              <a:t> </a:t>
            </a:r>
            <a:r>
              <a:rPr lang="es-ES" sz="2400" dirty="0">
                <a:latin typeface="Tw Cen MT" panose="020B0602020104020603" pitchFamily="34" charset="0"/>
              </a:rPr>
              <a:t>representa la tasa de coste del capital</a:t>
            </a:r>
          </a:p>
          <a:p>
            <a:pPr marL="800100" lvl="1" indent="-342900">
              <a:buFont typeface="Arial" panose="020B0604020202020204" pitchFamily="34" charset="0"/>
              <a:buChar char="•"/>
            </a:pPr>
            <a:r>
              <a:rPr lang="es-ES" sz="2400" dirty="0">
                <a:solidFill>
                  <a:srgbClr val="C00000"/>
                </a:solidFill>
                <a:latin typeface="Tw Cen MT" panose="020B0602020104020603" pitchFamily="34" charset="0"/>
              </a:rPr>
              <a:t>SCR(t) </a:t>
            </a:r>
            <a:r>
              <a:rPr lang="es-ES" sz="2400" dirty="0">
                <a:latin typeface="Tw Cen MT" panose="020B0602020104020603" pitchFamily="34" charset="0"/>
              </a:rPr>
              <a:t>representa para cada año el capital de solvencia obligatorio referido en el Art. 38 apartado 2</a:t>
            </a:r>
          </a:p>
          <a:p>
            <a:pPr marL="800100" lvl="1" indent="-342900">
              <a:buFont typeface="Arial" panose="020B0604020202020204" pitchFamily="34" charset="0"/>
              <a:buChar char="•"/>
            </a:pPr>
            <a:r>
              <a:rPr lang="es-ES" sz="2400" dirty="0">
                <a:solidFill>
                  <a:srgbClr val="C00000"/>
                </a:solidFill>
                <a:latin typeface="Tw Cen MT" panose="020B0602020104020603" pitchFamily="34" charset="0"/>
              </a:rPr>
              <a:t>r(t+1) </a:t>
            </a:r>
            <a:r>
              <a:rPr lang="es-ES" sz="2400" dirty="0">
                <a:latin typeface="Tw Cen MT" panose="020B0602020104020603" pitchFamily="34" charset="0"/>
              </a:rPr>
              <a:t>representa el tipo de interés sin riesgo correspondiente al vencimiento de t+1</a:t>
            </a:r>
          </a:p>
          <a:p>
            <a:r>
              <a:rPr lang="es-ES" sz="2400" dirty="0">
                <a:latin typeface="Tw Cen MT" panose="020B0602020104020603" pitchFamily="34" charset="0"/>
              </a:rPr>
              <a:t>Por tanto, el proceso de cálculo implica:</a:t>
            </a:r>
          </a:p>
          <a:p>
            <a:pPr marL="914400" lvl="1" indent="-457200">
              <a:buAutoNum type="arabicPeriod"/>
            </a:pPr>
            <a:r>
              <a:rPr lang="es-ES" sz="2400" dirty="0">
                <a:latin typeface="Tw Cen MT" panose="020B0602020104020603" pitchFamily="34" charset="0"/>
              </a:rPr>
              <a:t>Proyectar el SCR a lo largo de la vida de las obligaciones</a:t>
            </a:r>
          </a:p>
          <a:p>
            <a:pPr marL="914400" lvl="1" indent="-457200">
              <a:buAutoNum type="arabicPeriod"/>
            </a:pPr>
            <a:r>
              <a:rPr lang="es-ES" sz="2400" dirty="0">
                <a:latin typeface="Tw Cen MT" panose="020B0602020104020603" pitchFamily="34" charset="0"/>
              </a:rPr>
              <a:t>Descontar los importes utilizando tipos de interés libres de riesgo.</a:t>
            </a:r>
          </a:p>
          <a:p>
            <a:pPr marL="914400" lvl="1" indent="-457200">
              <a:buAutoNum type="arabicPeriod"/>
            </a:pPr>
            <a:r>
              <a:rPr lang="es-ES" sz="2400" dirty="0">
                <a:latin typeface="Tw Cen MT" panose="020B0602020104020603" pitchFamily="34" charset="0"/>
              </a:rPr>
              <a:t>Sumar los importes sobre la totalidad de años proyectados.</a:t>
            </a:r>
          </a:p>
          <a:p>
            <a:pPr marL="914400" lvl="1" indent="-457200">
              <a:buAutoNum type="arabicPeriod"/>
            </a:pPr>
            <a:r>
              <a:rPr lang="es-ES" sz="2400" dirty="0">
                <a:latin typeface="Tw Cen MT" panose="020B0602020104020603" pitchFamily="34" charset="0"/>
              </a:rPr>
              <a:t>Aplicar la tasa de coste de capital a los SCR proyectados.</a:t>
            </a:r>
          </a:p>
        </p:txBody>
      </p:sp>
      <p:pic>
        <p:nvPicPr>
          <p:cNvPr id="7" name="Imagen 6">
            <a:extLst>
              <a:ext uri="{FF2B5EF4-FFF2-40B4-BE49-F238E27FC236}">
                <a16:creationId xmlns:a16="http://schemas.microsoft.com/office/drawing/2014/main" id="{E3773887-3A72-4692-ADB7-448E28A6B878}"/>
              </a:ext>
            </a:extLst>
          </p:cNvPr>
          <p:cNvPicPr>
            <a:picLocks noChangeAspect="1"/>
          </p:cNvPicPr>
          <p:nvPr/>
        </p:nvPicPr>
        <p:blipFill>
          <a:blip r:embed="rId4"/>
          <a:stretch>
            <a:fillRect/>
          </a:stretch>
        </p:blipFill>
        <p:spPr>
          <a:xfrm>
            <a:off x="4243374" y="1836786"/>
            <a:ext cx="3439574" cy="857851"/>
          </a:xfrm>
          <a:prstGeom prst="rect">
            <a:avLst/>
          </a:prstGeom>
        </p:spPr>
      </p:pic>
    </p:spTree>
    <p:extLst>
      <p:ext uri="{BB962C8B-B14F-4D97-AF65-F5344CB8AC3E}">
        <p14:creationId xmlns:p14="http://schemas.microsoft.com/office/powerpoint/2010/main" val="3922603573"/>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3989</Words>
  <Application>Microsoft Office PowerPoint</Application>
  <PresentationFormat>Panorámica</PresentationFormat>
  <Paragraphs>345</Paragraphs>
  <Slides>49</Slides>
  <Notes>48</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49</vt:i4>
      </vt:variant>
    </vt:vector>
  </HeadingPairs>
  <TitlesOfParts>
    <vt:vector size="61" baseType="lpstr">
      <vt:lpstr>Gulim</vt:lpstr>
      <vt:lpstr>Arial</vt:lpstr>
      <vt:lpstr>Calibri</vt:lpstr>
      <vt:lpstr>Calibri Light</vt:lpstr>
      <vt:lpstr>Consolas</vt:lpstr>
      <vt:lpstr>Monotype Sorts</vt:lpstr>
      <vt:lpstr>Tw Cen MT</vt:lpstr>
      <vt:lpstr>Wingdings</vt:lpstr>
      <vt:lpstr>Diseño personalizado</vt:lpstr>
      <vt:lpstr>3_Diseño personalizado</vt:lpstr>
      <vt:lpstr>2_Diseño personalizado</vt:lpstr>
      <vt:lpstr>1_Diseño personalizado</vt:lpstr>
      <vt:lpstr>Presentación de PowerPoint</vt:lpstr>
      <vt:lpstr>Presentación de PowerPoint</vt:lpstr>
      <vt:lpstr>MARGEN DE RIESGO</vt:lpstr>
      <vt:lpstr>APLICACIÓN</vt:lpstr>
      <vt:lpstr>APROXIMACIÓN ESTÁNDAR </vt:lpstr>
      <vt:lpstr>BALANCE</vt:lpstr>
      <vt:lpstr>MARGEN DE RIESGO</vt:lpstr>
      <vt:lpstr>MARGEN DE RIESGO</vt:lpstr>
      <vt:lpstr>CÁLCULO</vt:lpstr>
      <vt:lpstr>HIPÓTESIS DE CÁLCULO</vt:lpstr>
      <vt:lpstr>HIPÓTESIS DE CÁLCULO</vt:lpstr>
      <vt:lpstr>REQUISITOS DE CAPITAL DE SOLVENCIA (SCR)</vt:lpstr>
      <vt:lpstr>VALOR EN RIESGO</vt:lpstr>
      <vt:lpstr>RIESGO SUSCRIPCIÓN DE VIDA</vt:lpstr>
      <vt:lpstr>SIMPLIFICACIONES</vt:lpstr>
      <vt:lpstr>SIMPLIFICACIONES</vt:lpstr>
      <vt:lpstr>SIMPLIFICACIONES</vt:lpstr>
      <vt:lpstr>TASA DE COSTE DE CAPITAL</vt:lpstr>
      <vt:lpstr>OBSERVACIONES</vt:lpstr>
      <vt:lpstr>Presentación de PowerPoint</vt:lpstr>
      <vt:lpstr>BALANCE </vt:lpstr>
      <vt:lpstr>PROVISIONES TÉCNICAS</vt:lpstr>
      <vt:lpstr>PROVISIONES TÉCNICAS</vt:lpstr>
      <vt:lpstr>BALANCE – PASIVO Y PATRIMONIO NETO</vt:lpstr>
      <vt:lpstr>BALANCE – PASIVO Y PATRIMONIO NETO</vt:lpstr>
      <vt:lpstr>RESERVA DE ESTABILIZACIÓN</vt:lpstr>
      <vt:lpstr>RESERVA DE ESTABILIZACIÓN</vt:lpstr>
      <vt:lpstr>RESERVA DE ESTABILIZACIÓN</vt:lpstr>
      <vt:lpstr>RESERVA DE ESTABILIZACIÓN VIDA</vt:lpstr>
      <vt:lpstr>RESERVA DE ESTABILIZACIÓN VIDA</vt:lpstr>
      <vt:lpstr>RESERVA DE ESTABILIZACIÓN VIDA</vt:lpstr>
      <vt:lpstr>Presentación de PowerPoint</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AUTOEVALUACIÓN</vt:lpstr>
      <vt:lpstr>Presentación de PowerPoint</vt:lpstr>
      <vt:lpstr>E.1. PROYECCIÓN SCR Y CÁLCULO MARGEN DE RIESGO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Pepe Arjona</cp:lastModifiedBy>
  <cp:revision>98</cp:revision>
  <dcterms:created xsi:type="dcterms:W3CDTF">2018-09-04T09:21:04Z</dcterms:created>
  <dcterms:modified xsi:type="dcterms:W3CDTF">2018-10-24T07:06:19Z</dcterms:modified>
</cp:coreProperties>
</file>