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00" r:id="rId2"/>
    <p:sldMasterId id="2147483687" r:id="rId3"/>
    <p:sldMasterId id="2147483674" r:id="rId4"/>
  </p:sldMasterIdLst>
  <p:notesMasterIdLst>
    <p:notesMasterId r:id="rId95"/>
  </p:notesMasterIdLst>
  <p:sldIdLst>
    <p:sldId id="256" r:id="rId5"/>
    <p:sldId id="264" r:id="rId6"/>
    <p:sldId id="258" r:id="rId7"/>
    <p:sldId id="286" r:id="rId8"/>
    <p:sldId id="257" r:id="rId9"/>
    <p:sldId id="259" r:id="rId10"/>
    <p:sldId id="262" r:id="rId11"/>
    <p:sldId id="260" r:id="rId12"/>
    <p:sldId id="261" r:id="rId13"/>
    <p:sldId id="263" r:id="rId14"/>
    <p:sldId id="295" r:id="rId15"/>
    <p:sldId id="265" r:id="rId16"/>
    <p:sldId id="287" r:id="rId17"/>
    <p:sldId id="288" r:id="rId18"/>
    <p:sldId id="266" r:id="rId19"/>
    <p:sldId id="298" r:id="rId20"/>
    <p:sldId id="273" r:id="rId21"/>
    <p:sldId id="269" r:id="rId22"/>
    <p:sldId id="297" r:id="rId23"/>
    <p:sldId id="275" r:id="rId24"/>
    <p:sldId id="277" r:id="rId25"/>
    <p:sldId id="276" r:id="rId26"/>
    <p:sldId id="278" r:id="rId27"/>
    <p:sldId id="279" r:id="rId28"/>
    <p:sldId id="267" r:id="rId29"/>
    <p:sldId id="268" r:id="rId30"/>
    <p:sldId id="270" r:id="rId31"/>
    <p:sldId id="271" r:id="rId32"/>
    <p:sldId id="272" r:id="rId33"/>
    <p:sldId id="274" r:id="rId34"/>
    <p:sldId id="332" r:id="rId35"/>
    <p:sldId id="353" r:id="rId36"/>
    <p:sldId id="333" r:id="rId37"/>
    <p:sldId id="335" r:id="rId38"/>
    <p:sldId id="334" r:id="rId39"/>
    <p:sldId id="336" r:id="rId40"/>
    <p:sldId id="337" r:id="rId41"/>
    <p:sldId id="338" r:id="rId42"/>
    <p:sldId id="339" r:id="rId43"/>
    <p:sldId id="340" r:id="rId44"/>
    <p:sldId id="341" r:id="rId45"/>
    <p:sldId id="342" r:id="rId46"/>
    <p:sldId id="344" r:id="rId47"/>
    <p:sldId id="343" r:id="rId48"/>
    <p:sldId id="345" r:id="rId49"/>
    <p:sldId id="296" r:id="rId50"/>
    <p:sldId id="292" r:id="rId51"/>
    <p:sldId id="293" r:id="rId52"/>
    <p:sldId id="294" r:id="rId53"/>
    <p:sldId id="324" r:id="rId54"/>
    <p:sldId id="325" r:id="rId55"/>
    <p:sldId id="280" r:id="rId56"/>
    <p:sldId id="281" r:id="rId57"/>
    <p:sldId id="327" r:id="rId58"/>
    <p:sldId id="282" r:id="rId59"/>
    <p:sldId id="283" r:id="rId60"/>
    <p:sldId id="326" r:id="rId61"/>
    <p:sldId id="285" r:id="rId62"/>
    <p:sldId id="284" r:id="rId63"/>
    <p:sldId id="361" r:id="rId64"/>
    <p:sldId id="362" r:id="rId65"/>
    <p:sldId id="347" r:id="rId66"/>
    <p:sldId id="346" r:id="rId67"/>
    <p:sldId id="351" r:id="rId68"/>
    <p:sldId id="364" r:id="rId69"/>
    <p:sldId id="350" r:id="rId70"/>
    <p:sldId id="352" r:id="rId71"/>
    <p:sldId id="365" r:id="rId72"/>
    <p:sldId id="356" r:id="rId73"/>
    <p:sldId id="355" r:id="rId74"/>
    <p:sldId id="369" r:id="rId75"/>
    <p:sldId id="357" r:id="rId76"/>
    <p:sldId id="358" r:id="rId77"/>
    <p:sldId id="368" r:id="rId78"/>
    <p:sldId id="359" r:id="rId79"/>
    <p:sldId id="360" r:id="rId80"/>
    <p:sldId id="367" r:id="rId81"/>
    <p:sldId id="299" r:id="rId82"/>
    <p:sldId id="300" r:id="rId83"/>
    <p:sldId id="301" r:id="rId84"/>
    <p:sldId id="328" r:id="rId85"/>
    <p:sldId id="329" r:id="rId86"/>
    <p:sldId id="302" r:id="rId87"/>
    <p:sldId id="303" r:id="rId88"/>
    <p:sldId id="330" r:id="rId89"/>
    <p:sldId id="305" r:id="rId90"/>
    <p:sldId id="306" r:id="rId91"/>
    <p:sldId id="307" r:id="rId92"/>
    <p:sldId id="308" r:id="rId93"/>
    <p:sldId id="331" r:id="rId9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4747"/>
    <a:srgbClr val="5D5C5C"/>
    <a:srgbClr val="E24E55"/>
    <a:srgbClr val="E443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12" autoAdjust="0"/>
  </p:normalViewPr>
  <p:slideViewPr>
    <p:cSldViewPr snapToGrid="0" snapToObjects="1">
      <p:cViewPr varScale="1">
        <p:scale>
          <a:sx n="68" d="100"/>
          <a:sy n="68" d="100"/>
        </p:scale>
        <p:origin x="792" y="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9D914-5ECA-4305-A3B0-3138ABB093E0}" type="datetimeFigureOut">
              <a:rPr lang="es-ES" smtClean="0"/>
              <a:t>11/10/2018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06111-0AE0-4BCF-84E2-E42B8620C4BC}" type="slidenum">
              <a:rPr lang="es-ES" smtClean="0"/>
              <a:t>‹Nº›</a:t>
            </a:fld>
            <a:endParaRPr lang="es-ES"/>
          </a:p>
        </p:txBody>
      </p:sp>
    </p:spTree>
    <p:extLst>
      <p:ext uri="{BB962C8B-B14F-4D97-AF65-F5344CB8AC3E}">
        <p14:creationId xmlns:p14="http://schemas.microsoft.com/office/powerpoint/2010/main" val="3590587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2</a:t>
            </a:fld>
            <a:endParaRPr lang="es-ES"/>
          </a:p>
        </p:txBody>
      </p:sp>
    </p:spTree>
    <p:extLst>
      <p:ext uri="{BB962C8B-B14F-4D97-AF65-F5344CB8AC3E}">
        <p14:creationId xmlns:p14="http://schemas.microsoft.com/office/powerpoint/2010/main" val="936442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11</a:t>
            </a:fld>
            <a:endParaRPr lang="es-ES"/>
          </a:p>
        </p:txBody>
      </p:sp>
    </p:spTree>
    <p:extLst>
      <p:ext uri="{BB962C8B-B14F-4D97-AF65-F5344CB8AC3E}">
        <p14:creationId xmlns:p14="http://schemas.microsoft.com/office/powerpoint/2010/main" val="2226980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12</a:t>
            </a:fld>
            <a:endParaRPr lang="es-ES"/>
          </a:p>
        </p:txBody>
      </p:sp>
    </p:spTree>
    <p:extLst>
      <p:ext uri="{BB962C8B-B14F-4D97-AF65-F5344CB8AC3E}">
        <p14:creationId xmlns:p14="http://schemas.microsoft.com/office/powerpoint/2010/main" val="2438657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13</a:t>
            </a:fld>
            <a:endParaRPr lang="es-ES"/>
          </a:p>
        </p:txBody>
      </p:sp>
    </p:spTree>
    <p:extLst>
      <p:ext uri="{BB962C8B-B14F-4D97-AF65-F5344CB8AC3E}">
        <p14:creationId xmlns:p14="http://schemas.microsoft.com/office/powerpoint/2010/main" val="1155590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14</a:t>
            </a:fld>
            <a:endParaRPr lang="es-ES"/>
          </a:p>
        </p:txBody>
      </p:sp>
    </p:spTree>
    <p:extLst>
      <p:ext uri="{BB962C8B-B14F-4D97-AF65-F5344CB8AC3E}">
        <p14:creationId xmlns:p14="http://schemas.microsoft.com/office/powerpoint/2010/main" val="3379883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15</a:t>
            </a:fld>
            <a:endParaRPr lang="es-ES"/>
          </a:p>
        </p:txBody>
      </p:sp>
    </p:spTree>
    <p:extLst>
      <p:ext uri="{BB962C8B-B14F-4D97-AF65-F5344CB8AC3E}">
        <p14:creationId xmlns:p14="http://schemas.microsoft.com/office/powerpoint/2010/main" val="2647813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16</a:t>
            </a:fld>
            <a:endParaRPr lang="es-ES"/>
          </a:p>
        </p:txBody>
      </p:sp>
    </p:spTree>
    <p:extLst>
      <p:ext uri="{BB962C8B-B14F-4D97-AF65-F5344CB8AC3E}">
        <p14:creationId xmlns:p14="http://schemas.microsoft.com/office/powerpoint/2010/main" val="670883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17</a:t>
            </a:fld>
            <a:endParaRPr lang="es-ES"/>
          </a:p>
        </p:txBody>
      </p:sp>
    </p:spTree>
    <p:extLst>
      <p:ext uri="{BB962C8B-B14F-4D97-AF65-F5344CB8AC3E}">
        <p14:creationId xmlns:p14="http://schemas.microsoft.com/office/powerpoint/2010/main" val="809253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18</a:t>
            </a:fld>
            <a:endParaRPr lang="es-ES"/>
          </a:p>
        </p:txBody>
      </p:sp>
    </p:spTree>
    <p:extLst>
      <p:ext uri="{BB962C8B-B14F-4D97-AF65-F5344CB8AC3E}">
        <p14:creationId xmlns:p14="http://schemas.microsoft.com/office/powerpoint/2010/main" val="1308409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19</a:t>
            </a:fld>
            <a:endParaRPr lang="es-ES"/>
          </a:p>
        </p:txBody>
      </p:sp>
    </p:spTree>
    <p:extLst>
      <p:ext uri="{BB962C8B-B14F-4D97-AF65-F5344CB8AC3E}">
        <p14:creationId xmlns:p14="http://schemas.microsoft.com/office/powerpoint/2010/main" val="4110739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20</a:t>
            </a:fld>
            <a:endParaRPr lang="es-ES"/>
          </a:p>
        </p:txBody>
      </p:sp>
    </p:spTree>
    <p:extLst>
      <p:ext uri="{BB962C8B-B14F-4D97-AF65-F5344CB8AC3E}">
        <p14:creationId xmlns:p14="http://schemas.microsoft.com/office/powerpoint/2010/main" val="511860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3</a:t>
            </a:fld>
            <a:endParaRPr lang="es-ES"/>
          </a:p>
        </p:txBody>
      </p:sp>
    </p:spTree>
    <p:extLst>
      <p:ext uri="{BB962C8B-B14F-4D97-AF65-F5344CB8AC3E}">
        <p14:creationId xmlns:p14="http://schemas.microsoft.com/office/powerpoint/2010/main" val="1892871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21</a:t>
            </a:fld>
            <a:endParaRPr lang="es-ES"/>
          </a:p>
        </p:txBody>
      </p:sp>
    </p:spTree>
    <p:extLst>
      <p:ext uri="{BB962C8B-B14F-4D97-AF65-F5344CB8AC3E}">
        <p14:creationId xmlns:p14="http://schemas.microsoft.com/office/powerpoint/2010/main" val="3586241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22</a:t>
            </a:fld>
            <a:endParaRPr lang="es-ES"/>
          </a:p>
        </p:txBody>
      </p:sp>
    </p:spTree>
    <p:extLst>
      <p:ext uri="{BB962C8B-B14F-4D97-AF65-F5344CB8AC3E}">
        <p14:creationId xmlns:p14="http://schemas.microsoft.com/office/powerpoint/2010/main" val="872054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23</a:t>
            </a:fld>
            <a:endParaRPr lang="es-ES"/>
          </a:p>
        </p:txBody>
      </p:sp>
    </p:spTree>
    <p:extLst>
      <p:ext uri="{BB962C8B-B14F-4D97-AF65-F5344CB8AC3E}">
        <p14:creationId xmlns:p14="http://schemas.microsoft.com/office/powerpoint/2010/main" val="499021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24</a:t>
            </a:fld>
            <a:endParaRPr lang="es-ES"/>
          </a:p>
        </p:txBody>
      </p:sp>
    </p:spTree>
    <p:extLst>
      <p:ext uri="{BB962C8B-B14F-4D97-AF65-F5344CB8AC3E}">
        <p14:creationId xmlns:p14="http://schemas.microsoft.com/office/powerpoint/2010/main" val="1742257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25</a:t>
            </a:fld>
            <a:endParaRPr lang="es-ES"/>
          </a:p>
        </p:txBody>
      </p:sp>
    </p:spTree>
    <p:extLst>
      <p:ext uri="{BB962C8B-B14F-4D97-AF65-F5344CB8AC3E}">
        <p14:creationId xmlns:p14="http://schemas.microsoft.com/office/powerpoint/2010/main" val="370575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26</a:t>
            </a:fld>
            <a:endParaRPr lang="es-ES"/>
          </a:p>
        </p:txBody>
      </p:sp>
    </p:spTree>
    <p:extLst>
      <p:ext uri="{BB962C8B-B14F-4D97-AF65-F5344CB8AC3E}">
        <p14:creationId xmlns:p14="http://schemas.microsoft.com/office/powerpoint/2010/main" val="1042421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27</a:t>
            </a:fld>
            <a:endParaRPr lang="es-ES"/>
          </a:p>
        </p:txBody>
      </p:sp>
    </p:spTree>
    <p:extLst>
      <p:ext uri="{BB962C8B-B14F-4D97-AF65-F5344CB8AC3E}">
        <p14:creationId xmlns:p14="http://schemas.microsoft.com/office/powerpoint/2010/main" val="1242041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28</a:t>
            </a:fld>
            <a:endParaRPr lang="es-ES"/>
          </a:p>
        </p:txBody>
      </p:sp>
    </p:spTree>
    <p:extLst>
      <p:ext uri="{BB962C8B-B14F-4D97-AF65-F5344CB8AC3E}">
        <p14:creationId xmlns:p14="http://schemas.microsoft.com/office/powerpoint/2010/main" val="3662785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29</a:t>
            </a:fld>
            <a:endParaRPr lang="es-ES"/>
          </a:p>
        </p:txBody>
      </p:sp>
    </p:spTree>
    <p:extLst>
      <p:ext uri="{BB962C8B-B14F-4D97-AF65-F5344CB8AC3E}">
        <p14:creationId xmlns:p14="http://schemas.microsoft.com/office/powerpoint/2010/main" val="148363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30</a:t>
            </a:fld>
            <a:endParaRPr lang="es-ES"/>
          </a:p>
        </p:txBody>
      </p:sp>
    </p:spTree>
    <p:extLst>
      <p:ext uri="{BB962C8B-B14F-4D97-AF65-F5344CB8AC3E}">
        <p14:creationId xmlns:p14="http://schemas.microsoft.com/office/powerpoint/2010/main" val="333122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4</a:t>
            </a:fld>
            <a:endParaRPr lang="es-ES"/>
          </a:p>
        </p:txBody>
      </p:sp>
    </p:spTree>
    <p:extLst>
      <p:ext uri="{BB962C8B-B14F-4D97-AF65-F5344CB8AC3E}">
        <p14:creationId xmlns:p14="http://schemas.microsoft.com/office/powerpoint/2010/main" val="2881634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31</a:t>
            </a:fld>
            <a:endParaRPr lang="es-ES"/>
          </a:p>
        </p:txBody>
      </p:sp>
    </p:spTree>
    <p:extLst>
      <p:ext uri="{BB962C8B-B14F-4D97-AF65-F5344CB8AC3E}">
        <p14:creationId xmlns:p14="http://schemas.microsoft.com/office/powerpoint/2010/main" val="659488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32</a:t>
            </a:fld>
            <a:endParaRPr lang="es-ES"/>
          </a:p>
        </p:txBody>
      </p:sp>
    </p:spTree>
    <p:extLst>
      <p:ext uri="{BB962C8B-B14F-4D97-AF65-F5344CB8AC3E}">
        <p14:creationId xmlns:p14="http://schemas.microsoft.com/office/powerpoint/2010/main" val="778748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33</a:t>
            </a:fld>
            <a:endParaRPr lang="es-ES"/>
          </a:p>
        </p:txBody>
      </p:sp>
    </p:spTree>
    <p:extLst>
      <p:ext uri="{BB962C8B-B14F-4D97-AF65-F5344CB8AC3E}">
        <p14:creationId xmlns:p14="http://schemas.microsoft.com/office/powerpoint/2010/main" val="2722982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34</a:t>
            </a:fld>
            <a:endParaRPr lang="es-ES"/>
          </a:p>
        </p:txBody>
      </p:sp>
    </p:spTree>
    <p:extLst>
      <p:ext uri="{BB962C8B-B14F-4D97-AF65-F5344CB8AC3E}">
        <p14:creationId xmlns:p14="http://schemas.microsoft.com/office/powerpoint/2010/main" val="2339168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35</a:t>
            </a:fld>
            <a:endParaRPr lang="es-ES"/>
          </a:p>
        </p:txBody>
      </p:sp>
    </p:spTree>
    <p:extLst>
      <p:ext uri="{BB962C8B-B14F-4D97-AF65-F5344CB8AC3E}">
        <p14:creationId xmlns:p14="http://schemas.microsoft.com/office/powerpoint/2010/main" val="7751188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36</a:t>
            </a:fld>
            <a:endParaRPr lang="es-ES"/>
          </a:p>
        </p:txBody>
      </p:sp>
    </p:spTree>
    <p:extLst>
      <p:ext uri="{BB962C8B-B14F-4D97-AF65-F5344CB8AC3E}">
        <p14:creationId xmlns:p14="http://schemas.microsoft.com/office/powerpoint/2010/main" val="2339155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37</a:t>
            </a:fld>
            <a:endParaRPr lang="es-ES"/>
          </a:p>
        </p:txBody>
      </p:sp>
    </p:spTree>
    <p:extLst>
      <p:ext uri="{BB962C8B-B14F-4D97-AF65-F5344CB8AC3E}">
        <p14:creationId xmlns:p14="http://schemas.microsoft.com/office/powerpoint/2010/main" val="3552304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38</a:t>
            </a:fld>
            <a:endParaRPr lang="es-ES"/>
          </a:p>
        </p:txBody>
      </p:sp>
    </p:spTree>
    <p:extLst>
      <p:ext uri="{BB962C8B-B14F-4D97-AF65-F5344CB8AC3E}">
        <p14:creationId xmlns:p14="http://schemas.microsoft.com/office/powerpoint/2010/main" val="1368230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39</a:t>
            </a:fld>
            <a:endParaRPr lang="es-ES"/>
          </a:p>
        </p:txBody>
      </p:sp>
    </p:spTree>
    <p:extLst>
      <p:ext uri="{BB962C8B-B14F-4D97-AF65-F5344CB8AC3E}">
        <p14:creationId xmlns:p14="http://schemas.microsoft.com/office/powerpoint/2010/main" val="2823125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40</a:t>
            </a:fld>
            <a:endParaRPr lang="es-ES"/>
          </a:p>
        </p:txBody>
      </p:sp>
    </p:spTree>
    <p:extLst>
      <p:ext uri="{BB962C8B-B14F-4D97-AF65-F5344CB8AC3E}">
        <p14:creationId xmlns:p14="http://schemas.microsoft.com/office/powerpoint/2010/main" val="3624531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5</a:t>
            </a:fld>
            <a:endParaRPr lang="es-ES"/>
          </a:p>
        </p:txBody>
      </p:sp>
    </p:spTree>
    <p:extLst>
      <p:ext uri="{BB962C8B-B14F-4D97-AF65-F5344CB8AC3E}">
        <p14:creationId xmlns:p14="http://schemas.microsoft.com/office/powerpoint/2010/main" val="6103721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41</a:t>
            </a:fld>
            <a:endParaRPr lang="es-ES"/>
          </a:p>
        </p:txBody>
      </p:sp>
    </p:spTree>
    <p:extLst>
      <p:ext uri="{BB962C8B-B14F-4D97-AF65-F5344CB8AC3E}">
        <p14:creationId xmlns:p14="http://schemas.microsoft.com/office/powerpoint/2010/main" val="30037289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42</a:t>
            </a:fld>
            <a:endParaRPr lang="es-ES"/>
          </a:p>
        </p:txBody>
      </p:sp>
    </p:spTree>
    <p:extLst>
      <p:ext uri="{BB962C8B-B14F-4D97-AF65-F5344CB8AC3E}">
        <p14:creationId xmlns:p14="http://schemas.microsoft.com/office/powerpoint/2010/main" val="151560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43</a:t>
            </a:fld>
            <a:endParaRPr lang="es-ES"/>
          </a:p>
        </p:txBody>
      </p:sp>
    </p:spTree>
    <p:extLst>
      <p:ext uri="{BB962C8B-B14F-4D97-AF65-F5344CB8AC3E}">
        <p14:creationId xmlns:p14="http://schemas.microsoft.com/office/powerpoint/2010/main" val="18402022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44</a:t>
            </a:fld>
            <a:endParaRPr lang="es-ES"/>
          </a:p>
        </p:txBody>
      </p:sp>
    </p:spTree>
    <p:extLst>
      <p:ext uri="{BB962C8B-B14F-4D97-AF65-F5344CB8AC3E}">
        <p14:creationId xmlns:p14="http://schemas.microsoft.com/office/powerpoint/2010/main" val="31720164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45</a:t>
            </a:fld>
            <a:endParaRPr lang="es-ES"/>
          </a:p>
        </p:txBody>
      </p:sp>
    </p:spTree>
    <p:extLst>
      <p:ext uri="{BB962C8B-B14F-4D97-AF65-F5344CB8AC3E}">
        <p14:creationId xmlns:p14="http://schemas.microsoft.com/office/powerpoint/2010/main" val="41280632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46</a:t>
            </a:fld>
            <a:endParaRPr lang="es-ES"/>
          </a:p>
        </p:txBody>
      </p:sp>
    </p:spTree>
    <p:extLst>
      <p:ext uri="{BB962C8B-B14F-4D97-AF65-F5344CB8AC3E}">
        <p14:creationId xmlns:p14="http://schemas.microsoft.com/office/powerpoint/2010/main" val="36699308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47</a:t>
            </a:fld>
            <a:endParaRPr lang="es-ES"/>
          </a:p>
        </p:txBody>
      </p:sp>
    </p:spTree>
    <p:extLst>
      <p:ext uri="{BB962C8B-B14F-4D97-AF65-F5344CB8AC3E}">
        <p14:creationId xmlns:p14="http://schemas.microsoft.com/office/powerpoint/2010/main" val="28922878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48</a:t>
            </a:fld>
            <a:endParaRPr lang="es-ES"/>
          </a:p>
        </p:txBody>
      </p:sp>
    </p:spTree>
    <p:extLst>
      <p:ext uri="{BB962C8B-B14F-4D97-AF65-F5344CB8AC3E}">
        <p14:creationId xmlns:p14="http://schemas.microsoft.com/office/powerpoint/2010/main" val="38972829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49</a:t>
            </a:fld>
            <a:endParaRPr lang="es-ES"/>
          </a:p>
        </p:txBody>
      </p:sp>
    </p:spTree>
    <p:extLst>
      <p:ext uri="{BB962C8B-B14F-4D97-AF65-F5344CB8AC3E}">
        <p14:creationId xmlns:p14="http://schemas.microsoft.com/office/powerpoint/2010/main" val="14287120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50</a:t>
            </a:fld>
            <a:endParaRPr lang="es-ES"/>
          </a:p>
        </p:txBody>
      </p:sp>
    </p:spTree>
    <p:extLst>
      <p:ext uri="{BB962C8B-B14F-4D97-AF65-F5344CB8AC3E}">
        <p14:creationId xmlns:p14="http://schemas.microsoft.com/office/powerpoint/2010/main" val="103192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6</a:t>
            </a:fld>
            <a:endParaRPr lang="es-ES"/>
          </a:p>
        </p:txBody>
      </p:sp>
    </p:spTree>
    <p:extLst>
      <p:ext uri="{BB962C8B-B14F-4D97-AF65-F5344CB8AC3E}">
        <p14:creationId xmlns:p14="http://schemas.microsoft.com/office/powerpoint/2010/main" val="37161281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51</a:t>
            </a:fld>
            <a:endParaRPr lang="es-ES"/>
          </a:p>
        </p:txBody>
      </p:sp>
    </p:spTree>
    <p:extLst>
      <p:ext uri="{BB962C8B-B14F-4D97-AF65-F5344CB8AC3E}">
        <p14:creationId xmlns:p14="http://schemas.microsoft.com/office/powerpoint/2010/main" val="1125328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52</a:t>
            </a:fld>
            <a:endParaRPr lang="es-ES"/>
          </a:p>
        </p:txBody>
      </p:sp>
    </p:spTree>
    <p:extLst>
      <p:ext uri="{BB962C8B-B14F-4D97-AF65-F5344CB8AC3E}">
        <p14:creationId xmlns:p14="http://schemas.microsoft.com/office/powerpoint/2010/main" val="8994710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53</a:t>
            </a:fld>
            <a:endParaRPr lang="es-ES"/>
          </a:p>
        </p:txBody>
      </p:sp>
    </p:spTree>
    <p:extLst>
      <p:ext uri="{BB962C8B-B14F-4D97-AF65-F5344CB8AC3E}">
        <p14:creationId xmlns:p14="http://schemas.microsoft.com/office/powerpoint/2010/main" val="13876172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54</a:t>
            </a:fld>
            <a:endParaRPr lang="es-ES"/>
          </a:p>
        </p:txBody>
      </p:sp>
    </p:spTree>
    <p:extLst>
      <p:ext uri="{BB962C8B-B14F-4D97-AF65-F5344CB8AC3E}">
        <p14:creationId xmlns:p14="http://schemas.microsoft.com/office/powerpoint/2010/main" val="16374595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55</a:t>
            </a:fld>
            <a:endParaRPr lang="es-ES"/>
          </a:p>
        </p:txBody>
      </p:sp>
    </p:spTree>
    <p:extLst>
      <p:ext uri="{BB962C8B-B14F-4D97-AF65-F5344CB8AC3E}">
        <p14:creationId xmlns:p14="http://schemas.microsoft.com/office/powerpoint/2010/main" val="41455925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56</a:t>
            </a:fld>
            <a:endParaRPr lang="es-ES"/>
          </a:p>
        </p:txBody>
      </p:sp>
    </p:spTree>
    <p:extLst>
      <p:ext uri="{BB962C8B-B14F-4D97-AF65-F5344CB8AC3E}">
        <p14:creationId xmlns:p14="http://schemas.microsoft.com/office/powerpoint/2010/main" val="5549627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57</a:t>
            </a:fld>
            <a:endParaRPr lang="es-ES"/>
          </a:p>
        </p:txBody>
      </p:sp>
    </p:spTree>
    <p:extLst>
      <p:ext uri="{BB962C8B-B14F-4D97-AF65-F5344CB8AC3E}">
        <p14:creationId xmlns:p14="http://schemas.microsoft.com/office/powerpoint/2010/main" val="23180281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58</a:t>
            </a:fld>
            <a:endParaRPr lang="es-ES"/>
          </a:p>
        </p:txBody>
      </p:sp>
    </p:spTree>
    <p:extLst>
      <p:ext uri="{BB962C8B-B14F-4D97-AF65-F5344CB8AC3E}">
        <p14:creationId xmlns:p14="http://schemas.microsoft.com/office/powerpoint/2010/main" val="35115155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59</a:t>
            </a:fld>
            <a:endParaRPr lang="es-ES"/>
          </a:p>
        </p:txBody>
      </p:sp>
    </p:spTree>
    <p:extLst>
      <p:ext uri="{BB962C8B-B14F-4D97-AF65-F5344CB8AC3E}">
        <p14:creationId xmlns:p14="http://schemas.microsoft.com/office/powerpoint/2010/main" val="30928907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60</a:t>
            </a:fld>
            <a:endParaRPr lang="es-ES"/>
          </a:p>
        </p:txBody>
      </p:sp>
    </p:spTree>
    <p:extLst>
      <p:ext uri="{BB962C8B-B14F-4D97-AF65-F5344CB8AC3E}">
        <p14:creationId xmlns:p14="http://schemas.microsoft.com/office/powerpoint/2010/main" val="2473495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7</a:t>
            </a:fld>
            <a:endParaRPr lang="es-ES"/>
          </a:p>
        </p:txBody>
      </p:sp>
    </p:spTree>
    <p:extLst>
      <p:ext uri="{BB962C8B-B14F-4D97-AF65-F5344CB8AC3E}">
        <p14:creationId xmlns:p14="http://schemas.microsoft.com/office/powerpoint/2010/main" val="12210794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61</a:t>
            </a:fld>
            <a:endParaRPr lang="es-ES"/>
          </a:p>
        </p:txBody>
      </p:sp>
    </p:spTree>
    <p:extLst>
      <p:ext uri="{BB962C8B-B14F-4D97-AF65-F5344CB8AC3E}">
        <p14:creationId xmlns:p14="http://schemas.microsoft.com/office/powerpoint/2010/main" val="37912366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62</a:t>
            </a:fld>
            <a:endParaRPr lang="es-ES"/>
          </a:p>
        </p:txBody>
      </p:sp>
    </p:spTree>
    <p:extLst>
      <p:ext uri="{BB962C8B-B14F-4D97-AF65-F5344CB8AC3E}">
        <p14:creationId xmlns:p14="http://schemas.microsoft.com/office/powerpoint/2010/main" val="18786522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63</a:t>
            </a:fld>
            <a:endParaRPr lang="es-ES"/>
          </a:p>
        </p:txBody>
      </p:sp>
    </p:spTree>
    <p:extLst>
      <p:ext uri="{BB962C8B-B14F-4D97-AF65-F5344CB8AC3E}">
        <p14:creationId xmlns:p14="http://schemas.microsoft.com/office/powerpoint/2010/main" val="5394996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64</a:t>
            </a:fld>
            <a:endParaRPr lang="es-ES"/>
          </a:p>
        </p:txBody>
      </p:sp>
    </p:spTree>
    <p:extLst>
      <p:ext uri="{BB962C8B-B14F-4D97-AF65-F5344CB8AC3E}">
        <p14:creationId xmlns:p14="http://schemas.microsoft.com/office/powerpoint/2010/main" val="5506098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65</a:t>
            </a:fld>
            <a:endParaRPr lang="es-ES"/>
          </a:p>
        </p:txBody>
      </p:sp>
    </p:spTree>
    <p:extLst>
      <p:ext uri="{BB962C8B-B14F-4D97-AF65-F5344CB8AC3E}">
        <p14:creationId xmlns:p14="http://schemas.microsoft.com/office/powerpoint/2010/main" val="42871590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66</a:t>
            </a:fld>
            <a:endParaRPr lang="es-ES"/>
          </a:p>
        </p:txBody>
      </p:sp>
    </p:spTree>
    <p:extLst>
      <p:ext uri="{BB962C8B-B14F-4D97-AF65-F5344CB8AC3E}">
        <p14:creationId xmlns:p14="http://schemas.microsoft.com/office/powerpoint/2010/main" val="37490243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67</a:t>
            </a:fld>
            <a:endParaRPr lang="es-ES"/>
          </a:p>
        </p:txBody>
      </p:sp>
    </p:spTree>
    <p:extLst>
      <p:ext uri="{BB962C8B-B14F-4D97-AF65-F5344CB8AC3E}">
        <p14:creationId xmlns:p14="http://schemas.microsoft.com/office/powerpoint/2010/main" val="27538346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68</a:t>
            </a:fld>
            <a:endParaRPr lang="es-ES"/>
          </a:p>
        </p:txBody>
      </p:sp>
    </p:spTree>
    <p:extLst>
      <p:ext uri="{BB962C8B-B14F-4D97-AF65-F5344CB8AC3E}">
        <p14:creationId xmlns:p14="http://schemas.microsoft.com/office/powerpoint/2010/main" val="28172808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69</a:t>
            </a:fld>
            <a:endParaRPr lang="es-ES"/>
          </a:p>
        </p:txBody>
      </p:sp>
    </p:spTree>
    <p:extLst>
      <p:ext uri="{BB962C8B-B14F-4D97-AF65-F5344CB8AC3E}">
        <p14:creationId xmlns:p14="http://schemas.microsoft.com/office/powerpoint/2010/main" val="27591565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70</a:t>
            </a:fld>
            <a:endParaRPr lang="es-ES"/>
          </a:p>
        </p:txBody>
      </p:sp>
    </p:spTree>
    <p:extLst>
      <p:ext uri="{BB962C8B-B14F-4D97-AF65-F5344CB8AC3E}">
        <p14:creationId xmlns:p14="http://schemas.microsoft.com/office/powerpoint/2010/main" val="3297232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8</a:t>
            </a:fld>
            <a:endParaRPr lang="es-ES"/>
          </a:p>
        </p:txBody>
      </p:sp>
    </p:spTree>
    <p:extLst>
      <p:ext uri="{BB962C8B-B14F-4D97-AF65-F5344CB8AC3E}">
        <p14:creationId xmlns:p14="http://schemas.microsoft.com/office/powerpoint/2010/main" val="40767415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71</a:t>
            </a:fld>
            <a:endParaRPr lang="es-ES"/>
          </a:p>
        </p:txBody>
      </p:sp>
    </p:spTree>
    <p:extLst>
      <p:ext uri="{BB962C8B-B14F-4D97-AF65-F5344CB8AC3E}">
        <p14:creationId xmlns:p14="http://schemas.microsoft.com/office/powerpoint/2010/main" val="27454315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72</a:t>
            </a:fld>
            <a:endParaRPr lang="es-ES"/>
          </a:p>
        </p:txBody>
      </p:sp>
    </p:spTree>
    <p:extLst>
      <p:ext uri="{BB962C8B-B14F-4D97-AF65-F5344CB8AC3E}">
        <p14:creationId xmlns:p14="http://schemas.microsoft.com/office/powerpoint/2010/main" val="14060208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73</a:t>
            </a:fld>
            <a:endParaRPr lang="es-ES"/>
          </a:p>
        </p:txBody>
      </p:sp>
    </p:spTree>
    <p:extLst>
      <p:ext uri="{BB962C8B-B14F-4D97-AF65-F5344CB8AC3E}">
        <p14:creationId xmlns:p14="http://schemas.microsoft.com/office/powerpoint/2010/main" val="26550411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74</a:t>
            </a:fld>
            <a:endParaRPr lang="es-ES"/>
          </a:p>
        </p:txBody>
      </p:sp>
    </p:spTree>
    <p:extLst>
      <p:ext uri="{BB962C8B-B14F-4D97-AF65-F5344CB8AC3E}">
        <p14:creationId xmlns:p14="http://schemas.microsoft.com/office/powerpoint/2010/main" val="14775267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75</a:t>
            </a:fld>
            <a:endParaRPr lang="es-ES"/>
          </a:p>
        </p:txBody>
      </p:sp>
    </p:spTree>
    <p:extLst>
      <p:ext uri="{BB962C8B-B14F-4D97-AF65-F5344CB8AC3E}">
        <p14:creationId xmlns:p14="http://schemas.microsoft.com/office/powerpoint/2010/main" val="31437498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76</a:t>
            </a:fld>
            <a:endParaRPr lang="es-ES"/>
          </a:p>
        </p:txBody>
      </p:sp>
    </p:spTree>
    <p:extLst>
      <p:ext uri="{BB962C8B-B14F-4D97-AF65-F5344CB8AC3E}">
        <p14:creationId xmlns:p14="http://schemas.microsoft.com/office/powerpoint/2010/main" val="40565006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77</a:t>
            </a:fld>
            <a:endParaRPr lang="es-ES"/>
          </a:p>
        </p:txBody>
      </p:sp>
    </p:spTree>
    <p:extLst>
      <p:ext uri="{BB962C8B-B14F-4D97-AF65-F5344CB8AC3E}">
        <p14:creationId xmlns:p14="http://schemas.microsoft.com/office/powerpoint/2010/main" val="10324680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78</a:t>
            </a:fld>
            <a:endParaRPr lang="es-ES"/>
          </a:p>
        </p:txBody>
      </p:sp>
    </p:spTree>
    <p:extLst>
      <p:ext uri="{BB962C8B-B14F-4D97-AF65-F5344CB8AC3E}">
        <p14:creationId xmlns:p14="http://schemas.microsoft.com/office/powerpoint/2010/main" val="27959699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79</a:t>
            </a:fld>
            <a:endParaRPr lang="es-ES"/>
          </a:p>
        </p:txBody>
      </p:sp>
    </p:spTree>
    <p:extLst>
      <p:ext uri="{BB962C8B-B14F-4D97-AF65-F5344CB8AC3E}">
        <p14:creationId xmlns:p14="http://schemas.microsoft.com/office/powerpoint/2010/main" val="15178930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80</a:t>
            </a:fld>
            <a:endParaRPr lang="es-ES"/>
          </a:p>
        </p:txBody>
      </p:sp>
    </p:spTree>
    <p:extLst>
      <p:ext uri="{BB962C8B-B14F-4D97-AF65-F5344CB8AC3E}">
        <p14:creationId xmlns:p14="http://schemas.microsoft.com/office/powerpoint/2010/main" val="1941281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9</a:t>
            </a:fld>
            <a:endParaRPr lang="es-ES"/>
          </a:p>
        </p:txBody>
      </p:sp>
    </p:spTree>
    <p:extLst>
      <p:ext uri="{BB962C8B-B14F-4D97-AF65-F5344CB8AC3E}">
        <p14:creationId xmlns:p14="http://schemas.microsoft.com/office/powerpoint/2010/main" val="15948835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81</a:t>
            </a:fld>
            <a:endParaRPr lang="es-ES"/>
          </a:p>
        </p:txBody>
      </p:sp>
    </p:spTree>
    <p:extLst>
      <p:ext uri="{BB962C8B-B14F-4D97-AF65-F5344CB8AC3E}">
        <p14:creationId xmlns:p14="http://schemas.microsoft.com/office/powerpoint/2010/main" val="38517614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82</a:t>
            </a:fld>
            <a:endParaRPr lang="es-ES"/>
          </a:p>
        </p:txBody>
      </p:sp>
    </p:spTree>
    <p:extLst>
      <p:ext uri="{BB962C8B-B14F-4D97-AF65-F5344CB8AC3E}">
        <p14:creationId xmlns:p14="http://schemas.microsoft.com/office/powerpoint/2010/main" val="38021122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83</a:t>
            </a:fld>
            <a:endParaRPr lang="es-ES"/>
          </a:p>
        </p:txBody>
      </p:sp>
    </p:spTree>
    <p:extLst>
      <p:ext uri="{BB962C8B-B14F-4D97-AF65-F5344CB8AC3E}">
        <p14:creationId xmlns:p14="http://schemas.microsoft.com/office/powerpoint/2010/main" val="19389665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84</a:t>
            </a:fld>
            <a:endParaRPr lang="es-ES"/>
          </a:p>
        </p:txBody>
      </p:sp>
    </p:spTree>
    <p:extLst>
      <p:ext uri="{BB962C8B-B14F-4D97-AF65-F5344CB8AC3E}">
        <p14:creationId xmlns:p14="http://schemas.microsoft.com/office/powerpoint/2010/main" val="19138786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85</a:t>
            </a:fld>
            <a:endParaRPr lang="es-ES"/>
          </a:p>
        </p:txBody>
      </p:sp>
    </p:spTree>
    <p:extLst>
      <p:ext uri="{BB962C8B-B14F-4D97-AF65-F5344CB8AC3E}">
        <p14:creationId xmlns:p14="http://schemas.microsoft.com/office/powerpoint/2010/main" val="26761235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86</a:t>
            </a:fld>
            <a:endParaRPr lang="es-ES"/>
          </a:p>
        </p:txBody>
      </p:sp>
    </p:spTree>
    <p:extLst>
      <p:ext uri="{BB962C8B-B14F-4D97-AF65-F5344CB8AC3E}">
        <p14:creationId xmlns:p14="http://schemas.microsoft.com/office/powerpoint/2010/main" val="363533044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87</a:t>
            </a:fld>
            <a:endParaRPr lang="es-ES"/>
          </a:p>
        </p:txBody>
      </p:sp>
    </p:spTree>
    <p:extLst>
      <p:ext uri="{BB962C8B-B14F-4D97-AF65-F5344CB8AC3E}">
        <p14:creationId xmlns:p14="http://schemas.microsoft.com/office/powerpoint/2010/main" val="14352482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88</a:t>
            </a:fld>
            <a:endParaRPr lang="es-ES"/>
          </a:p>
        </p:txBody>
      </p:sp>
    </p:spTree>
    <p:extLst>
      <p:ext uri="{BB962C8B-B14F-4D97-AF65-F5344CB8AC3E}">
        <p14:creationId xmlns:p14="http://schemas.microsoft.com/office/powerpoint/2010/main" val="269792369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89</a:t>
            </a:fld>
            <a:endParaRPr lang="es-ES"/>
          </a:p>
        </p:txBody>
      </p:sp>
    </p:spTree>
    <p:extLst>
      <p:ext uri="{BB962C8B-B14F-4D97-AF65-F5344CB8AC3E}">
        <p14:creationId xmlns:p14="http://schemas.microsoft.com/office/powerpoint/2010/main" val="274932224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90</a:t>
            </a:fld>
            <a:endParaRPr lang="es-ES"/>
          </a:p>
        </p:txBody>
      </p:sp>
    </p:spTree>
    <p:extLst>
      <p:ext uri="{BB962C8B-B14F-4D97-AF65-F5344CB8AC3E}">
        <p14:creationId xmlns:p14="http://schemas.microsoft.com/office/powerpoint/2010/main" val="1570775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10</a:t>
            </a:fld>
            <a:endParaRPr lang="es-ES"/>
          </a:p>
        </p:txBody>
      </p:sp>
    </p:spTree>
    <p:extLst>
      <p:ext uri="{BB962C8B-B14F-4D97-AF65-F5344CB8AC3E}">
        <p14:creationId xmlns:p14="http://schemas.microsoft.com/office/powerpoint/2010/main" val="1813974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14FDAE-50ED-9843-855D-EE160A982A6F}"/>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B5AE76F-FF95-834B-A403-A62E41A50091}"/>
              </a:ext>
            </a:extLst>
          </p:cNvPr>
          <p:cNvSpPr>
            <a:spLocks noGrp="1"/>
          </p:cNvSpPr>
          <p:nvPr>
            <p:ph idx="1"/>
          </p:nvPr>
        </p:nvSpPr>
        <p:spPr>
          <a:xfrm>
            <a:off x="838200" y="1825625"/>
            <a:ext cx="10515600" cy="4351338"/>
          </a:xfrm>
          <a:prstGeom prst="rect">
            <a:avLst/>
          </a:prstGeom>
        </p:spPr>
        <p:txBody>
          <a:body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DD74CF60-A65D-3148-A8DA-99C5DE17E796}"/>
              </a:ext>
            </a:extLst>
          </p:cNvPr>
          <p:cNvSpPr>
            <a:spLocks noGrp="1"/>
          </p:cNvSpPr>
          <p:nvPr>
            <p:ph type="dt" sz="half" idx="10"/>
          </p:nvPr>
        </p:nvSpPr>
        <p:spPr>
          <a:xfrm>
            <a:off x="838200" y="6356350"/>
            <a:ext cx="2743200" cy="365125"/>
          </a:xfrm>
          <a:prstGeom prst="rect">
            <a:avLst/>
          </a:prstGeom>
        </p:spPr>
        <p:txBody>
          <a:bodyPr/>
          <a:lstStyle/>
          <a:p>
            <a:fld id="{DABC91EF-EB0B-6248-872B-CE0B2268FA8F}" type="datetimeFigureOut">
              <a:rPr lang="es-ES" smtClean="0"/>
              <a:t>11/10/2018</a:t>
            </a:fld>
            <a:endParaRPr lang="es-ES"/>
          </a:p>
        </p:txBody>
      </p:sp>
      <p:sp>
        <p:nvSpPr>
          <p:cNvPr id="5" name="Marcador de pie de página 4">
            <a:extLst>
              <a:ext uri="{FF2B5EF4-FFF2-40B4-BE49-F238E27FC236}">
                <a16:creationId xmlns:a16="http://schemas.microsoft.com/office/drawing/2014/main" id="{E55691E7-6CE5-3D4A-9851-C512DD04E3D6}"/>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B669489F-553C-FA4B-B170-C6A449A92D84}"/>
              </a:ext>
            </a:extLst>
          </p:cNvPr>
          <p:cNvSpPr>
            <a:spLocks noGrp="1"/>
          </p:cNvSpPr>
          <p:nvPr>
            <p:ph type="sldNum" sz="quarter" idx="12"/>
          </p:nvPr>
        </p:nvSpPr>
        <p:spPr/>
        <p:txBody>
          <a:bodyPr/>
          <a:lstStyle/>
          <a:p>
            <a:fld id="{AC1FD71C-9835-6242-8049-E69BB92F3069}" type="slidenum">
              <a:rPr lang="es-ES" smtClean="0"/>
              <a:t>‹Nº›</a:t>
            </a:fld>
            <a:endParaRPr lang="es-ES"/>
          </a:p>
        </p:txBody>
      </p:sp>
    </p:spTree>
    <p:extLst>
      <p:ext uri="{BB962C8B-B14F-4D97-AF65-F5344CB8AC3E}">
        <p14:creationId xmlns:p14="http://schemas.microsoft.com/office/powerpoint/2010/main" val="3110814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9EEBC7B-6CD9-354E-8621-2C1EF46F8305}"/>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7660BA-5819-C84E-9173-36892ADAD39E}"/>
              </a:ext>
            </a:extLst>
          </p:cNvPr>
          <p:cNvSpPr>
            <a:spLocks noGrp="1"/>
          </p:cNvSpPr>
          <p:nvPr>
            <p:ph type="body" orient="vert" idx="1"/>
          </p:nvPr>
        </p:nvSpPr>
        <p:spPr>
          <a:xfrm>
            <a:off x="838200" y="365125"/>
            <a:ext cx="7734300" cy="5811838"/>
          </a:xfrm>
          <a:prstGeom prst="rect">
            <a:avLst/>
          </a:prstGeom>
        </p:spPr>
        <p:txBody>
          <a:bodyPr vert="eaVert"/>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14E37635-9E04-0D46-B8E7-FEC352BDEADA}"/>
              </a:ext>
            </a:extLst>
          </p:cNvPr>
          <p:cNvSpPr>
            <a:spLocks noGrp="1"/>
          </p:cNvSpPr>
          <p:nvPr>
            <p:ph type="dt" sz="half" idx="10"/>
          </p:nvPr>
        </p:nvSpPr>
        <p:spPr>
          <a:xfrm>
            <a:off x="838200" y="6356350"/>
            <a:ext cx="2743200" cy="365125"/>
          </a:xfrm>
          <a:prstGeom prst="rect">
            <a:avLst/>
          </a:prstGeom>
        </p:spPr>
        <p:txBody>
          <a:bodyPr/>
          <a:lstStyle/>
          <a:p>
            <a:fld id="{DABC91EF-EB0B-6248-872B-CE0B2268FA8F}" type="datetimeFigureOut">
              <a:rPr lang="es-ES" smtClean="0"/>
              <a:t>11/10/2018</a:t>
            </a:fld>
            <a:endParaRPr lang="es-ES"/>
          </a:p>
        </p:txBody>
      </p:sp>
      <p:sp>
        <p:nvSpPr>
          <p:cNvPr id="5" name="Marcador de pie de página 4">
            <a:extLst>
              <a:ext uri="{FF2B5EF4-FFF2-40B4-BE49-F238E27FC236}">
                <a16:creationId xmlns:a16="http://schemas.microsoft.com/office/drawing/2014/main" id="{DD93ACDE-6C96-A149-992D-406C2F20A741}"/>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42D841B-8560-DC46-B34B-D93DBDCE5381}"/>
              </a:ext>
            </a:extLst>
          </p:cNvPr>
          <p:cNvSpPr>
            <a:spLocks noGrp="1"/>
          </p:cNvSpPr>
          <p:nvPr>
            <p:ph type="sldNum" sz="quarter" idx="12"/>
          </p:nvPr>
        </p:nvSpPr>
        <p:spPr/>
        <p:txBody>
          <a:bodyPr/>
          <a:lstStyle/>
          <a:p>
            <a:fld id="{AC1FD71C-9835-6242-8049-E69BB92F3069}" type="slidenum">
              <a:rPr lang="es-ES" smtClean="0"/>
              <a:t>‹Nº›</a:t>
            </a:fld>
            <a:endParaRPr lang="es-ES"/>
          </a:p>
        </p:txBody>
      </p:sp>
    </p:spTree>
    <p:extLst>
      <p:ext uri="{BB962C8B-B14F-4D97-AF65-F5344CB8AC3E}">
        <p14:creationId xmlns:p14="http://schemas.microsoft.com/office/powerpoint/2010/main" val="2613620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16012-31ED-2E4D-9B62-E2302B09DE27}"/>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número de diapositiva 2">
            <a:extLst>
              <a:ext uri="{FF2B5EF4-FFF2-40B4-BE49-F238E27FC236}">
                <a16:creationId xmlns:a16="http://schemas.microsoft.com/office/drawing/2014/main" id="{60D7335C-ECDD-5440-9B05-1569E9D1A55E}"/>
              </a:ext>
            </a:extLst>
          </p:cNvPr>
          <p:cNvSpPr>
            <a:spLocks noGrp="1"/>
          </p:cNvSpPr>
          <p:nvPr>
            <p:ph type="sldNum" sz="quarter" idx="10"/>
          </p:nvPr>
        </p:nvSpPr>
        <p:spPr/>
        <p:txBody>
          <a:bodyPr/>
          <a:lstStyle/>
          <a:p>
            <a:fld id="{AC1FD71C-9835-6242-8049-E69BB92F3069}" type="slidenum">
              <a:rPr lang="es-ES" smtClean="0"/>
              <a:t>‹Nº›</a:t>
            </a:fld>
            <a:endParaRPr lang="es-ES" dirty="0"/>
          </a:p>
        </p:txBody>
      </p:sp>
    </p:spTree>
    <p:extLst>
      <p:ext uri="{BB962C8B-B14F-4D97-AF65-F5344CB8AC3E}">
        <p14:creationId xmlns:p14="http://schemas.microsoft.com/office/powerpoint/2010/main" val="4175565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80B5EB-79B8-0145-91EA-4D6B13E1AAEE}"/>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número de diapositiva 2">
            <a:extLst>
              <a:ext uri="{FF2B5EF4-FFF2-40B4-BE49-F238E27FC236}">
                <a16:creationId xmlns:a16="http://schemas.microsoft.com/office/drawing/2014/main" id="{E7655E28-1D64-CC48-8D6A-181CF6D67E21}"/>
              </a:ext>
            </a:extLst>
          </p:cNvPr>
          <p:cNvSpPr>
            <a:spLocks noGrp="1"/>
          </p:cNvSpPr>
          <p:nvPr>
            <p:ph type="sldNum" sz="quarter" idx="10"/>
          </p:nvPr>
        </p:nvSpPr>
        <p:spPr/>
        <p:txBody>
          <a:bodyPr/>
          <a:lstStyle/>
          <a:p>
            <a:fld id="{AC1FD71C-9835-6242-8049-E69BB92F3069}" type="slidenum">
              <a:rPr lang="es-ES" smtClean="0"/>
              <a:t>‹Nº›</a:t>
            </a:fld>
            <a:endParaRPr lang="es-ES" dirty="0"/>
          </a:p>
        </p:txBody>
      </p:sp>
    </p:spTree>
    <p:extLst>
      <p:ext uri="{BB962C8B-B14F-4D97-AF65-F5344CB8AC3E}">
        <p14:creationId xmlns:p14="http://schemas.microsoft.com/office/powerpoint/2010/main" val="1316606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ECFBA-1E84-2442-AF08-CB2CE74DB51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número de diapositiva 2">
            <a:extLst>
              <a:ext uri="{FF2B5EF4-FFF2-40B4-BE49-F238E27FC236}">
                <a16:creationId xmlns:a16="http://schemas.microsoft.com/office/drawing/2014/main" id="{DB1AFB08-2B64-A94E-A006-CB1FB3B00D62}"/>
              </a:ext>
            </a:extLst>
          </p:cNvPr>
          <p:cNvSpPr>
            <a:spLocks noGrp="1"/>
          </p:cNvSpPr>
          <p:nvPr>
            <p:ph type="sldNum" sz="quarter" idx="10"/>
          </p:nvPr>
        </p:nvSpPr>
        <p:spPr/>
        <p:txBody>
          <a:bodyPr/>
          <a:lstStyle/>
          <a:p>
            <a:fld id="{AC1FD71C-9835-6242-8049-E69BB92F3069}" type="slidenum">
              <a:rPr lang="es-ES" smtClean="0"/>
              <a:t>‹Nº›</a:t>
            </a:fld>
            <a:endParaRPr lang="es-ES" dirty="0"/>
          </a:p>
        </p:txBody>
      </p:sp>
    </p:spTree>
    <p:extLst>
      <p:ext uri="{BB962C8B-B14F-4D97-AF65-F5344CB8AC3E}">
        <p14:creationId xmlns:p14="http://schemas.microsoft.com/office/powerpoint/2010/main" val="3868007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B8DFEA-421B-974F-8095-073B04CCCD0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número de diapositiva 2">
            <a:extLst>
              <a:ext uri="{FF2B5EF4-FFF2-40B4-BE49-F238E27FC236}">
                <a16:creationId xmlns:a16="http://schemas.microsoft.com/office/drawing/2014/main" id="{8D6007F7-49B4-1A4E-96ED-B7A3B016CE0C}"/>
              </a:ext>
            </a:extLst>
          </p:cNvPr>
          <p:cNvSpPr>
            <a:spLocks noGrp="1"/>
          </p:cNvSpPr>
          <p:nvPr>
            <p:ph type="sldNum" sz="quarter" idx="10"/>
          </p:nvPr>
        </p:nvSpPr>
        <p:spPr/>
        <p:txBody>
          <a:bodyPr/>
          <a:lstStyle/>
          <a:p>
            <a:fld id="{AC1FD71C-9835-6242-8049-E69BB92F3069}" type="slidenum">
              <a:rPr lang="es-ES" smtClean="0"/>
              <a:t>‹Nº›</a:t>
            </a:fld>
            <a:endParaRPr lang="es-ES" dirty="0"/>
          </a:p>
        </p:txBody>
      </p:sp>
    </p:spTree>
    <p:extLst>
      <p:ext uri="{BB962C8B-B14F-4D97-AF65-F5344CB8AC3E}">
        <p14:creationId xmlns:p14="http://schemas.microsoft.com/office/powerpoint/2010/main" val="3710313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FD4DCC-66BC-F146-8D24-626908CC35C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dirty="0"/>
              <a:t>Haga clic para modificar el estilo de título del patrón</a:t>
            </a:r>
          </a:p>
        </p:txBody>
      </p:sp>
      <p:sp>
        <p:nvSpPr>
          <p:cNvPr id="3" name="Subtítulo 2">
            <a:extLst>
              <a:ext uri="{FF2B5EF4-FFF2-40B4-BE49-F238E27FC236}">
                <a16:creationId xmlns:a16="http://schemas.microsoft.com/office/drawing/2014/main" id="{AC06C586-F1CD-5F4D-B7FF-3DEED753854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2F92F24-7DAA-9E48-8499-A7C1D06430C3}"/>
              </a:ext>
            </a:extLst>
          </p:cNvPr>
          <p:cNvSpPr>
            <a:spLocks noGrp="1"/>
          </p:cNvSpPr>
          <p:nvPr>
            <p:ph type="dt" sz="half" idx="10"/>
          </p:nvPr>
        </p:nvSpPr>
        <p:spPr>
          <a:xfrm>
            <a:off x="838200" y="6356350"/>
            <a:ext cx="2743200" cy="365125"/>
          </a:xfrm>
          <a:prstGeom prst="rect">
            <a:avLst/>
          </a:prstGeom>
        </p:spPr>
        <p:txBody>
          <a:bodyPr/>
          <a:lstStyle/>
          <a:p>
            <a:fld id="{58A50D50-8B74-A24D-BEB9-FF5DD5D60F6C}" type="datetimeFigureOut">
              <a:rPr lang="es-ES" smtClean="0"/>
              <a:t>11/10/2018</a:t>
            </a:fld>
            <a:endParaRPr lang="es-ES"/>
          </a:p>
        </p:txBody>
      </p:sp>
      <p:sp>
        <p:nvSpPr>
          <p:cNvPr id="5" name="Marcador de pie de página 4">
            <a:extLst>
              <a:ext uri="{FF2B5EF4-FFF2-40B4-BE49-F238E27FC236}">
                <a16:creationId xmlns:a16="http://schemas.microsoft.com/office/drawing/2014/main" id="{3BF20B95-A799-E641-8BB9-AD5E4544C96D}"/>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3FABE98-AB57-114E-873D-62BF33AF3D2F}"/>
              </a:ext>
            </a:extLst>
          </p:cNvPr>
          <p:cNvSpPr>
            <a:spLocks noGrp="1"/>
          </p:cNvSpPr>
          <p:nvPr>
            <p:ph type="sldNum" sz="quarter" idx="12"/>
          </p:nvPr>
        </p:nvSpPr>
        <p:spPr>
          <a:xfrm>
            <a:off x="8610600" y="6356350"/>
            <a:ext cx="2743200" cy="365125"/>
          </a:xfrm>
          <a:prstGeom prst="rect">
            <a:avLst/>
          </a:prstGeom>
        </p:spPr>
        <p:txBody>
          <a:bodyPr/>
          <a:lstStyle/>
          <a:p>
            <a:fld id="{83709A20-EEBC-474A-97D9-374AFB9B905D}" type="slidenum">
              <a:rPr lang="es-ES" smtClean="0"/>
              <a:t>‹Nº›</a:t>
            </a:fld>
            <a:endParaRPr lang="es-ES"/>
          </a:p>
        </p:txBody>
      </p:sp>
    </p:spTree>
    <p:extLst>
      <p:ext uri="{BB962C8B-B14F-4D97-AF65-F5344CB8AC3E}">
        <p14:creationId xmlns:p14="http://schemas.microsoft.com/office/powerpoint/2010/main" val="2023585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6EA242-18C2-894E-83F3-3E0FF956D1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1005904-296A-FD43-A293-A7C760AC36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76197F5-75C0-C44E-BDCA-A1BEF1EEF309}"/>
              </a:ext>
            </a:extLst>
          </p:cNvPr>
          <p:cNvSpPr>
            <a:spLocks noGrp="1"/>
          </p:cNvSpPr>
          <p:nvPr>
            <p:ph type="dt" sz="half" idx="10"/>
          </p:nvPr>
        </p:nvSpPr>
        <p:spPr/>
        <p:txBody>
          <a:bodyPr/>
          <a:lstStyle/>
          <a:p>
            <a:fld id="{246B8C2A-991A-ED4B-8AA0-F7A6737647C8}" type="datetimeFigureOut">
              <a:rPr lang="es-ES" smtClean="0"/>
              <a:t>11/10/2018</a:t>
            </a:fld>
            <a:endParaRPr lang="es-ES"/>
          </a:p>
        </p:txBody>
      </p:sp>
      <p:sp>
        <p:nvSpPr>
          <p:cNvPr id="5" name="Marcador de pie de página 4">
            <a:extLst>
              <a:ext uri="{FF2B5EF4-FFF2-40B4-BE49-F238E27FC236}">
                <a16:creationId xmlns:a16="http://schemas.microsoft.com/office/drawing/2014/main" id="{33D013F7-2508-884F-A60D-41FF0C7D4CA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0B6CD26-C1EB-8A44-90A5-99C2ACA9985E}"/>
              </a:ext>
            </a:extLst>
          </p:cNvPr>
          <p:cNvSpPr>
            <a:spLocks noGrp="1"/>
          </p:cNvSpPr>
          <p:nvPr>
            <p:ph type="sldNum" sz="quarter" idx="12"/>
          </p:nvPr>
        </p:nvSpPr>
        <p:spPr/>
        <p:txBody>
          <a:bodyPr/>
          <a:lstStyle/>
          <a:p>
            <a:fld id="{590CB048-A206-D246-A360-B2469833E136}" type="slidenum">
              <a:rPr lang="es-ES" smtClean="0"/>
              <a:t>‹Nº›</a:t>
            </a:fld>
            <a:endParaRPr lang="es-ES"/>
          </a:p>
        </p:txBody>
      </p:sp>
    </p:spTree>
    <p:extLst>
      <p:ext uri="{BB962C8B-B14F-4D97-AF65-F5344CB8AC3E}">
        <p14:creationId xmlns:p14="http://schemas.microsoft.com/office/powerpoint/2010/main" val="1262255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DAF08E-B864-2342-B5ED-024E01A8B2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148E9C0-48F6-8C41-93B6-6B524AFFA8E6}"/>
              </a:ext>
            </a:extLst>
          </p:cNvPr>
          <p:cNvSpPr>
            <a:spLocks noGrp="1"/>
          </p:cNvSpPr>
          <p:nvPr>
            <p:ph idx="1"/>
          </p:nvPr>
        </p:nvSpPr>
        <p:spPr/>
        <p:txBody>
          <a:body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1F5BC978-C471-7844-8331-F4F0591A1457}"/>
              </a:ext>
            </a:extLst>
          </p:cNvPr>
          <p:cNvSpPr>
            <a:spLocks noGrp="1"/>
          </p:cNvSpPr>
          <p:nvPr>
            <p:ph type="dt" sz="half" idx="10"/>
          </p:nvPr>
        </p:nvSpPr>
        <p:spPr/>
        <p:txBody>
          <a:bodyPr/>
          <a:lstStyle/>
          <a:p>
            <a:fld id="{246B8C2A-991A-ED4B-8AA0-F7A6737647C8}" type="datetimeFigureOut">
              <a:rPr lang="es-ES" smtClean="0"/>
              <a:t>11/10/2018</a:t>
            </a:fld>
            <a:endParaRPr lang="es-ES"/>
          </a:p>
        </p:txBody>
      </p:sp>
      <p:sp>
        <p:nvSpPr>
          <p:cNvPr id="5" name="Marcador de pie de página 4">
            <a:extLst>
              <a:ext uri="{FF2B5EF4-FFF2-40B4-BE49-F238E27FC236}">
                <a16:creationId xmlns:a16="http://schemas.microsoft.com/office/drawing/2014/main" id="{2546868E-0D5E-8947-A349-7D8961A9AF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7BAFA4A-DA72-994E-B061-6170CC608628}"/>
              </a:ext>
            </a:extLst>
          </p:cNvPr>
          <p:cNvSpPr>
            <a:spLocks noGrp="1"/>
          </p:cNvSpPr>
          <p:nvPr>
            <p:ph type="sldNum" sz="quarter" idx="12"/>
          </p:nvPr>
        </p:nvSpPr>
        <p:spPr/>
        <p:txBody>
          <a:bodyPr/>
          <a:lstStyle/>
          <a:p>
            <a:fld id="{590CB048-A206-D246-A360-B2469833E136}" type="slidenum">
              <a:rPr lang="es-ES" smtClean="0"/>
              <a:t>‹Nº›</a:t>
            </a:fld>
            <a:endParaRPr lang="es-ES"/>
          </a:p>
        </p:txBody>
      </p:sp>
    </p:spTree>
    <p:extLst>
      <p:ext uri="{BB962C8B-B14F-4D97-AF65-F5344CB8AC3E}">
        <p14:creationId xmlns:p14="http://schemas.microsoft.com/office/powerpoint/2010/main" val="2734438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80C87B-61DD-514D-ADF6-4DB6E2E17E7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2A25FE1-EA0F-E849-A4D8-82D42A7384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17008D25-39D7-9643-BE7A-6F7696BA2453}"/>
              </a:ext>
            </a:extLst>
          </p:cNvPr>
          <p:cNvSpPr>
            <a:spLocks noGrp="1"/>
          </p:cNvSpPr>
          <p:nvPr>
            <p:ph type="dt" sz="half" idx="10"/>
          </p:nvPr>
        </p:nvSpPr>
        <p:spPr/>
        <p:txBody>
          <a:bodyPr/>
          <a:lstStyle/>
          <a:p>
            <a:fld id="{246B8C2A-991A-ED4B-8AA0-F7A6737647C8}" type="datetimeFigureOut">
              <a:rPr lang="es-ES" smtClean="0"/>
              <a:t>11/10/2018</a:t>
            </a:fld>
            <a:endParaRPr lang="es-ES"/>
          </a:p>
        </p:txBody>
      </p:sp>
      <p:sp>
        <p:nvSpPr>
          <p:cNvPr id="5" name="Marcador de pie de página 4">
            <a:extLst>
              <a:ext uri="{FF2B5EF4-FFF2-40B4-BE49-F238E27FC236}">
                <a16:creationId xmlns:a16="http://schemas.microsoft.com/office/drawing/2014/main" id="{BAAE68D8-758C-1B4F-ABFC-9C25EA675E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84C4D1E-ACE9-284D-9844-F43896BD7DB2}"/>
              </a:ext>
            </a:extLst>
          </p:cNvPr>
          <p:cNvSpPr>
            <a:spLocks noGrp="1"/>
          </p:cNvSpPr>
          <p:nvPr>
            <p:ph type="sldNum" sz="quarter" idx="12"/>
          </p:nvPr>
        </p:nvSpPr>
        <p:spPr/>
        <p:txBody>
          <a:bodyPr/>
          <a:lstStyle/>
          <a:p>
            <a:fld id="{590CB048-A206-D246-A360-B2469833E136}" type="slidenum">
              <a:rPr lang="es-ES" smtClean="0"/>
              <a:t>‹Nº›</a:t>
            </a:fld>
            <a:endParaRPr lang="es-ES"/>
          </a:p>
        </p:txBody>
      </p:sp>
    </p:spTree>
    <p:extLst>
      <p:ext uri="{BB962C8B-B14F-4D97-AF65-F5344CB8AC3E}">
        <p14:creationId xmlns:p14="http://schemas.microsoft.com/office/powerpoint/2010/main" val="668644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36D946-8386-5140-8F6A-A76482EAB64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ED67366-705B-9B4F-928D-D26062D8CE4B}"/>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p>
        </p:txBody>
      </p:sp>
      <p:sp>
        <p:nvSpPr>
          <p:cNvPr id="4" name="Marcador de contenido 3">
            <a:extLst>
              <a:ext uri="{FF2B5EF4-FFF2-40B4-BE49-F238E27FC236}">
                <a16:creationId xmlns:a16="http://schemas.microsoft.com/office/drawing/2014/main" id="{4DA12443-AA33-FC47-9CA0-6B51C5D4A413}"/>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60705AE6-8E4D-8C40-8479-AC64635C49C5}"/>
              </a:ext>
            </a:extLst>
          </p:cNvPr>
          <p:cNvSpPr>
            <a:spLocks noGrp="1"/>
          </p:cNvSpPr>
          <p:nvPr>
            <p:ph type="dt" sz="half" idx="10"/>
          </p:nvPr>
        </p:nvSpPr>
        <p:spPr/>
        <p:txBody>
          <a:bodyPr/>
          <a:lstStyle/>
          <a:p>
            <a:fld id="{246B8C2A-991A-ED4B-8AA0-F7A6737647C8}" type="datetimeFigureOut">
              <a:rPr lang="es-ES" smtClean="0"/>
              <a:t>11/10/2018</a:t>
            </a:fld>
            <a:endParaRPr lang="es-ES"/>
          </a:p>
        </p:txBody>
      </p:sp>
      <p:sp>
        <p:nvSpPr>
          <p:cNvPr id="6" name="Marcador de pie de página 5">
            <a:extLst>
              <a:ext uri="{FF2B5EF4-FFF2-40B4-BE49-F238E27FC236}">
                <a16:creationId xmlns:a16="http://schemas.microsoft.com/office/drawing/2014/main" id="{0A93F10D-1FE6-B543-B858-5D03F16A8A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7E99B41-D0EA-0747-BFDC-46EB35BCADFA}"/>
              </a:ext>
            </a:extLst>
          </p:cNvPr>
          <p:cNvSpPr>
            <a:spLocks noGrp="1"/>
          </p:cNvSpPr>
          <p:nvPr>
            <p:ph type="sldNum" sz="quarter" idx="12"/>
          </p:nvPr>
        </p:nvSpPr>
        <p:spPr/>
        <p:txBody>
          <a:bodyPr/>
          <a:lstStyle/>
          <a:p>
            <a:fld id="{590CB048-A206-D246-A360-B2469833E136}" type="slidenum">
              <a:rPr lang="es-ES" smtClean="0"/>
              <a:t>‹Nº›</a:t>
            </a:fld>
            <a:endParaRPr lang="es-ES"/>
          </a:p>
        </p:txBody>
      </p:sp>
    </p:spTree>
    <p:extLst>
      <p:ext uri="{BB962C8B-B14F-4D97-AF65-F5344CB8AC3E}">
        <p14:creationId xmlns:p14="http://schemas.microsoft.com/office/powerpoint/2010/main" val="60119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7448B7-B422-1C4E-BE35-57BEDE23B8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09EF77-0034-024C-83E4-58F0F321088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F327C025-1F96-A043-93E9-EF17050FADA0}"/>
              </a:ext>
            </a:extLst>
          </p:cNvPr>
          <p:cNvSpPr>
            <a:spLocks noGrp="1"/>
          </p:cNvSpPr>
          <p:nvPr>
            <p:ph type="dt" sz="half" idx="10"/>
          </p:nvPr>
        </p:nvSpPr>
        <p:spPr>
          <a:xfrm>
            <a:off x="838200" y="6356350"/>
            <a:ext cx="2743200" cy="365125"/>
          </a:xfrm>
          <a:prstGeom prst="rect">
            <a:avLst/>
          </a:prstGeom>
        </p:spPr>
        <p:txBody>
          <a:bodyPr/>
          <a:lstStyle/>
          <a:p>
            <a:fld id="{DABC91EF-EB0B-6248-872B-CE0B2268FA8F}" type="datetimeFigureOut">
              <a:rPr lang="es-ES" smtClean="0"/>
              <a:t>11/10/2018</a:t>
            </a:fld>
            <a:endParaRPr lang="es-ES"/>
          </a:p>
        </p:txBody>
      </p:sp>
      <p:sp>
        <p:nvSpPr>
          <p:cNvPr id="5" name="Marcador de pie de página 4">
            <a:extLst>
              <a:ext uri="{FF2B5EF4-FFF2-40B4-BE49-F238E27FC236}">
                <a16:creationId xmlns:a16="http://schemas.microsoft.com/office/drawing/2014/main" id="{45F95318-EE79-0A40-BDAA-D95B878E8FDD}"/>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4C17A76-3135-1E4A-AA3A-DF856C12D080}"/>
              </a:ext>
            </a:extLst>
          </p:cNvPr>
          <p:cNvSpPr>
            <a:spLocks noGrp="1"/>
          </p:cNvSpPr>
          <p:nvPr>
            <p:ph type="sldNum" sz="quarter" idx="12"/>
          </p:nvPr>
        </p:nvSpPr>
        <p:spPr/>
        <p:txBody>
          <a:bodyPr/>
          <a:lstStyle/>
          <a:p>
            <a:fld id="{AC1FD71C-9835-6242-8049-E69BB92F3069}" type="slidenum">
              <a:rPr lang="es-ES" smtClean="0"/>
              <a:t>‹Nº›</a:t>
            </a:fld>
            <a:endParaRPr lang="es-ES"/>
          </a:p>
        </p:txBody>
      </p:sp>
    </p:spTree>
    <p:extLst>
      <p:ext uri="{BB962C8B-B14F-4D97-AF65-F5344CB8AC3E}">
        <p14:creationId xmlns:p14="http://schemas.microsoft.com/office/powerpoint/2010/main" val="3584714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48ED23-D4FD-4040-A80F-3BCB32D26B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034F87-AA53-794C-8A45-BDE39F4F9C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p>
        </p:txBody>
      </p:sp>
      <p:sp>
        <p:nvSpPr>
          <p:cNvPr id="4" name="Marcador de contenido 3">
            <a:extLst>
              <a:ext uri="{FF2B5EF4-FFF2-40B4-BE49-F238E27FC236}">
                <a16:creationId xmlns:a16="http://schemas.microsoft.com/office/drawing/2014/main" id="{8968CD93-AC1B-394F-BB09-1B785E2A964E}"/>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p>
        </p:txBody>
      </p:sp>
      <p:sp>
        <p:nvSpPr>
          <p:cNvPr id="5" name="Marcador de texto 4">
            <a:extLst>
              <a:ext uri="{FF2B5EF4-FFF2-40B4-BE49-F238E27FC236}">
                <a16:creationId xmlns:a16="http://schemas.microsoft.com/office/drawing/2014/main" id="{8985DF77-7CDD-F146-AEA7-68DDDCCD4C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p>
        </p:txBody>
      </p:sp>
      <p:sp>
        <p:nvSpPr>
          <p:cNvPr id="6" name="Marcador de contenido 5">
            <a:extLst>
              <a:ext uri="{FF2B5EF4-FFF2-40B4-BE49-F238E27FC236}">
                <a16:creationId xmlns:a16="http://schemas.microsoft.com/office/drawing/2014/main" id="{B4B245F8-3AED-D84F-8CDE-6429B16CF642}"/>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p>
        </p:txBody>
      </p:sp>
      <p:sp>
        <p:nvSpPr>
          <p:cNvPr id="7" name="Marcador de fecha 6">
            <a:extLst>
              <a:ext uri="{FF2B5EF4-FFF2-40B4-BE49-F238E27FC236}">
                <a16:creationId xmlns:a16="http://schemas.microsoft.com/office/drawing/2014/main" id="{F12AD1E8-70FD-6541-B108-ED43CC3806C5}"/>
              </a:ext>
            </a:extLst>
          </p:cNvPr>
          <p:cNvSpPr>
            <a:spLocks noGrp="1"/>
          </p:cNvSpPr>
          <p:nvPr>
            <p:ph type="dt" sz="half" idx="10"/>
          </p:nvPr>
        </p:nvSpPr>
        <p:spPr/>
        <p:txBody>
          <a:bodyPr/>
          <a:lstStyle/>
          <a:p>
            <a:fld id="{246B8C2A-991A-ED4B-8AA0-F7A6737647C8}" type="datetimeFigureOut">
              <a:rPr lang="es-ES" smtClean="0"/>
              <a:t>11/10/2018</a:t>
            </a:fld>
            <a:endParaRPr lang="es-ES"/>
          </a:p>
        </p:txBody>
      </p:sp>
      <p:sp>
        <p:nvSpPr>
          <p:cNvPr id="8" name="Marcador de pie de página 7">
            <a:extLst>
              <a:ext uri="{FF2B5EF4-FFF2-40B4-BE49-F238E27FC236}">
                <a16:creationId xmlns:a16="http://schemas.microsoft.com/office/drawing/2014/main" id="{29CEB5A2-FB9D-3E49-A6E5-63F8AF05674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4745FC7-901F-5B41-B93E-D77862FE5E32}"/>
              </a:ext>
            </a:extLst>
          </p:cNvPr>
          <p:cNvSpPr>
            <a:spLocks noGrp="1"/>
          </p:cNvSpPr>
          <p:nvPr>
            <p:ph type="sldNum" sz="quarter" idx="12"/>
          </p:nvPr>
        </p:nvSpPr>
        <p:spPr/>
        <p:txBody>
          <a:bodyPr/>
          <a:lstStyle/>
          <a:p>
            <a:fld id="{590CB048-A206-D246-A360-B2469833E136}" type="slidenum">
              <a:rPr lang="es-ES" smtClean="0"/>
              <a:t>‹Nº›</a:t>
            </a:fld>
            <a:endParaRPr lang="es-ES"/>
          </a:p>
        </p:txBody>
      </p:sp>
    </p:spTree>
    <p:extLst>
      <p:ext uri="{BB962C8B-B14F-4D97-AF65-F5344CB8AC3E}">
        <p14:creationId xmlns:p14="http://schemas.microsoft.com/office/powerpoint/2010/main" val="2590042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DABAE6-8898-2C4B-A2D7-593E770FAE7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EE4B8D5-9312-1549-A47B-362DB56978F0}"/>
              </a:ext>
            </a:extLst>
          </p:cNvPr>
          <p:cNvSpPr>
            <a:spLocks noGrp="1"/>
          </p:cNvSpPr>
          <p:nvPr>
            <p:ph type="dt" sz="half" idx="10"/>
          </p:nvPr>
        </p:nvSpPr>
        <p:spPr/>
        <p:txBody>
          <a:bodyPr/>
          <a:lstStyle/>
          <a:p>
            <a:fld id="{246B8C2A-991A-ED4B-8AA0-F7A6737647C8}" type="datetimeFigureOut">
              <a:rPr lang="es-ES" smtClean="0"/>
              <a:t>11/10/2018</a:t>
            </a:fld>
            <a:endParaRPr lang="es-ES"/>
          </a:p>
        </p:txBody>
      </p:sp>
      <p:sp>
        <p:nvSpPr>
          <p:cNvPr id="4" name="Marcador de pie de página 3">
            <a:extLst>
              <a:ext uri="{FF2B5EF4-FFF2-40B4-BE49-F238E27FC236}">
                <a16:creationId xmlns:a16="http://schemas.microsoft.com/office/drawing/2014/main" id="{4319D54F-B705-664A-BB48-28E7F88BB4C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38A78D2-7DF7-6A46-96E2-84CB52C6568D}"/>
              </a:ext>
            </a:extLst>
          </p:cNvPr>
          <p:cNvSpPr>
            <a:spLocks noGrp="1"/>
          </p:cNvSpPr>
          <p:nvPr>
            <p:ph type="sldNum" sz="quarter" idx="12"/>
          </p:nvPr>
        </p:nvSpPr>
        <p:spPr/>
        <p:txBody>
          <a:bodyPr/>
          <a:lstStyle/>
          <a:p>
            <a:fld id="{590CB048-A206-D246-A360-B2469833E136}" type="slidenum">
              <a:rPr lang="es-ES" smtClean="0"/>
              <a:t>‹Nº›</a:t>
            </a:fld>
            <a:endParaRPr lang="es-ES"/>
          </a:p>
        </p:txBody>
      </p:sp>
    </p:spTree>
    <p:extLst>
      <p:ext uri="{BB962C8B-B14F-4D97-AF65-F5344CB8AC3E}">
        <p14:creationId xmlns:p14="http://schemas.microsoft.com/office/powerpoint/2010/main" val="2840993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773EF6F-F8FF-9F4F-8E46-567D122AB146}"/>
              </a:ext>
            </a:extLst>
          </p:cNvPr>
          <p:cNvSpPr>
            <a:spLocks noGrp="1"/>
          </p:cNvSpPr>
          <p:nvPr>
            <p:ph type="dt" sz="half" idx="10"/>
          </p:nvPr>
        </p:nvSpPr>
        <p:spPr/>
        <p:txBody>
          <a:bodyPr/>
          <a:lstStyle/>
          <a:p>
            <a:fld id="{246B8C2A-991A-ED4B-8AA0-F7A6737647C8}" type="datetimeFigureOut">
              <a:rPr lang="es-ES" smtClean="0"/>
              <a:t>11/10/2018</a:t>
            </a:fld>
            <a:endParaRPr lang="es-ES"/>
          </a:p>
        </p:txBody>
      </p:sp>
      <p:sp>
        <p:nvSpPr>
          <p:cNvPr id="3" name="Marcador de pie de página 2">
            <a:extLst>
              <a:ext uri="{FF2B5EF4-FFF2-40B4-BE49-F238E27FC236}">
                <a16:creationId xmlns:a16="http://schemas.microsoft.com/office/drawing/2014/main" id="{F56F236A-B0D2-3A4A-A7CB-E7AF4588E30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9EF0ADB-6C70-4841-9770-3622B457D1A9}"/>
              </a:ext>
            </a:extLst>
          </p:cNvPr>
          <p:cNvSpPr>
            <a:spLocks noGrp="1"/>
          </p:cNvSpPr>
          <p:nvPr>
            <p:ph type="sldNum" sz="quarter" idx="12"/>
          </p:nvPr>
        </p:nvSpPr>
        <p:spPr/>
        <p:txBody>
          <a:bodyPr/>
          <a:lstStyle/>
          <a:p>
            <a:fld id="{590CB048-A206-D246-A360-B2469833E136}" type="slidenum">
              <a:rPr lang="es-ES" smtClean="0"/>
              <a:t>‹Nº›</a:t>
            </a:fld>
            <a:endParaRPr lang="es-ES"/>
          </a:p>
        </p:txBody>
      </p:sp>
    </p:spTree>
    <p:extLst>
      <p:ext uri="{BB962C8B-B14F-4D97-AF65-F5344CB8AC3E}">
        <p14:creationId xmlns:p14="http://schemas.microsoft.com/office/powerpoint/2010/main" val="108485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8E0D95-7A88-D84B-82B5-87FD31D4EF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2A8FBC-5F1A-4849-99F6-7598D3B438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p>
        </p:txBody>
      </p:sp>
      <p:sp>
        <p:nvSpPr>
          <p:cNvPr id="4" name="Marcador de texto 3">
            <a:extLst>
              <a:ext uri="{FF2B5EF4-FFF2-40B4-BE49-F238E27FC236}">
                <a16:creationId xmlns:a16="http://schemas.microsoft.com/office/drawing/2014/main" id="{485336DB-4AEB-414D-B62C-7AD14C087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FEC07A86-D80D-F141-A622-F963DBBD66A5}"/>
              </a:ext>
            </a:extLst>
          </p:cNvPr>
          <p:cNvSpPr>
            <a:spLocks noGrp="1"/>
          </p:cNvSpPr>
          <p:nvPr>
            <p:ph type="dt" sz="half" idx="10"/>
          </p:nvPr>
        </p:nvSpPr>
        <p:spPr/>
        <p:txBody>
          <a:bodyPr/>
          <a:lstStyle/>
          <a:p>
            <a:fld id="{246B8C2A-991A-ED4B-8AA0-F7A6737647C8}" type="datetimeFigureOut">
              <a:rPr lang="es-ES" smtClean="0"/>
              <a:t>11/10/2018</a:t>
            </a:fld>
            <a:endParaRPr lang="es-ES"/>
          </a:p>
        </p:txBody>
      </p:sp>
      <p:sp>
        <p:nvSpPr>
          <p:cNvPr id="6" name="Marcador de pie de página 5">
            <a:extLst>
              <a:ext uri="{FF2B5EF4-FFF2-40B4-BE49-F238E27FC236}">
                <a16:creationId xmlns:a16="http://schemas.microsoft.com/office/drawing/2014/main" id="{F78E76E5-C232-0B4E-835F-8616AF23E7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252465-494C-F140-BF34-CEE4C79A7F25}"/>
              </a:ext>
            </a:extLst>
          </p:cNvPr>
          <p:cNvSpPr>
            <a:spLocks noGrp="1"/>
          </p:cNvSpPr>
          <p:nvPr>
            <p:ph type="sldNum" sz="quarter" idx="12"/>
          </p:nvPr>
        </p:nvSpPr>
        <p:spPr/>
        <p:txBody>
          <a:bodyPr/>
          <a:lstStyle/>
          <a:p>
            <a:fld id="{590CB048-A206-D246-A360-B2469833E136}" type="slidenum">
              <a:rPr lang="es-ES" smtClean="0"/>
              <a:t>‹Nº›</a:t>
            </a:fld>
            <a:endParaRPr lang="es-ES"/>
          </a:p>
        </p:txBody>
      </p:sp>
    </p:spTree>
    <p:extLst>
      <p:ext uri="{BB962C8B-B14F-4D97-AF65-F5344CB8AC3E}">
        <p14:creationId xmlns:p14="http://schemas.microsoft.com/office/powerpoint/2010/main" val="1567377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D447D4-EB16-F544-98DC-23082529E75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30A06EE-7419-B34F-848F-18FB6EC36E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B4F7A53-C533-7545-9B16-71F9E99DD9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28E84CE3-4531-BC40-905B-B9F30104AF3C}"/>
              </a:ext>
            </a:extLst>
          </p:cNvPr>
          <p:cNvSpPr>
            <a:spLocks noGrp="1"/>
          </p:cNvSpPr>
          <p:nvPr>
            <p:ph type="dt" sz="half" idx="10"/>
          </p:nvPr>
        </p:nvSpPr>
        <p:spPr/>
        <p:txBody>
          <a:bodyPr/>
          <a:lstStyle/>
          <a:p>
            <a:fld id="{246B8C2A-991A-ED4B-8AA0-F7A6737647C8}" type="datetimeFigureOut">
              <a:rPr lang="es-ES" smtClean="0"/>
              <a:t>11/10/2018</a:t>
            </a:fld>
            <a:endParaRPr lang="es-ES"/>
          </a:p>
        </p:txBody>
      </p:sp>
      <p:sp>
        <p:nvSpPr>
          <p:cNvPr id="6" name="Marcador de pie de página 5">
            <a:extLst>
              <a:ext uri="{FF2B5EF4-FFF2-40B4-BE49-F238E27FC236}">
                <a16:creationId xmlns:a16="http://schemas.microsoft.com/office/drawing/2014/main" id="{29FE8326-2381-7E43-B7C4-5F11A1630A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4325DC8-3FC3-6B4A-A906-B3082DD3DA47}"/>
              </a:ext>
            </a:extLst>
          </p:cNvPr>
          <p:cNvSpPr>
            <a:spLocks noGrp="1"/>
          </p:cNvSpPr>
          <p:nvPr>
            <p:ph type="sldNum" sz="quarter" idx="12"/>
          </p:nvPr>
        </p:nvSpPr>
        <p:spPr/>
        <p:txBody>
          <a:bodyPr/>
          <a:lstStyle/>
          <a:p>
            <a:fld id="{590CB048-A206-D246-A360-B2469833E136}" type="slidenum">
              <a:rPr lang="es-ES" smtClean="0"/>
              <a:t>‹Nº›</a:t>
            </a:fld>
            <a:endParaRPr lang="es-ES"/>
          </a:p>
        </p:txBody>
      </p:sp>
    </p:spTree>
    <p:extLst>
      <p:ext uri="{BB962C8B-B14F-4D97-AF65-F5344CB8AC3E}">
        <p14:creationId xmlns:p14="http://schemas.microsoft.com/office/powerpoint/2010/main" val="4290707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5ECC7E-CF89-C344-9A32-170DA4E9309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DA69E5B-CF07-2F43-A6BF-6FA54A93D865}"/>
              </a:ext>
            </a:extLst>
          </p:cNvPr>
          <p:cNvSpPr>
            <a:spLocks noGrp="1"/>
          </p:cNvSpPr>
          <p:nvPr>
            <p:ph type="body" orient="vert" idx="1"/>
          </p:nvPr>
        </p:nvSpPr>
        <p:spPr/>
        <p:txBody>
          <a:bodyPr vert="eaVert"/>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1558686B-D316-6A43-9997-2E8FC7403981}"/>
              </a:ext>
            </a:extLst>
          </p:cNvPr>
          <p:cNvSpPr>
            <a:spLocks noGrp="1"/>
          </p:cNvSpPr>
          <p:nvPr>
            <p:ph type="dt" sz="half" idx="10"/>
          </p:nvPr>
        </p:nvSpPr>
        <p:spPr/>
        <p:txBody>
          <a:bodyPr/>
          <a:lstStyle/>
          <a:p>
            <a:fld id="{246B8C2A-991A-ED4B-8AA0-F7A6737647C8}" type="datetimeFigureOut">
              <a:rPr lang="es-ES" smtClean="0"/>
              <a:t>11/10/2018</a:t>
            </a:fld>
            <a:endParaRPr lang="es-ES"/>
          </a:p>
        </p:txBody>
      </p:sp>
      <p:sp>
        <p:nvSpPr>
          <p:cNvPr id="5" name="Marcador de pie de página 4">
            <a:extLst>
              <a:ext uri="{FF2B5EF4-FFF2-40B4-BE49-F238E27FC236}">
                <a16:creationId xmlns:a16="http://schemas.microsoft.com/office/drawing/2014/main" id="{1EE5B8F8-1213-884D-9CE6-5710009593F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350F6DE-FE76-234F-BBB5-0BEED169031B}"/>
              </a:ext>
            </a:extLst>
          </p:cNvPr>
          <p:cNvSpPr>
            <a:spLocks noGrp="1"/>
          </p:cNvSpPr>
          <p:nvPr>
            <p:ph type="sldNum" sz="quarter" idx="12"/>
          </p:nvPr>
        </p:nvSpPr>
        <p:spPr/>
        <p:txBody>
          <a:bodyPr/>
          <a:lstStyle/>
          <a:p>
            <a:fld id="{590CB048-A206-D246-A360-B2469833E136}" type="slidenum">
              <a:rPr lang="es-ES" smtClean="0"/>
              <a:t>‹Nº›</a:t>
            </a:fld>
            <a:endParaRPr lang="es-ES"/>
          </a:p>
        </p:txBody>
      </p:sp>
    </p:spTree>
    <p:extLst>
      <p:ext uri="{BB962C8B-B14F-4D97-AF65-F5344CB8AC3E}">
        <p14:creationId xmlns:p14="http://schemas.microsoft.com/office/powerpoint/2010/main" val="2224175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14D2D6E-A1F1-2148-8CBF-B33426629D9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4281F31-CD1E-A848-B34F-78A9D127D441}"/>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A4CC8A7D-ADA6-AA4E-977D-052E91F71B7A}"/>
              </a:ext>
            </a:extLst>
          </p:cNvPr>
          <p:cNvSpPr>
            <a:spLocks noGrp="1"/>
          </p:cNvSpPr>
          <p:nvPr>
            <p:ph type="dt" sz="half" idx="10"/>
          </p:nvPr>
        </p:nvSpPr>
        <p:spPr/>
        <p:txBody>
          <a:bodyPr/>
          <a:lstStyle/>
          <a:p>
            <a:fld id="{246B8C2A-991A-ED4B-8AA0-F7A6737647C8}" type="datetimeFigureOut">
              <a:rPr lang="es-ES" smtClean="0"/>
              <a:t>11/10/2018</a:t>
            </a:fld>
            <a:endParaRPr lang="es-ES"/>
          </a:p>
        </p:txBody>
      </p:sp>
      <p:sp>
        <p:nvSpPr>
          <p:cNvPr id="5" name="Marcador de pie de página 4">
            <a:extLst>
              <a:ext uri="{FF2B5EF4-FFF2-40B4-BE49-F238E27FC236}">
                <a16:creationId xmlns:a16="http://schemas.microsoft.com/office/drawing/2014/main" id="{7FDA070F-5FDC-624F-A1D4-98B9F2BF79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126576-7ADF-AA40-B6A5-DB787D39A572}"/>
              </a:ext>
            </a:extLst>
          </p:cNvPr>
          <p:cNvSpPr>
            <a:spLocks noGrp="1"/>
          </p:cNvSpPr>
          <p:nvPr>
            <p:ph type="sldNum" sz="quarter" idx="12"/>
          </p:nvPr>
        </p:nvSpPr>
        <p:spPr/>
        <p:txBody>
          <a:bodyPr/>
          <a:lstStyle/>
          <a:p>
            <a:fld id="{590CB048-A206-D246-A360-B2469833E136}" type="slidenum">
              <a:rPr lang="es-ES" smtClean="0"/>
              <a:t>‹Nº›</a:t>
            </a:fld>
            <a:endParaRPr lang="es-ES"/>
          </a:p>
        </p:txBody>
      </p:sp>
    </p:spTree>
    <p:extLst>
      <p:ext uri="{BB962C8B-B14F-4D97-AF65-F5344CB8AC3E}">
        <p14:creationId xmlns:p14="http://schemas.microsoft.com/office/powerpoint/2010/main" val="1014401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82FDB2-B838-0D4A-8644-E1343F74B57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C4BDA77-4A5E-574A-AE0F-3A8B3F6E40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F523998-51EC-994F-B92B-73DE6E76AB7A}"/>
              </a:ext>
            </a:extLst>
          </p:cNvPr>
          <p:cNvSpPr>
            <a:spLocks noGrp="1"/>
          </p:cNvSpPr>
          <p:nvPr>
            <p:ph type="dt" sz="half" idx="10"/>
          </p:nvPr>
        </p:nvSpPr>
        <p:spPr/>
        <p:txBody>
          <a:bodyPr/>
          <a:lstStyle/>
          <a:p>
            <a:fld id="{933A3F35-8AA4-E54F-823D-5A1A6FCD2834}" type="datetimeFigureOut">
              <a:rPr lang="es-ES" smtClean="0"/>
              <a:t>11/10/2018</a:t>
            </a:fld>
            <a:endParaRPr lang="es-ES"/>
          </a:p>
        </p:txBody>
      </p:sp>
      <p:sp>
        <p:nvSpPr>
          <p:cNvPr id="5" name="Marcador de pie de página 4">
            <a:extLst>
              <a:ext uri="{FF2B5EF4-FFF2-40B4-BE49-F238E27FC236}">
                <a16:creationId xmlns:a16="http://schemas.microsoft.com/office/drawing/2014/main" id="{3FABCAE5-E76E-684B-90F9-AC9505B09F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444F7C-62D0-0F41-914B-FBCAA7144F0B}"/>
              </a:ext>
            </a:extLst>
          </p:cNvPr>
          <p:cNvSpPr>
            <a:spLocks noGrp="1"/>
          </p:cNvSpPr>
          <p:nvPr>
            <p:ph type="sldNum" sz="quarter" idx="12"/>
          </p:nvPr>
        </p:nvSpPr>
        <p:spPr/>
        <p:txBody>
          <a:bodyPr/>
          <a:lstStyle/>
          <a:p>
            <a:fld id="{B232F80A-B7BD-314A-80A3-64324063C315}" type="slidenum">
              <a:rPr lang="es-ES" smtClean="0"/>
              <a:t>‹Nº›</a:t>
            </a:fld>
            <a:endParaRPr lang="es-ES"/>
          </a:p>
        </p:txBody>
      </p:sp>
    </p:spTree>
    <p:extLst>
      <p:ext uri="{BB962C8B-B14F-4D97-AF65-F5344CB8AC3E}">
        <p14:creationId xmlns:p14="http://schemas.microsoft.com/office/powerpoint/2010/main" val="1601267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E3DA6F-F233-0443-913A-A14F58749F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F40CF72-69E9-5149-8909-C19CA5A35C7F}"/>
              </a:ext>
            </a:extLst>
          </p:cNvPr>
          <p:cNvSpPr>
            <a:spLocks noGrp="1"/>
          </p:cNvSpPr>
          <p:nvPr>
            <p:ph idx="1"/>
          </p:nvPr>
        </p:nvSpPr>
        <p:spPr/>
        <p:txBody>
          <a:body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68884B20-09A6-5440-BE55-A159391077C9}"/>
              </a:ext>
            </a:extLst>
          </p:cNvPr>
          <p:cNvSpPr>
            <a:spLocks noGrp="1"/>
          </p:cNvSpPr>
          <p:nvPr>
            <p:ph type="dt" sz="half" idx="10"/>
          </p:nvPr>
        </p:nvSpPr>
        <p:spPr/>
        <p:txBody>
          <a:bodyPr/>
          <a:lstStyle/>
          <a:p>
            <a:fld id="{933A3F35-8AA4-E54F-823D-5A1A6FCD2834}" type="datetimeFigureOut">
              <a:rPr lang="es-ES" smtClean="0"/>
              <a:t>11/10/2018</a:t>
            </a:fld>
            <a:endParaRPr lang="es-ES"/>
          </a:p>
        </p:txBody>
      </p:sp>
      <p:sp>
        <p:nvSpPr>
          <p:cNvPr id="5" name="Marcador de pie de página 4">
            <a:extLst>
              <a:ext uri="{FF2B5EF4-FFF2-40B4-BE49-F238E27FC236}">
                <a16:creationId xmlns:a16="http://schemas.microsoft.com/office/drawing/2014/main" id="{C9E4A416-C5F6-CF4C-BD41-D28CE1D6EA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DC90CF-B792-7A4B-BB75-48A83C968862}"/>
              </a:ext>
            </a:extLst>
          </p:cNvPr>
          <p:cNvSpPr>
            <a:spLocks noGrp="1"/>
          </p:cNvSpPr>
          <p:nvPr>
            <p:ph type="sldNum" sz="quarter" idx="12"/>
          </p:nvPr>
        </p:nvSpPr>
        <p:spPr/>
        <p:txBody>
          <a:bodyPr/>
          <a:lstStyle/>
          <a:p>
            <a:fld id="{B232F80A-B7BD-314A-80A3-64324063C315}" type="slidenum">
              <a:rPr lang="es-ES" smtClean="0"/>
              <a:t>‹Nº›</a:t>
            </a:fld>
            <a:endParaRPr lang="es-ES"/>
          </a:p>
        </p:txBody>
      </p:sp>
    </p:spTree>
    <p:extLst>
      <p:ext uri="{BB962C8B-B14F-4D97-AF65-F5344CB8AC3E}">
        <p14:creationId xmlns:p14="http://schemas.microsoft.com/office/powerpoint/2010/main" val="41818793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DC62D-A33C-2B4B-AEB0-4A679B2080B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1C83A38-4CFF-6747-A24D-8C961A23DA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AADF6A47-B016-F64E-B67B-1F73AAD7AFF9}"/>
              </a:ext>
            </a:extLst>
          </p:cNvPr>
          <p:cNvSpPr>
            <a:spLocks noGrp="1"/>
          </p:cNvSpPr>
          <p:nvPr>
            <p:ph type="dt" sz="half" idx="10"/>
          </p:nvPr>
        </p:nvSpPr>
        <p:spPr/>
        <p:txBody>
          <a:bodyPr/>
          <a:lstStyle/>
          <a:p>
            <a:fld id="{933A3F35-8AA4-E54F-823D-5A1A6FCD2834}" type="datetimeFigureOut">
              <a:rPr lang="es-ES" smtClean="0"/>
              <a:t>11/10/2018</a:t>
            </a:fld>
            <a:endParaRPr lang="es-ES"/>
          </a:p>
        </p:txBody>
      </p:sp>
      <p:sp>
        <p:nvSpPr>
          <p:cNvPr id="5" name="Marcador de pie de página 4">
            <a:extLst>
              <a:ext uri="{FF2B5EF4-FFF2-40B4-BE49-F238E27FC236}">
                <a16:creationId xmlns:a16="http://schemas.microsoft.com/office/drawing/2014/main" id="{6122542F-F764-C240-B2D1-2BB4DAFE95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F21D9B8-2649-CE43-983C-C46528498150}"/>
              </a:ext>
            </a:extLst>
          </p:cNvPr>
          <p:cNvSpPr>
            <a:spLocks noGrp="1"/>
          </p:cNvSpPr>
          <p:nvPr>
            <p:ph type="sldNum" sz="quarter" idx="12"/>
          </p:nvPr>
        </p:nvSpPr>
        <p:spPr/>
        <p:txBody>
          <a:bodyPr/>
          <a:lstStyle/>
          <a:p>
            <a:fld id="{B232F80A-B7BD-314A-80A3-64324063C315}" type="slidenum">
              <a:rPr lang="es-ES" smtClean="0"/>
              <a:t>‹Nº›</a:t>
            </a:fld>
            <a:endParaRPr lang="es-ES"/>
          </a:p>
        </p:txBody>
      </p:sp>
    </p:spTree>
    <p:extLst>
      <p:ext uri="{BB962C8B-B14F-4D97-AF65-F5344CB8AC3E}">
        <p14:creationId xmlns:p14="http://schemas.microsoft.com/office/powerpoint/2010/main" val="154984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3A54A-0CC5-054B-8B4C-9C50CCECC87D}"/>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05E114-6F89-384A-8199-A7AEE9E238C7}"/>
              </a:ext>
            </a:extLst>
          </p:cNvPr>
          <p:cNvSpPr>
            <a:spLocks noGrp="1"/>
          </p:cNvSpPr>
          <p:nvPr>
            <p:ph sz="half" idx="1"/>
          </p:nvPr>
        </p:nvSpPr>
        <p:spPr>
          <a:xfrm>
            <a:off x="838200" y="1825625"/>
            <a:ext cx="5181600" cy="4351338"/>
          </a:xfrm>
          <a:prstGeom prst="rect">
            <a:avLst/>
          </a:prstGeom>
        </p:spPr>
        <p:txBody>
          <a:bodyPr/>
          <a:lstStyle/>
          <a:p>
            <a:r>
              <a:rPr lang="es-ES"/>
              <a:t>Editar los estilos de texto del patrón
Segundo nivel
Tercer nivel
Cuarto nivel
Quinto nivel</a:t>
            </a:r>
          </a:p>
        </p:txBody>
      </p:sp>
      <p:sp>
        <p:nvSpPr>
          <p:cNvPr id="4" name="Marcador de contenido 3">
            <a:extLst>
              <a:ext uri="{FF2B5EF4-FFF2-40B4-BE49-F238E27FC236}">
                <a16:creationId xmlns:a16="http://schemas.microsoft.com/office/drawing/2014/main" id="{31D2D829-1F0A-3F4B-A1A3-1620A22497CD}"/>
              </a:ext>
            </a:extLst>
          </p:cNvPr>
          <p:cNvSpPr>
            <a:spLocks noGrp="1"/>
          </p:cNvSpPr>
          <p:nvPr>
            <p:ph sz="half" idx="2"/>
          </p:nvPr>
        </p:nvSpPr>
        <p:spPr>
          <a:xfrm>
            <a:off x="6172200" y="1825625"/>
            <a:ext cx="5181600" cy="4351338"/>
          </a:xfrm>
          <a:prstGeom prst="rect">
            <a:avLst/>
          </a:prstGeom>
        </p:spPr>
        <p:txBody>
          <a:body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930D7D8C-A868-A74F-81CD-D6FA584026EB}"/>
              </a:ext>
            </a:extLst>
          </p:cNvPr>
          <p:cNvSpPr>
            <a:spLocks noGrp="1"/>
          </p:cNvSpPr>
          <p:nvPr>
            <p:ph type="dt" sz="half" idx="10"/>
          </p:nvPr>
        </p:nvSpPr>
        <p:spPr>
          <a:xfrm>
            <a:off x="838200" y="6356350"/>
            <a:ext cx="2743200" cy="365125"/>
          </a:xfrm>
          <a:prstGeom prst="rect">
            <a:avLst/>
          </a:prstGeom>
        </p:spPr>
        <p:txBody>
          <a:bodyPr/>
          <a:lstStyle/>
          <a:p>
            <a:fld id="{DABC91EF-EB0B-6248-872B-CE0B2268FA8F}" type="datetimeFigureOut">
              <a:rPr lang="es-ES" smtClean="0"/>
              <a:t>11/10/2018</a:t>
            </a:fld>
            <a:endParaRPr lang="es-ES"/>
          </a:p>
        </p:txBody>
      </p:sp>
      <p:sp>
        <p:nvSpPr>
          <p:cNvPr id="6" name="Marcador de pie de página 5">
            <a:extLst>
              <a:ext uri="{FF2B5EF4-FFF2-40B4-BE49-F238E27FC236}">
                <a16:creationId xmlns:a16="http://schemas.microsoft.com/office/drawing/2014/main" id="{09C1CAB6-F8F9-7D41-AEC8-09BA8230B840}"/>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AD6D84E0-399D-4A49-9C4C-1D5D9431C126}"/>
              </a:ext>
            </a:extLst>
          </p:cNvPr>
          <p:cNvSpPr>
            <a:spLocks noGrp="1"/>
          </p:cNvSpPr>
          <p:nvPr>
            <p:ph type="sldNum" sz="quarter" idx="12"/>
          </p:nvPr>
        </p:nvSpPr>
        <p:spPr/>
        <p:txBody>
          <a:bodyPr/>
          <a:lstStyle/>
          <a:p>
            <a:fld id="{AC1FD71C-9835-6242-8049-E69BB92F3069}" type="slidenum">
              <a:rPr lang="es-ES" smtClean="0"/>
              <a:t>‹Nº›</a:t>
            </a:fld>
            <a:endParaRPr lang="es-ES"/>
          </a:p>
        </p:txBody>
      </p:sp>
    </p:spTree>
    <p:extLst>
      <p:ext uri="{BB962C8B-B14F-4D97-AF65-F5344CB8AC3E}">
        <p14:creationId xmlns:p14="http://schemas.microsoft.com/office/powerpoint/2010/main" val="3500527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F57A57-15B8-3D4E-A812-7F5A647F449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856955F-D3D9-6B41-91F6-00A8E9B3597B}"/>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p>
        </p:txBody>
      </p:sp>
      <p:sp>
        <p:nvSpPr>
          <p:cNvPr id="4" name="Marcador de contenido 3">
            <a:extLst>
              <a:ext uri="{FF2B5EF4-FFF2-40B4-BE49-F238E27FC236}">
                <a16:creationId xmlns:a16="http://schemas.microsoft.com/office/drawing/2014/main" id="{4DC140FE-706F-9544-9B9B-BE470E46D5DB}"/>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7F465E95-FAAC-454C-BEA9-CE650DE4C31D}"/>
              </a:ext>
            </a:extLst>
          </p:cNvPr>
          <p:cNvSpPr>
            <a:spLocks noGrp="1"/>
          </p:cNvSpPr>
          <p:nvPr>
            <p:ph type="dt" sz="half" idx="10"/>
          </p:nvPr>
        </p:nvSpPr>
        <p:spPr/>
        <p:txBody>
          <a:bodyPr/>
          <a:lstStyle/>
          <a:p>
            <a:fld id="{933A3F35-8AA4-E54F-823D-5A1A6FCD2834}" type="datetimeFigureOut">
              <a:rPr lang="es-ES" smtClean="0"/>
              <a:t>11/10/2018</a:t>
            </a:fld>
            <a:endParaRPr lang="es-ES"/>
          </a:p>
        </p:txBody>
      </p:sp>
      <p:sp>
        <p:nvSpPr>
          <p:cNvPr id="6" name="Marcador de pie de página 5">
            <a:extLst>
              <a:ext uri="{FF2B5EF4-FFF2-40B4-BE49-F238E27FC236}">
                <a16:creationId xmlns:a16="http://schemas.microsoft.com/office/drawing/2014/main" id="{35418C7A-0B50-C84B-A439-D63D988CEE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A18507-15C1-AD45-BA11-48E081FDC181}"/>
              </a:ext>
            </a:extLst>
          </p:cNvPr>
          <p:cNvSpPr>
            <a:spLocks noGrp="1"/>
          </p:cNvSpPr>
          <p:nvPr>
            <p:ph type="sldNum" sz="quarter" idx="12"/>
          </p:nvPr>
        </p:nvSpPr>
        <p:spPr/>
        <p:txBody>
          <a:bodyPr/>
          <a:lstStyle/>
          <a:p>
            <a:fld id="{B232F80A-B7BD-314A-80A3-64324063C315}" type="slidenum">
              <a:rPr lang="es-ES" smtClean="0"/>
              <a:t>‹Nº›</a:t>
            </a:fld>
            <a:endParaRPr lang="es-ES"/>
          </a:p>
        </p:txBody>
      </p:sp>
    </p:spTree>
    <p:extLst>
      <p:ext uri="{BB962C8B-B14F-4D97-AF65-F5344CB8AC3E}">
        <p14:creationId xmlns:p14="http://schemas.microsoft.com/office/powerpoint/2010/main" val="87174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BBE339-841D-D04C-BFEB-4B4A5A63E41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91F34B3-3900-C143-80BF-41027855CB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p>
        </p:txBody>
      </p:sp>
      <p:sp>
        <p:nvSpPr>
          <p:cNvPr id="4" name="Marcador de contenido 3">
            <a:extLst>
              <a:ext uri="{FF2B5EF4-FFF2-40B4-BE49-F238E27FC236}">
                <a16:creationId xmlns:a16="http://schemas.microsoft.com/office/drawing/2014/main" id="{82D1F004-B5DA-AE4A-BD18-9051202ED0B5}"/>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p>
        </p:txBody>
      </p:sp>
      <p:sp>
        <p:nvSpPr>
          <p:cNvPr id="5" name="Marcador de texto 4">
            <a:extLst>
              <a:ext uri="{FF2B5EF4-FFF2-40B4-BE49-F238E27FC236}">
                <a16:creationId xmlns:a16="http://schemas.microsoft.com/office/drawing/2014/main" id="{CF219AC0-EA37-2E4D-97A8-3535F16344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p>
        </p:txBody>
      </p:sp>
      <p:sp>
        <p:nvSpPr>
          <p:cNvPr id="6" name="Marcador de contenido 5">
            <a:extLst>
              <a:ext uri="{FF2B5EF4-FFF2-40B4-BE49-F238E27FC236}">
                <a16:creationId xmlns:a16="http://schemas.microsoft.com/office/drawing/2014/main" id="{B7F9EA74-2A4A-3A44-A8E6-A90A64FAB79C}"/>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p>
        </p:txBody>
      </p:sp>
      <p:sp>
        <p:nvSpPr>
          <p:cNvPr id="7" name="Marcador de fecha 6">
            <a:extLst>
              <a:ext uri="{FF2B5EF4-FFF2-40B4-BE49-F238E27FC236}">
                <a16:creationId xmlns:a16="http://schemas.microsoft.com/office/drawing/2014/main" id="{C4EA51FE-4118-2A4C-ACFE-148D459AEEC6}"/>
              </a:ext>
            </a:extLst>
          </p:cNvPr>
          <p:cNvSpPr>
            <a:spLocks noGrp="1"/>
          </p:cNvSpPr>
          <p:nvPr>
            <p:ph type="dt" sz="half" idx="10"/>
          </p:nvPr>
        </p:nvSpPr>
        <p:spPr/>
        <p:txBody>
          <a:bodyPr/>
          <a:lstStyle/>
          <a:p>
            <a:fld id="{933A3F35-8AA4-E54F-823D-5A1A6FCD2834}" type="datetimeFigureOut">
              <a:rPr lang="es-ES" smtClean="0"/>
              <a:t>11/10/2018</a:t>
            </a:fld>
            <a:endParaRPr lang="es-ES"/>
          </a:p>
        </p:txBody>
      </p:sp>
      <p:sp>
        <p:nvSpPr>
          <p:cNvPr id="8" name="Marcador de pie de página 7">
            <a:extLst>
              <a:ext uri="{FF2B5EF4-FFF2-40B4-BE49-F238E27FC236}">
                <a16:creationId xmlns:a16="http://schemas.microsoft.com/office/drawing/2014/main" id="{9BEC4BD4-5ADB-5340-B1CE-75CD00C5929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67968BF-39E3-7341-9E6D-EB2092AA6362}"/>
              </a:ext>
            </a:extLst>
          </p:cNvPr>
          <p:cNvSpPr>
            <a:spLocks noGrp="1"/>
          </p:cNvSpPr>
          <p:nvPr>
            <p:ph type="sldNum" sz="quarter" idx="12"/>
          </p:nvPr>
        </p:nvSpPr>
        <p:spPr/>
        <p:txBody>
          <a:bodyPr/>
          <a:lstStyle/>
          <a:p>
            <a:fld id="{B232F80A-B7BD-314A-80A3-64324063C315}" type="slidenum">
              <a:rPr lang="es-ES" smtClean="0"/>
              <a:t>‹Nº›</a:t>
            </a:fld>
            <a:endParaRPr lang="es-ES"/>
          </a:p>
        </p:txBody>
      </p:sp>
    </p:spTree>
    <p:extLst>
      <p:ext uri="{BB962C8B-B14F-4D97-AF65-F5344CB8AC3E}">
        <p14:creationId xmlns:p14="http://schemas.microsoft.com/office/powerpoint/2010/main" val="646655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83EB8A-4259-BA46-A2A0-D0612F5F0DC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8CE7230-CB9E-AD49-9969-3D4038DC50E7}"/>
              </a:ext>
            </a:extLst>
          </p:cNvPr>
          <p:cNvSpPr>
            <a:spLocks noGrp="1"/>
          </p:cNvSpPr>
          <p:nvPr>
            <p:ph type="dt" sz="half" idx="10"/>
          </p:nvPr>
        </p:nvSpPr>
        <p:spPr/>
        <p:txBody>
          <a:bodyPr/>
          <a:lstStyle/>
          <a:p>
            <a:fld id="{933A3F35-8AA4-E54F-823D-5A1A6FCD2834}" type="datetimeFigureOut">
              <a:rPr lang="es-ES" smtClean="0"/>
              <a:t>11/10/2018</a:t>
            </a:fld>
            <a:endParaRPr lang="es-ES"/>
          </a:p>
        </p:txBody>
      </p:sp>
      <p:sp>
        <p:nvSpPr>
          <p:cNvPr id="4" name="Marcador de pie de página 3">
            <a:extLst>
              <a:ext uri="{FF2B5EF4-FFF2-40B4-BE49-F238E27FC236}">
                <a16:creationId xmlns:a16="http://schemas.microsoft.com/office/drawing/2014/main" id="{180BEED6-3FB4-CF43-8C46-0AF17F2D268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10F425B-944C-DA40-ABD2-C65F12F6F4FC}"/>
              </a:ext>
            </a:extLst>
          </p:cNvPr>
          <p:cNvSpPr>
            <a:spLocks noGrp="1"/>
          </p:cNvSpPr>
          <p:nvPr>
            <p:ph type="sldNum" sz="quarter" idx="12"/>
          </p:nvPr>
        </p:nvSpPr>
        <p:spPr/>
        <p:txBody>
          <a:bodyPr/>
          <a:lstStyle/>
          <a:p>
            <a:fld id="{B232F80A-B7BD-314A-80A3-64324063C315}" type="slidenum">
              <a:rPr lang="es-ES" smtClean="0"/>
              <a:t>‹Nº›</a:t>
            </a:fld>
            <a:endParaRPr lang="es-ES"/>
          </a:p>
        </p:txBody>
      </p:sp>
    </p:spTree>
    <p:extLst>
      <p:ext uri="{BB962C8B-B14F-4D97-AF65-F5344CB8AC3E}">
        <p14:creationId xmlns:p14="http://schemas.microsoft.com/office/powerpoint/2010/main" val="333206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3027B90-FE94-9046-9D6B-D28B9ECBFF16}"/>
              </a:ext>
            </a:extLst>
          </p:cNvPr>
          <p:cNvSpPr>
            <a:spLocks noGrp="1"/>
          </p:cNvSpPr>
          <p:nvPr>
            <p:ph type="dt" sz="half" idx="10"/>
          </p:nvPr>
        </p:nvSpPr>
        <p:spPr/>
        <p:txBody>
          <a:bodyPr/>
          <a:lstStyle/>
          <a:p>
            <a:fld id="{933A3F35-8AA4-E54F-823D-5A1A6FCD2834}" type="datetimeFigureOut">
              <a:rPr lang="es-ES" smtClean="0"/>
              <a:t>11/10/2018</a:t>
            </a:fld>
            <a:endParaRPr lang="es-ES"/>
          </a:p>
        </p:txBody>
      </p:sp>
      <p:sp>
        <p:nvSpPr>
          <p:cNvPr id="3" name="Marcador de pie de página 2">
            <a:extLst>
              <a:ext uri="{FF2B5EF4-FFF2-40B4-BE49-F238E27FC236}">
                <a16:creationId xmlns:a16="http://schemas.microsoft.com/office/drawing/2014/main" id="{18D5FF0F-214D-3248-AEB0-02C8E31DD52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93437E4-5CA1-D740-A445-1414A2655D22}"/>
              </a:ext>
            </a:extLst>
          </p:cNvPr>
          <p:cNvSpPr>
            <a:spLocks noGrp="1"/>
          </p:cNvSpPr>
          <p:nvPr>
            <p:ph type="sldNum" sz="quarter" idx="12"/>
          </p:nvPr>
        </p:nvSpPr>
        <p:spPr/>
        <p:txBody>
          <a:bodyPr/>
          <a:lstStyle/>
          <a:p>
            <a:fld id="{B232F80A-B7BD-314A-80A3-64324063C315}" type="slidenum">
              <a:rPr lang="es-ES" smtClean="0"/>
              <a:t>‹Nº›</a:t>
            </a:fld>
            <a:endParaRPr lang="es-ES"/>
          </a:p>
        </p:txBody>
      </p:sp>
    </p:spTree>
    <p:extLst>
      <p:ext uri="{BB962C8B-B14F-4D97-AF65-F5344CB8AC3E}">
        <p14:creationId xmlns:p14="http://schemas.microsoft.com/office/powerpoint/2010/main" val="3518769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23D21-B035-7F47-86FD-CEB54E4014A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E24A903-4F12-5F4D-93B9-572F0D32BC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p>
        </p:txBody>
      </p:sp>
      <p:sp>
        <p:nvSpPr>
          <p:cNvPr id="4" name="Marcador de texto 3">
            <a:extLst>
              <a:ext uri="{FF2B5EF4-FFF2-40B4-BE49-F238E27FC236}">
                <a16:creationId xmlns:a16="http://schemas.microsoft.com/office/drawing/2014/main" id="{C33FE22E-8FA2-8B4A-A103-E98223EF2D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40F6C13D-C72F-CD47-9A0E-378E9C970351}"/>
              </a:ext>
            </a:extLst>
          </p:cNvPr>
          <p:cNvSpPr>
            <a:spLocks noGrp="1"/>
          </p:cNvSpPr>
          <p:nvPr>
            <p:ph type="dt" sz="half" idx="10"/>
          </p:nvPr>
        </p:nvSpPr>
        <p:spPr/>
        <p:txBody>
          <a:bodyPr/>
          <a:lstStyle/>
          <a:p>
            <a:fld id="{933A3F35-8AA4-E54F-823D-5A1A6FCD2834}" type="datetimeFigureOut">
              <a:rPr lang="es-ES" smtClean="0"/>
              <a:t>11/10/2018</a:t>
            </a:fld>
            <a:endParaRPr lang="es-ES"/>
          </a:p>
        </p:txBody>
      </p:sp>
      <p:sp>
        <p:nvSpPr>
          <p:cNvPr id="6" name="Marcador de pie de página 5">
            <a:extLst>
              <a:ext uri="{FF2B5EF4-FFF2-40B4-BE49-F238E27FC236}">
                <a16:creationId xmlns:a16="http://schemas.microsoft.com/office/drawing/2014/main" id="{2FB45A71-5779-D24A-ADD1-E8BB19FEFAA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BD24099-CB7D-5842-BA40-8496F17EBD03}"/>
              </a:ext>
            </a:extLst>
          </p:cNvPr>
          <p:cNvSpPr>
            <a:spLocks noGrp="1"/>
          </p:cNvSpPr>
          <p:nvPr>
            <p:ph type="sldNum" sz="quarter" idx="12"/>
          </p:nvPr>
        </p:nvSpPr>
        <p:spPr/>
        <p:txBody>
          <a:bodyPr/>
          <a:lstStyle/>
          <a:p>
            <a:fld id="{B232F80A-B7BD-314A-80A3-64324063C315}" type="slidenum">
              <a:rPr lang="es-ES" smtClean="0"/>
              <a:t>‹Nº›</a:t>
            </a:fld>
            <a:endParaRPr lang="es-ES"/>
          </a:p>
        </p:txBody>
      </p:sp>
    </p:spTree>
    <p:extLst>
      <p:ext uri="{BB962C8B-B14F-4D97-AF65-F5344CB8AC3E}">
        <p14:creationId xmlns:p14="http://schemas.microsoft.com/office/powerpoint/2010/main" val="1913719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77EF4E-0552-C146-B4D1-9210F84BC2C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D7AD1A4-E89C-9F4D-9AA8-EA3B5F046E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6C01C77-5AE6-FA48-9EE2-4658B409F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4C03A08D-490C-0645-833A-D5AA85DEC09F}"/>
              </a:ext>
            </a:extLst>
          </p:cNvPr>
          <p:cNvSpPr>
            <a:spLocks noGrp="1"/>
          </p:cNvSpPr>
          <p:nvPr>
            <p:ph type="dt" sz="half" idx="10"/>
          </p:nvPr>
        </p:nvSpPr>
        <p:spPr/>
        <p:txBody>
          <a:bodyPr/>
          <a:lstStyle/>
          <a:p>
            <a:fld id="{933A3F35-8AA4-E54F-823D-5A1A6FCD2834}" type="datetimeFigureOut">
              <a:rPr lang="es-ES" smtClean="0"/>
              <a:t>11/10/2018</a:t>
            </a:fld>
            <a:endParaRPr lang="es-ES"/>
          </a:p>
        </p:txBody>
      </p:sp>
      <p:sp>
        <p:nvSpPr>
          <p:cNvPr id="6" name="Marcador de pie de página 5">
            <a:extLst>
              <a:ext uri="{FF2B5EF4-FFF2-40B4-BE49-F238E27FC236}">
                <a16:creationId xmlns:a16="http://schemas.microsoft.com/office/drawing/2014/main" id="{7EE62BE4-B21C-F749-8845-D0DEC8A8468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F65D2A-120B-4643-94FB-40060237484F}"/>
              </a:ext>
            </a:extLst>
          </p:cNvPr>
          <p:cNvSpPr>
            <a:spLocks noGrp="1"/>
          </p:cNvSpPr>
          <p:nvPr>
            <p:ph type="sldNum" sz="quarter" idx="12"/>
          </p:nvPr>
        </p:nvSpPr>
        <p:spPr/>
        <p:txBody>
          <a:bodyPr/>
          <a:lstStyle/>
          <a:p>
            <a:fld id="{B232F80A-B7BD-314A-80A3-64324063C315}" type="slidenum">
              <a:rPr lang="es-ES" smtClean="0"/>
              <a:t>‹Nº›</a:t>
            </a:fld>
            <a:endParaRPr lang="es-ES"/>
          </a:p>
        </p:txBody>
      </p:sp>
    </p:spTree>
    <p:extLst>
      <p:ext uri="{BB962C8B-B14F-4D97-AF65-F5344CB8AC3E}">
        <p14:creationId xmlns:p14="http://schemas.microsoft.com/office/powerpoint/2010/main" val="1037797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BAD71-AA65-B74C-90B6-083F1C1CA32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4B3C404-12B7-F040-8A76-D7C250955C18}"/>
              </a:ext>
            </a:extLst>
          </p:cNvPr>
          <p:cNvSpPr>
            <a:spLocks noGrp="1"/>
          </p:cNvSpPr>
          <p:nvPr>
            <p:ph type="body" orient="vert" idx="1"/>
          </p:nvPr>
        </p:nvSpPr>
        <p:spPr/>
        <p:txBody>
          <a:bodyPr vert="eaVert"/>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5D9CC9CE-074F-D247-98AD-BF0125657B3B}"/>
              </a:ext>
            </a:extLst>
          </p:cNvPr>
          <p:cNvSpPr>
            <a:spLocks noGrp="1"/>
          </p:cNvSpPr>
          <p:nvPr>
            <p:ph type="dt" sz="half" idx="10"/>
          </p:nvPr>
        </p:nvSpPr>
        <p:spPr/>
        <p:txBody>
          <a:bodyPr/>
          <a:lstStyle/>
          <a:p>
            <a:fld id="{933A3F35-8AA4-E54F-823D-5A1A6FCD2834}" type="datetimeFigureOut">
              <a:rPr lang="es-ES" smtClean="0"/>
              <a:t>11/10/2018</a:t>
            </a:fld>
            <a:endParaRPr lang="es-ES"/>
          </a:p>
        </p:txBody>
      </p:sp>
      <p:sp>
        <p:nvSpPr>
          <p:cNvPr id="5" name="Marcador de pie de página 4">
            <a:extLst>
              <a:ext uri="{FF2B5EF4-FFF2-40B4-BE49-F238E27FC236}">
                <a16:creationId xmlns:a16="http://schemas.microsoft.com/office/drawing/2014/main" id="{09D0AC22-98C8-1C45-B69F-C1883BAFA44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905BB4-DDB4-9C45-9184-3187EF81D5B8}"/>
              </a:ext>
            </a:extLst>
          </p:cNvPr>
          <p:cNvSpPr>
            <a:spLocks noGrp="1"/>
          </p:cNvSpPr>
          <p:nvPr>
            <p:ph type="sldNum" sz="quarter" idx="12"/>
          </p:nvPr>
        </p:nvSpPr>
        <p:spPr/>
        <p:txBody>
          <a:bodyPr/>
          <a:lstStyle/>
          <a:p>
            <a:fld id="{B232F80A-B7BD-314A-80A3-64324063C315}" type="slidenum">
              <a:rPr lang="es-ES" smtClean="0"/>
              <a:t>‹Nº›</a:t>
            </a:fld>
            <a:endParaRPr lang="es-ES"/>
          </a:p>
        </p:txBody>
      </p:sp>
    </p:spTree>
    <p:extLst>
      <p:ext uri="{BB962C8B-B14F-4D97-AF65-F5344CB8AC3E}">
        <p14:creationId xmlns:p14="http://schemas.microsoft.com/office/powerpoint/2010/main" val="1125707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EB563B-A74B-2A46-9048-6BDDFA45B2B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C293AD-873F-5342-9639-C94AEE8B613A}"/>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DAE44EA1-F957-9641-91C8-AC717FA4BAAB}"/>
              </a:ext>
            </a:extLst>
          </p:cNvPr>
          <p:cNvSpPr>
            <a:spLocks noGrp="1"/>
          </p:cNvSpPr>
          <p:nvPr>
            <p:ph type="dt" sz="half" idx="10"/>
          </p:nvPr>
        </p:nvSpPr>
        <p:spPr/>
        <p:txBody>
          <a:bodyPr/>
          <a:lstStyle/>
          <a:p>
            <a:fld id="{933A3F35-8AA4-E54F-823D-5A1A6FCD2834}" type="datetimeFigureOut">
              <a:rPr lang="es-ES" smtClean="0"/>
              <a:t>11/10/2018</a:t>
            </a:fld>
            <a:endParaRPr lang="es-ES"/>
          </a:p>
        </p:txBody>
      </p:sp>
      <p:sp>
        <p:nvSpPr>
          <p:cNvPr id="5" name="Marcador de pie de página 4">
            <a:extLst>
              <a:ext uri="{FF2B5EF4-FFF2-40B4-BE49-F238E27FC236}">
                <a16:creationId xmlns:a16="http://schemas.microsoft.com/office/drawing/2014/main" id="{E411CD6C-087E-4946-929E-DCAA7A63EE0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543461-9F2B-9C43-9090-C9C28ED0A8FB}"/>
              </a:ext>
            </a:extLst>
          </p:cNvPr>
          <p:cNvSpPr>
            <a:spLocks noGrp="1"/>
          </p:cNvSpPr>
          <p:nvPr>
            <p:ph type="sldNum" sz="quarter" idx="12"/>
          </p:nvPr>
        </p:nvSpPr>
        <p:spPr/>
        <p:txBody>
          <a:bodyPr/>
          <a:lstStyle/>
          <a:p>
            <a:fld id="{B232F80A-B7BD-314A-80A3-64324063C315}" type="slidenum">
              <a:rPr lang="es-ES" smtClean="0"/>
              <a:t>‹Nº›</a:t>
            </a:fld>
            <a:endParaRPr lang="es-ES"/>
          </a:p>
        </p:txBody>
      </p:sp>
    </p:spTree>
    <p:extLst>
      <p:ext uri="{BB962C8B-B14F-4D97-AF65-F5344CB8AC3E}">
        <p14:creationId xmlns:p14="http://schemas.microsoft.com/office/powerpoint/2010/main" val="40171001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18A812-A2C6-624F-89E3-0CE25B4F8E6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9B3F255-DDCB-F843-9BBA-73193E4BB7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4DE824-7D25-9F4D-B030-31F4D5F6CDD6}"/>
              </a:ext>
            </a:extLst>
          </p:cNvPr>
          <p:cNvSpPr>
            <a:spLocks noGrp="1"/>
          </p:cNvSpPr>
          <p:nvPr>
            <p:ph type="dt" sz="half" idx="10"/>
          </p:nvPr>
        </p:nvSpPr>
        <p:spPr/>
        <p:txBody>
          <a:bodyPr/>
          <a:lstStyle/>
          <a:p>
            <a:fld id="{4BBB0CB9-5400-4744-93EB-A53F7329FE90}" type="datetimeFigureOut">
              <a:rPr lang="es-ES" smtClean="0"/>
              <a:t>11/10/2018</a:t>
            </a:fld>
            <a:endParaRPr lang="es-ES"/>
          </a:p>
        </p:txBody>
      </p:sp>
      <p:sp>
        <p:nvSpPr>
          <p:cNvPr id="5" name="Marcador de pie de página 4">
            <a:extLst>
              <a:ext uri="{FF2B5EF4-FFF2-40B4-BE49-F238E27FC236}">
                <a16:creationId xmlns:a16="http://schemas.microsoft.com/office/drawing/2014/main" id="{AA82D9D5-3B23-2C49-87F4-8646207725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A1E097-0817-4C4E-ACE4-1099843AD6C3}"/>
              </a:ext>
            </a:extLst>
          </p:cNvPr>
          <p:cNvSpPr>
            <a:spLocks noGrp="1"/>
          </p:cNvSpPr>
          <p:nvPr>
            <p:ph type="sldNum" sz="quarter" idx="12"/>
          </p:nvPr>
        </p:nvSpPr>
        <p:spPr/>
        <p:txBody>
          <a:bodyPr/>
          <a:lstStyle/>
          <a:p>
            <a:fld id="{56B022C4-922A-7843-A8FD-45037B1D7987}" type="slidenum">
              <a:rPr lang="es-ES" smtClean="0"/>
              <a:t>‹Nº›</a:t>
            </a:fld>
            <a:endParaRPr lang="es-ES"/>
          </a:p>
        </p:txBody>
      </p:sp>
    </p:spTree>
    <p:extLst>
      <p:ext uri="{BB962C8B-B14F-4D97-AF65-F5344CB8AC3E}">
        <p14:creationId xmlns:p14="http://schemas.microsoft.com/office/powerpoint/2010/main" val="3393077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81F39-7E16-F54A-838C-0391578D0E2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A78E21-7FE0-D34B-93C4-791F981766D1}"/>
              </a:ext>
            </a:extLst>
          </p:cNvPr>
          <p:cNvSpPr>
            <a:spLocks noGrp="1"/>
          </p:cNvSpPr>
          <p:nvPr>
            <p:ph idx="1"/>
          </p:nvPr>
        </p:nvSpPr>
        <p:spPr/>
        <p:txBody>
          <a:body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48ADBCFC-1F07-2A44-85BA-775443FB7712}"/>
              </a:ext>
            </a:extLst>
          </p:cNvPr>
          <p:cNvSpPr>
            <a:spLocks noGrp="1"/>
          </p:cNvSpPr>
          <p:nvPr>
            <p:ph type="dt" sz="half" idx="10"/>
          </p:nvPr>
        </p:nvSpPr>
        <p:spPr/>
        <p:txBody>
          <a:bodyPr/>
          <a:lstStyle/>
          <a:p>
            <a:fld id="{4BBB0CB9-5400-4744-93EB-A53F7329FE90}" type="datetimeFigureOut">
              <a:rPr lang="es-ES" smtClean="0"/>
              <a:t>11/10/2018</a:t>
            </a:fld>
            <a:endParaRPr lang="es-ES"/>
          </a:p>
        </p:txBody>
      </p:sp>
      <p:sp>
        <p:nvSpPr>
          <p:cNvPr id="5" name="Marcador de pie de página 4">
            <a:extLst>
              <a:ext uri="{FF2B5EF4-FFF2-40B4-BE49-F238E27FC236}">
                <a16:creationId xmlns:a16="http://schemas.microsoft.com/office/drawing/2014/main" id="{1AE6E059-5637-5B4F-A99E-175C2206B9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98AD7D7-D151-3049-85CA-20B83DA1740C}"/>
              </a:ext>
            </a:extLst>
          </p:cNvPr>
          <p:cNvSpPr>
            <a:spLocks noGrp="1"/>
          </p:cNvSpPr>
          <p:nvPr>
            <p:ph type="sldNum" sz="quarter" idx="12"/>
          </p:nvPr>
        </p:nvSpPr>
        <p:spPr/>
        <p:txBody>
          <a:bodyPr/>
          <a:lstStyle/>
          <a:p>
            <a:fld id="{56B022C4-922A-7843-A8FD-45037B1D7987}" type="slidenum">
              <a:rPr lang="es-ES" smtClean="0"/>
              <a:t>‹Nº›</a:t>
            </a:fld>
            <a:endParaRPr lang="es-ES"/>
          </a:p>
        </p:txBody>
      </p:sp>
    </p:spTree>
    <p:extLst>
      <p:ext uri="{BB962C8B-B14F-4D97-AF65-F5344CB8AC3E}">
        <p14:creationId xmlns:p14="http://schemas.microsoft.com/office/powerpoint/2010/main" val="2158556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A567AA-4841-3043-9929-324215871062}"/>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B56538-C19E-E340-ACA5-4C6543C41BC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p>
        </p:txBody>
      </p:sp>
      <p:sp>
        <p:nvSpPr>
          <p:cNvPr id="4" name="Marcador de contenido 3">
            <a:extLst>
              <a:ext uri="{FF2B5EF4-FFF2-40B4-BE49-F238E27FC236}">
                <a16:creationId xmlns:a16="http://schemas.microsoft.com/office/drawing/2014/main" id="{8F8BFF01-1F14-4D4A-B6E8-A0A2B9AF092B}"/>
              </a:ext>
            </a:extLst>
          </p:cNvPr>
          <p:cNvSpPr>
            <a:spLocks noGrp="1"/>
          </p:cNvSpPr>
          <p:nvPr>
            <p:ph sz="half" idx="2"/>
          </p:nvPr>
        </p:nvSpPr>
        <p:spPr>
          <a:xfrm>
            <a:off x="839788" y="2505075"/>
            <a:ext cx="5157787" cy="3684588"/>
          </a:xfrm>
          <a:prstGeom prst="rect">
            <a:avLst/>
          </a:prstGeom>
        </p:spPr>
        <p:txBody>
          <a:bodyPr/>
          <a:lstStyle/>
          <a:p>
            <a:r>
              <a:rPr lang="es-ES"/>
              <a:t>Editar los estilos de texto del patrón
Segundo nivel
Tercer nivel
Cuarto nivel
Quinto nivel</a:t>
            </a:r>
          </a:p>
        </p:txBody>
      </p:sp>
      <p:sp>
        <p:nvSpPr>
          <p:cNvPr id="5" name="Marcador de texto 4">
            <a:extLst>
              <a:ext uri="{FF2B5EF4-FFF2-40B4-BE49-F238E27FC236}">
                <a16:creationId xmlns:a16="http://schemas.microsoft.com/office/drawing/2014/main" id="{6A02423F-9DA8-FD42-A83C-B8ABF897494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p>
        </p:txBody>
      </p:sp>
      <p:sp>
        <p:nvSpPr>
          <p:cNvPr id="6" name="Marcador de contenido 5">
            <a:extLst>
              <a:ext uri="{FF2B5EF4-FFF2-40B4-BE49-F238E27FC236}">
                <a16:creationId xmlns:a16="http://schemas.microsoft.com/office/drawing/2014/main" id="{0EFC9F0B-1520-F545-B061-7B41522F07A5}"/>
              </a:ext>
            </a:extLst>
          </p:cNvPr>
          <p:cNvSpPr>
            <a:spLocks noGrp="1"/>
          </p:cNvSpPr>
          <p:nvPr>
            <p:ph sz="quarter" idx="4"/>
          </p:nvPr>
        </p:nvSpPr>
        <p:spPr>
          <a:xfrm>
            <a:off x="6172200" y="2505075"/>
            <a:ext cx="5183188" cy="3684588"/>
          </a:xfrm>
          <a:prstGeom prst="rect">
            <a:avLst/>
          </a:prstGeom>
        </p:spPr>
        <p:txBody>
          <a:bodyPr/>
          <a:lstStyle/>
          <a:p>
            <a:r>
              <a:rPr lang="es-ES"/>
              <a:t>Editar los estilos de texto del patrón
Segundo nivel
Tercer nivel
Cuarto nivel
Quinto nivel</a:t>
            </a:r>
          </a:p>
        </p:txBody>
      </p:sp>
      <p:sp>
        <p:nvSpPr>
          <p:cNvPr id="7" name="Marcador de fecha 6">
            <a:extLst>
              <a:ext uri="{FF2B5EF4-FFF2-40B4-BE49-F238E27FC236}">
                <a16:creationId xmlns:a16="http://schemas.microsoft.com/office/drawing/2014/main" id="{68CC4E84-1148-874A-ABF3-543EF8C11335}"/>
              </a:ext>
            </a:extLst>
          </p:cNvPr>
          <p:cNvSpPr>
            <a:spLocks noGrp="1"/>
          </p:cNvSpPr>
          <p:nvPr>
            <p:ph type="dt" sz="half" idx="10"/>
          </p:nvPr>
        </p:nvSpPr>
        <p:spPr>
          <a:xfrm>
            <a:off x="838200" y="6356350"/>
            <a:ext cx="2743200" cy="365125"/>
          </a:xfrm>
          <a:prstGeom prst="rect">
            <a:avLst/>
          </a:prstGeom>
        </p:spPr>
        <p:txBody>
          <a:bodyPr/>
          <a:lstStyle/>
          <a:p>
            <a:fld id="{DABC91EF-EB0B-6248-872B-CE0B2268FA8F}" type="datetimeFigureOut">
              <a:rPr lang="es-ES" smtClean="0"/>
              <a:t>11/10/2018</a:t>
            </a:fld>
            <a:endParaRPr lang="es-ES"/>
          </a:p>
        </p:txBody>
      </p:sp>
      <p:sp>
        <p:nvSpPr>
          <p:cNvPr id="8" name="Marcador de pie de página 7">
            <a:extLst>
              <a:ext uri="{FF2B5EF4-FFF2-40B4-BE49-F238E27FC236}">
                <a16:creationId xmlns:a16="http://schemas.microsoft.com/office/drawing/2014/main" id="{D7EDC3F7-E13F-1249-B34E-FA2D29C310E6}"/>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7E2E8D30-E097-8642-93AE-C8C410698DBA}"/>
              </a:ext>
            </a:extLst>
          </p:cNvPr>
          <p:cNvSpPr>
            <a:spLocks noGrp="1"/>
          </p:cNvSpPr>
          <p:nvPr>
            <p:ph type="sldNum" sz="quarter" idx="12"/>
          </p:nvPr>
        </p:nvSpPr>
        <p:spPr/>
        <p:txBody>
          <a:bodyPr/>
          <a:lstStyle/>
          <a:p>
            <a:fld id="{AC1FD71C-9835-6242-8049-E69BB92F3069}" type="slidenum">
              <a:rPr lang="es-ES" smtClean="0"/>
              <a:t>‹Nº›</a:t>
            </a:fld>
            <a:endParaRPr lang="es-ES"/>
          </a:p>
        </p:txBody>
      </p:sp>
    </p:spTree>
    <p:extLst>
      <p:ext uri="{BB962C8B-B14F-4D97-AF65-F5344CB8AC3E}">
        <p14:creationId xmlns:p14="http://schemas.microsoft.com/office/powerpoint/2010/main" val="41292931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871A19-A388-5E4C-A7A3-E878AB6CED8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52E4C2C-682A-8647-8AEB-DE0847736B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96253CA9-57BA-A647-B418-AB498E8C5135}"/>
              </a:ext>
            </a:extLst>
          </p:cNvPr>
          <p:cNvSpPr>
            <a:spLocks noGrp="1"/>
          </p:cNvSpPr>
          <p:nvPr>
            <p:ph type="dt" sz="half" idx="10"/>
          </p:nvPr>
        </p:nvSpPr>
        <p:spPr/>
        <p:txBody>
          <a:bodyPr/>
          <a:lstStyle/>
          <a:p>
            <a:fld id="{4BBB0CB9-5400-4744-93EB-A53F7329FE90}" type="datetimeFigureOut">
              <a:rPr lang="es-ES" smtClean="0"/>
              <a:t>11/10/2018</a:t>
            </a:fld>
            <a:endParaRPr lang="es-ES"/>
          </a:p>
        </p:txBody>
      </p:sp>
      <p:sp>
        <p:nvSpPr>
          <p:cNvPr id="5" name="Marcador de pie de página 4">
            <a:extLst>
              <a:ext uri="{FF2B5EF4-FFF2-40B4-BE49-F238E27FC236}">
                <a16:creationId xmlns:a16="http://schemas.microsoft.com/office/drawing/2014/main" id="{7AB83E57-02C8-014B-9D4D-6B54D1EA326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63D52C-6F19-FF42-B358-E10DDB6774F7}"/>
              </a:ext>
            </a:extLst>
          </p:cNvPr>
          <p:cNvSpPr>
            <a:spLocks noGrp="1"/>
          </p:cNvSpPr>
          <p:nvPr>
            <p:ph type="sldNum" sz="quarter" idx="12"/>
          </p:nvPr>
        </p:nvSpPr>
        <p:spPr/>
        <p:txBody>
          <a:bodyPr/>
          <a:lstStyle/>
          <a:p>
            <a:fld id="{56B022C4-922A-7843-A8FD-45037B1D7987}" type="slidenum">
              <a:rPr lang="es-ES" smtClean="0"/>
              <a:t>‹Nº›</a:t>
            </a:fld>
            <a:endParaRPr lang="es-ES"/>
          </a:p>
        </p:txBody>
      </p:sp>
    </p:spTree>
    <p:extLst>
      <p:ext uri="{BB962C8B-B14F-4D97-AF65-F5344CB8AC3E}">
        <p14:creationId xmlns:p14="http://schemas.microsoft.com/office/powerpoint/2010/main" val="13897581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FDC5D-4DA9-5144-AEC3-5D6393760F0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C67B4A-FBBA-3C45-99C4-B09BE5344AB3}"/>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p>
        </p:txBody>
      </p:sp>
      <p:sp>
        <p:nvSpPr>
          <p:cNvPr id="4" name="Marcador de contenido 3">
            <a:extLst>
              <a:ext uri="{FF2B5EF4-FFF2-40B4-BE49-F238E27FC236}">
                <a16:creationId xmlns:a16="http://schemas.microsoft.com/office/drawing/2014/main" id="{1D8F3BF2-EB86-3241-9E55-2F79BE397159}"/>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45D25139-0ABB-1644-8E97-77FFAE32F81B}"/>
              </a:ext>
            </a:extLst>
          </p:cNvPr>
          <p:cNvSpPr>
            <a:spLocks noGrp="1"/>
          </p:cNvSpPr>
          <p:nvPr>
            <p:ph type="dt" sz="half" idx="10"/>
          </p:nvPr>
        </p:nvSpPr>
        <p:spPr/>
        <p:txBody>
          <a:bodyPr/>
          <a:lstStyle/>
          <a:p>
            <a:fld id="{4BBB0CB9-5400-4744-93EB-A53F7329FE90}" type="datetimeFigureOut">
              <a:rPr lang="es-ES" smtClean="0"/>
              <a:t>11/10/2018</a:t>
            </a:fld>
            <a:endParaRPr lang="es-ES"/>
          </a:p>
        </p:txBody>
      </p:sp>
      <p:sp>
        <p:nvSpPr>
          <p:cNvPr id="6" name="Marcador de pie de página 5">
            <a:extLst>
              <a:ext uri="{FF2B5EF4-FFF2-40B4-BE49-F238E27FC236}">
                <a16:creationId xmlns:a16="http://schemas.microsoft.com/office/drawing/2014/main" id="{276D3A16-F2D8-9843-8E37-3E6A971AB51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D25A2D4-A11F-B045-8F1B-21BA565081BA}"/>
              </a:ext>
            </a:extLst>
          </p:cNvPr>
          <p:cNvSpPr>
            <a:spLocks noGrp="1"/>
          </p:cNvSpPr>
          <p:nvPr>
            <p:ph type="sldNum" sz="quarter" idx="12"/>
          </p:nvPr>
        </p:nvSpPr>
        <p:spPr/>
        <p:txBody>
          <a:bodyPr/>
          <a:lstStyle/>
          <a:p>
            <a:fld id="{56B022C4-922A-7843-A8FD-45037B1D7987}" type="slidenum">
              <a:rPr lang="es-ES" smtClean="0"/>
              <a:t>‹Nº›</a:t>
            </a:fld>
            <a:endParaRPr lang="es-ES"/>
          </a:p>
        </p:txBody>
      </p:sp>
    </p:spTree>
    <p:extLst>
      <p:ext uri="{BB962C8B-B14F-4D97-AF65-F5344CB8AC3E}">
        <p14:creationId xmlns:p14="http://schemas.microsoft.com/office/powerpoint/2010/main" val="1631262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AB1EA-7614-3C4B-AB7F-1F54EF5F27B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DABE297-4588-4645-ACC5-AC8245335C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p>
        </p:txBody>
      </p:sp>
      <p:sp>
        <p:nvSpPr>
          <p:cNvPr id="4" name="Marcador de contenido 3">
            <a:extLst>
              <a:ext uri="{FF2B5EF4-FFF2-40B4-BE49-F238E27FC236}">
                <a16:creationId xmlns:a16="http://schemas.microsoft.com/office/drawing/2014/main" id="{0545D353-B3D7-4543-9FF9-13B4A83356E7}"/>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p>
        </p:txBody>
      </p:sp>
      <p:sp>
        <p:nvSpPr>
          <p:cNvPr id="5" name="Marcador de texto 4">
            <a:extLst>
              <a:ext uri="{FF2B5EF4-FFF2-40B4-BE49-F238E27FC236}">
                <a16:creationId xmlns:a16="http://schemas.microsoft.com/office/drawing/2014/main" id="{56A64981-72F5-B64B-93EE-D6775ACD00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p>
        </p:txBody>
      </p:sp>
      <p:sp>
        <p:nvSpPr>
          <p:cNvPr id="6" name="Marcador de contenido 5">
            <a:extLst>
              <a:ext uri="{FF2B5EF4-FFF2-40B4-BE49-F238E27FC236}">
                <a16:creationId xmlns:a16="http://schemas.microsoft.com/office/drawing/2014/main" id="{6D7C30CB-2EB4-A14C-8CA5-CA3B004543D4}"/>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p>
        </p:txBody>
      </p:sp>
      <p:sp>
        <p:nvSpPr>
          <p:cNvPr id="7" name="Marcador de fecha 6">
            <a:extLst>
              <a:ext uri="{FF2B5EF4-FFF2-40B4-BE49-F238E27FC236}">
                <a16:creationId xmlns:a16="http://schemas.microsoft.com/office/drawing/2014/main" id="{748DCF1C-DB63-8543-820F-B1C3E0167BB5}"/>
              </a:ext>
            </a:extLst>
          </p:cNvPr>
          <p:cNvSpPr>
            <a:spLocks noGrp="1"/>
          </p:cNvSpPr>
          <p:nvPr>
            <p:ph type="dt" sz="half" idx="10"/>
          </p:nvPr>
        </p:nvSpPr>
        <p:spPr/>
        <p:txBody>
          <a:bodyPr/>
          <a:lstStyle/>
          <a:p>
            <a:fld id="{4BBB0CB9-5400-4744-93EB-A53F7329FE90}" type="datetimeFigureOut">
              <a:rPr lang="es-ES" smtClean="0"/>
              <a:t>11/10/2018</a:t>
            </a:fld>
            <a:endParaRPr lang="es-ES"/>
          </a:p>
        </p:txBody>
      </p:sp>
      <p:sp>
        <p:nvSpPr>
          <p:cNvPr id="8" name="Marcador de pie de página 7">
            <a:extLst>
              <a:ext uri="{FF2B5EF4-FFF2-40B4-BE49-F238E27FC236}">
                <a16:creationId xmlns:a16="http://schemas.microsoft.com/office/drawing/2014/main" id="{D249D7EC-2844-C84B-A5AA-5B32938D1B7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7B84FB0-8C10-5B41-B7F8-0BAD990D81D2}"/>
              </a:ext>
            </a:extLst>
          </p:cNvPr>
          <p:cNvSpPr>
            <a:spLocks noGrp="1"/>
          </p:cNvSpPr>
          <p:nvPr>
            <p:ph type="sldNum" sz="quarter" idx="12"/>
          </p:nvPr>
        </p:nvSpPr>
        <p:spPr/>
        <p:txBody>
          <a:bodyPr/>
          <a:lstStyle/>
          <a:p>
            <a:fld id="{56B022C4-922A-7843-A8FD-45037B1D7987}" type="slidenum">
              <a:rPr lang="es-ES" smtClean="0"/>
              <a:t>‹Nº›</a:t>
            </a:fld>
            <a:endParaRPr lang="es-ES"/>
          </a:p>
        </p:txBody>
      </p:sp>
    </p:spTree>
    <p:extLst>
      <p:ext uri="{BB962C8B-B14F-4D97-AF65-F5344CB8AC3E}">
        <p14:creationId xmlns:p14="http://schemas.microsoft.com/office/powerpoint/2010/main" val="9172602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318A45-063D-FE41-AD7E-1DDDA08349B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59FF861-1BED-1A4A-BA99-34DE7ACFD073}"/>
              </a:ext>
            </a:extLst>
          </p:cNvPr>
          <p:cNvSpPr>
            <a:spLocks noGrp="1"/>
          </p:cNvSpPr>
          <p:nvPr>
            <p:ph type="dt" sz="half" idx="10"/>
          </p:nvPr>
        </p:nvSpPr>
        <p:spPr/>
        <p:txBody>
          <a:bodyPr/>
          <a:lstStyle/>
          <a:p>
            <a:fld id="{4BBB0CB9-5400-4744-93EB-A53F7329FE90}" type="datetimeFigureOut">
              <a:rPr lang="es-ES" smtClean="0"/>
              <a:t>11/10/2018</a:t>
            </a:fld>
            <a:endParaRPr lang="es-ES"/>
          </a:p>
        </p:txBody>
      </p:sp>
      <p:sp>
        <p:nvSpPr>
          <p:cNvPr id="4" name="Marcador de pie de página 3">
            <a:extLst>
              <a:ext uri="{FF2B5EF4-FFF2-40B4-BE49-F238E27FC236}">
                <a16:creationId xmlns:a16="http://schemas.microsoft.com/office/drawing/2014/main" id="{01256D35-82EE-B94C-AA94-5CBF3715243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9930F64-05CB-E647-8F7D-73389597E73D}"/>
              </a:ext>
            </a:extLst>
          </p:cNvPr>
          <p:cNvSpPr>
            <a:spLocks noGrp="1"/>
          </p:cNvSpPr>
          <p:nvPr>
            <p:ph type="sldNum" sz="quarter" idx="12"/>
          </p:nvPr>
        </p:nvSpPr>
        <p:spPr/>
        <p:txBody>
          <a:bodyPr/>
          <a:lstStyle/>
          <a:p>
            <a:fld id="{56B022C4-922A-7843-A8FD-45037B1D7987}" type="slidenum">
              <a:rPr lang="es-ES" smtClean="0"/>
              <a:t>‹Nº›</a:t>
            </a:fld>
            <a:endParaRPr lang="es-ES"/>
          </a:p>
        </p:txBody>
      </p:sp>
    </p:spTree>
    <p:extLst>
      <p:ext uri="{BB962C8B-B14F-4D97-AF65-F5344CB8AC3E}">
        <p14:creationId xmlns:p14="http://schemas.microsoft.com/office/powerpoint/2010/main" val="10270629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B38C0A4-17A6-5545-8DBC-40CE203AD3FD}"/>
              </a:ext>
            </a:extLst>
          </p:cNvPr>
          <p:cNvSpPr>
            <a:spLocks noGrp="1"/>
          </p:cNvSpPr>
          <p:nvPr>
            <p:ph type="dt" sz="half" idx="10"/>
          </p:nvPr>
        </p:nvSpPr>
        <p:spPr/>
        <p:txBody>
          <a:bodyPr/>
          <a:lstStyle/>
          <a:p>
            <a:fld id="{4BBB0CB9-5400-4744-93EB-A53F7329FE90}" type="datetimeFigureOut">
              <a:rPr lang="es-ES" smtClean="0"/>
              <a:t>11/10/2018</a:t>
            </a:fld>
            <a:endParaRPr lang="es-ES"/>
          </a:p>
        </p:txBody>
      </p:sp>
      <p:sp>
        <p:nvSpPr>
          <p:cNvPr id="3" name="Marcador de pie de página 2">
            <a:extLst>
              <a:ext uri="{FF2B5EF4-FFF2-40B4-BE49-F238E27FC236}">
                <a16:creationId xmlns:a16="http://schemas.microsoft.com/office/drawing/2014/main" id="{758D8BB6-8BC0-B04D-ABD5-3058CBEFA0C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D425611-ED8C-3A44-A7F8-8D1110A89917}"/>
              </a:ext>
            </a:extLst>
          </p:cNvPr>
          <p:cNvSpPr>
            <a:spLocks noGrp="1"/>
          </p:cNvSpPr>
          <p:nvPr>
            <p:ph type="sldNum" sz="quarter" idx="12"/>
          </p:nvPr>
        </p:nvSpPr>
        <p:spPr/>
        <p:txBody>
          <a:bodyPr/>
          <a:lstStyle/>
          <a:p>
            <a:fld id="{56B022C4-922A-7843-A8FD-45037B1D7987}" type="slidenum">
              <a:rPr lang="es-ES" smtClean="0"/>
              <a:t>‹Nº›</a:t>
            </a:fld>
            <a:endParaRPr lang="es-ES"/>
          </a:p>
        </p:txBody>
      </p:sp>
    </p:spTree>
    <p:extLst>
      <p:ext uri="{BB962C8B-B14F-4D97-AF65-F5344CB8AC3E}">
        <p14:creationId xmlns:p14="http://schemas.microsoft.com/office/powerpoint/2010/main" val="11545986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BD8FDD-531B-B34C-8E39-5B00FF29289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0662E6-BF28-8A4A-8A0B-3EFD780B02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p>
        </p:txBody>
      </p:sp>
      <p:sp>
        <p:nvSpPr>
          <p:cNvPr id="4" name="Marcador de texto 3">
            <a:extLst>
              <a:ext uri="{FF2B5EF4-FFF2-40B4-BE49-F238E27FC236}">
                <a16:creationId xmlns:a16="http://schemas.microsoft.com/office/drawing/2014/main" id="{A3EAE725-3D53-8449-94BC-24F211695D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2379543B-CDF2-684E-9974-11CAACC5836E}"/>
              </a:ext>
            </a:extLst>
          </p:cNvPr>
          <p:cNvSpPr>
            <a:spLocks noGrp="1"/>
          </p:cNvSpPr>
          <p:nvPr>
            <p:ph type="dt" sz="half" idx="10"/>
          </p:nvPr>
        </p:nvSpPr>
        <p:spPr/>
        <p:txBody>
          <a:bodyPr/>
          <a:lstStyle/>
          <a:p>
            <a:fld id="{4BBB0CB9-5400-4744-93EB-A53F7329FE90}" type="datetimeFigureOut">
              <a:rPr lang="es-ES" smtClean="0"/>
              <a:t>11/10/2018</a:t>
            </a:fld>
            <a:endParaRPr lang="es-ES"/>
          </a:p>
        </p:txBody>
      </p:sp>
      <p:sp>
        <p:nvSpPr>
          <p:cNvPr id="6" name="Marcador de pie de página 5">
            <a:extLst>
              <a:ext uri="{FF2B5EF4-FFF2-40B4-BE49-F238E27FC236}">
                <a16:creationId xmlns:a16="http://schemas.microsoft.com/office/drawing/2014/main" id="{24618FBC-C4F4-2E4D-A3CA-77FE7D72196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E9947C0-A4DC-4241-8A9B-E7DE5B1A3CAE}"/>
              </a:ext>
            </a:extLst>
          </p:cNvPr>
          <p:cNvSpPr>
            <a:spLocks noGrp="1"/>
          </p:cNvSpPr>
          <p:nvPr>
            <p:ph type="sldNum" sz="quarter" idx="12"/>
          </p:nvPr>
        </p:nvSpPr>
        <p:spPr/>
        <p:txBody>
          <a:bodyPr/>
          <a:lstStyle/>
          <a:p>
            <a:fld id="{56B022C4-922A-7843-A8FD-45037B1D7987}" type="slidenum">
              <a:rPr lang="es-ES" smtClean="0"/>
              <a:t>‹Nº›</a:t>
            </a:fld>
            <a:endParaRPr lang="es-ES"/>
          </a:p>
        </p:txBody>
      </p:sp>
    </p:spTree>
    <p:extLst>
      <p:ext uri="{BB962C8B-B14F-4D97-AF65-F5344CB8AC3E}">
        <p14:creationId xmlns:p14="http://schemas.microsoft.com/office/powerpoint/2010/main" val="827406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02EEEA-DF20-F348-98B9-3CEAD0DDF5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7BC125A-435C-0C40-926E-8E900358E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0953497-9DA3-3647-BA52-D890C6CAF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EF0BE119-F3BB-3547-BFA9-BFE1EB855399}"/>
              </a:ext>
            </a:extLst>
          </p:cNvPr>
          <p:cNvSpPr>
            <a:spLocks noGrp="1"/>
          </p:cNvSpPr>
          <p:nvPr>
            <p:ph type="dt" sz="half" idx="10"/>
          </p:nvPr>
        </p:nvSpPr>
        <p:spPr/>
        <p:txBody>
          <a:bodyPr/>
          <a:lstStyle/>
          <a:p>
            <a:fld id="{4BBB0CB9-5400-4744-93EB-A53F7329FE90}" type="datetimeFigureOut">
              <a:rPr lang="es-ES" smtClean="0"/>
              <a:t>11/10/2018</a:t>
            </a:fld>
            <a:endParaRPr lang="es-ES"/>
          </a:p>
        </p:txBody>
      </p:sp>
      <p:sp>
        <p:nvSpPr>
          <p:cNvPr id="6" name="Marcador de pie de página 5">
            <a:extLst>
              <a:ext uri="{FF2B5EF4-FFF2-40B4-BE49-F238E27FC236}">
                <a16:creationId xmlns:a16="http://schemas.microsoft.com/office/drawing/2014/main" id="{F2372631-9D30-4745-8E6E-F7E2BDF8C8B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EC8343A-2ED7-3C4A-99D0-C6D37F14A5C4}"/>
              </a:ext>
            </a:extLst>
          </p:cNvPr>
          <p:cNvSpPr>
            <a:spLocks noGrp="1"/>
          </p:cNvSpPr>
          <p:nvPr>
            <p:ph type="sldNum" sz="quarter" idx="12"/>
          </p:nvPr>
        </p:nvSpPr>
        <p:spPr/>
        <p:txBody>
          <a:bodyPr/>
          <a:lstStyle/>
          <a:p>
            <a:fld id="{56B022C4-922A-7843-A8FD-45037B1D7987}" type="slidenum">
              <a:rPr lang="es-ES" smtClean="0"/>
              <a:t>‹Nº›</a:t>
            </a:fld>
            <a:endParaRPr lang="es-ES"/>
          </a:p>
        </p:txBody>
      </p:sp>
    </p:spTree>
    <p:extLst>
      <p:ext uri="{BB962C8B-B14F-4D97-AF65-F5344CB8AC3E}">
        <p14:creationId xmlns:p14="http://schemas.microsoft.com/office/powerpoint/2010/main" val="41887118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09908-B0F6-6A46-BE31-6969A24C612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8939989-9B95-F440-B28D-774796458F25}"/>
              </a:ext>
            </a:extLst>
          </p:cNvPr>
          <p:cNvSpPr>
            <a:spLocks noGrp="1"/>
          </p:cNvSpPr>
          <p:nvPr>
            <p:ph type="body" orient="vert" idx="1"/>
          </p:nvPr>
        </p:nvSpPr>
        <p:spPr/>
        <p:txBody>
          <a:bodyPr vert="eaVert"/>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5A468838-AF63-004C-A568-288DB3CDB7A1}"/>
              </a:ext>
            </a:extLst>
          </p:cNvPr>
          <p:cNvSpPr>
            <a:spLocks noGrp="1"/>
          </p:cNvSpPr>
          <p:nvPr>
            <p:ph type="dt" sz="half" idx="10"/>
          </p:nvPr>
        </p:nvSpPr>
        <p:spPr/>
        <p:txBody>
          <a:bodyPr/>
          <a:lstStyle/>
          <a:p>
            <a:fld id="{4BBB0CB9-5400-4744-93EB-A53F7329FE90}" type="datetimeFigureOut">
              <a:rPr lang="es-ES" smtClean="0"/>
              <a:t>11/10/2018</a:t>
            </a:fld>
            <a:endParaRPr lang="es-ES"/>
          </a:p>
        </p:txBody>
      </p:sp>
      <p:sp>
        <p:nvSpPr>
          <p:cNvPr id="5" name="Marcador de pie de página 4">
            <a:extLst>
              <a:ext uri="{FF2B5EF4-FFF2-40B4-BE49-F238E27FC236}">
                <a16:creationId xmlns:a16="http://schemas.microsoft.com/office/drawing/2014/main" id="{C0D40E21-E375-6B4E-B36E-67F72DD3C35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08597F-A487-5E46-A5B2-B715701807AB}"/>
              </a:ext>
            </a:extLst>
          </p:cNvPr>
          <p:cNvSpPr>
            <a:spLocks noGrp="1"/>
          </p:cNvSpPr>
          <p:nvPr>
            <p:ph type="sldNum" sz="quarter" idx="12"/>
          </p:nvPr>
        </p:nvSpPr>
        <p:spPr/>
        <p:txBody>
          <a:bodyPr/>
          <a:lstStyle/>
          <a:p>
            <a:fld id="{56B022C4-922A-7843-A8FD-45037B1D7987}" type="slidenum">
              <a:rPr lang="es-ES" smtClean="0"/>
              <a:t>‹Nº›</a:t>
            </a:fld>
            <a:endParaRPr lang="es-ES"/>
          </a:p>
        </p:txBody>
      </p:sp>
    </p:spTree>
    <p:extLst>
      <p:ext uri="{BB962C8B-B14F-4D97-AF65-F5344CB8AC3E}">
        <p14:creationId xmlns:p14="http://schemas.microsoft.com/office/powerpoint/2010/main" val="3412700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F0BA002-2F00-2544-82E1-B656B11753E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2C0EE29-F5AE-5140-83E1-64862ECE54B0}"/>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CA23C9F6-9D8B-C041-B28D-C47ABA4D4291}"/>
              </a:ext>
            </a:extLst>
          </p:cNvPr>
          <p:cNvSpPr>
            <a:spLocks noGrp="1"/>
          </p:cNvSpPr>
          <p:nvPr>
            <p:ph type="dt" sz="half" idx="10"/>
          </p:nvPr>
        </p:nvSpPr>
        <p:spPr/>
        <p:txBody>
          <a:bodyPr/>
          <a:lstStyle/>
          <a:p>
            <a:fld id="{4BBB0CB9-5400-4744-93EB-A53F7329FE90}" type="datetimeFigureOut">
              <a:rPr lang="es-ES" smtClean="0"/>
              <a:t>11/10/2018</a:t>
            </a:fld>
            <a:endParaRPr lang="es-ES"/>
          </a:p>
        </p:txBody>
      </p:sp>
      <p:sp>
        <p:nvSpPr>
          <p:cNvPr id="5" name="Marcador de pie de página 4">
            <a:extLst>
              <a:ext uri="{FF2B5EF4-FFF2-40B4-BE49-F238E27FC236}">
                <a16:creationId xmlns:a16="http://schemas.microsoft.com/office/drawing/2014/main" id="{DC6C89E4-0B39-7642-8FC7-74576EF35A9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905D7F8-77F4-6741-A1E4-09B087040CC3}"/>
              </a:ext>
            </a:extLst>
          </p:cNvPr>
          <p:cNvSpPr>
            <a:spLocks noGrp="1"/>
          </p:cNvSpPr>
          <p:nvPr>
            <p:ph type="sldNum" sz="quarter" idx="12"/>
          </p:nvPr>
        </p:nvSpPr>
        <p:spPr/>
        <p:txBody>
          <a:bodyPr/>
          <a:lstStyle/>
          <a:p>
            <a:fld id="{56B022C4-922A-7843-A8FD-45037B1D7987}" type="slidenum">
              <a:rPr lang="es-ES" smtClean="0"/>
              <a:t>‹Nº›</a:t>
            </a:fld>
            <a:endParaRPr lang="es-ES"/>
          </a:p>
        </p:txBody>
      </p:sp>
    </p:spTree>
    <p:extLst>
      <p:ext uri="{BB962C8B-B14F-4D97-AF65-F5344CB8AC3E}">
        <p14:creationId xmlns:p14="http://schemas.microsoft.com/office/powerpoint/2010/main" val="67653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7B28E0-3C9D-4044-BE6E-B313367EF05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0555714-3FC6-EB4D-B6A9-880B5416F1D3}"/>
              </a:ext>
            </a:extLst>
          </p:cNvPr>
          <p:cNvSpPr>
            <a:spLocks noGrp="1"/>
          </p:cNvSpPr>
          <p:nvPr>
            <p:ph type="dt" sz="half" idx="10"/>
          </p:nvPr>
        </p:nvSpPr>
        <p:spPr>
          <a:xfrm>
            <a:off x="838200" y="6356350"/>
            <a:ext cx="2743200" cy="365125"/>
          </a:xfrm>
          <a:prstGeom prst="rect">
            <a:avLst/>
          </a:prstGeom>
        </p:spPr>
        <p:txBody>
          <a:bodyPr/>
          <a:lstStyle/>
          <a:p>
            <a:fld id="{DABC91EF-EB0B-6248-872B-CE0B2268FA8F}" type="datetimeFigureOut">
              <a:rPr lang="es-ES" smtClean="0"/>
              <a:t>11/10/2018</a:t>
            </a:fld>
            <a:endParaRPr lang="es-ES"/>
          </a:p>
        </p:txBody>
      </p:sp>
      <p:sp>
        <p:nvSpPr>
          <p:cNvPr id="4" name="Marcador de pie de página 3">
            <a:extLst>
              <a:ext uri="{FF2B5EF4-FFF2-40B4-BE49-F238E27FC236}">
                <a16:creationId xmlns:a16="http://schemas.microsoft.com/office/drawing/2014/main" id="{46288A60-370D-5943-983B-F32060F1D23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A865D5AE-0F06-D34A-81E1-4DF8FBDECCBC}"/>
              </a:ext>
            </a:extLst>
          </p:cNvPr>
          <p:cNvSpPr>
            <a:spLocks noGrp="1"/>
          </p:cNvSpPr>
          <p:nvPr>
            <p:ph type="sldNum" sz="quarter" idx="12"/>
          </p:nvPr>
        </p:nvSpPr>
        <p:spPr/>
        <p:txBody>
          <a:bodyPr/>
          <a:lstStyle/>
          <a:p>
            <a:fld id="{AC1FD71C-9835-6242-8049-E69BB92F3069}" type="slidenum">
              <a:rPr lang="es-ES" smtClean="0"/>
              <a:t>‹Nº›</a:t>
            </a:fld>
            <a:endParaRPr lang="es-ES"/>
          </a:p>
        </p:txBody>
      </p:sp>
    </p:spTree>
    <p:extLst>
      <p:ext uri="{BB962C8B-B14F-4D97-AF65-F5344CB8AC3E}">
        <p14:creationId xmlns:p14="http://schemas.microsoft.com/office/powerpoint/2010/main" val="276691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293CDAE-7E1C-8644-AEEE-C15DBF2910E4}"/>
              </a:ext>
            </a:extLst>
          </p:cNvPr>
          <p:cNvSpPr>
            <a:spLocks noGrp="1"/>
          </p:cNvSpPr>
          <p:nvPr>
            <p:ph type="dt" sz="half" idx="10"/>
          </p:nvPr>
        </p:nvSpPr>
        <p:spPr>
          <a:xfrm>
            <a:off x="838200" y="6356350"/>
            <a:ext cx="2743200" cy="365125"/>
          </a:xfrm>
          <a:prstGeom prst="rect">
            <a:avLst/>
          </a:prstGeom>
        </p:spPr>
        <p:txBody>
          <a:bodyPr/>
          <a:lstStyle/>
          <a:p>
            <a:fld id="{DABC91EF-EB0B-6248-872B-CE0B2268FA8F}" type="datetimeFigureOut">
              <a:rPr lang="es-ES" smtClean="0"/>
              <a:t>11/10/2018</a:t>
            </a:fld>
            <a:endParaRPr lang="es-ES"/>
          </a:p>
        </p:txBody>
      </p:sp>
      <p:sp>
        <p:nvSpPr>
          <p:cNvPr id="3" name="Marcador de pie de página 2">
            <a:extLst>
              <a:ext uri="{FF2B5EF4-FFF2-40B4-BE49-F238E27FC236}">
                <a16:creationId xmlns:a16="http://schemas.microsoft.com/office/drawing/2014/main" id="{A8929793-6676-EE4D-9D29-004EE0ADB281}"/>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E0C69282-5AF9-8E4A-8CBD-79CD97FDC3C4}"/>
              </a:ext>
            </a:extLst>
          </p:cNvPr>
          <p:cNvSpPr>
            <a:spLocks noGrp="1"/>
          </p:cNvSpPr>
          <p:nvPr>
            <p:ph type="sldNum" sz="quarter" idx="12"/>
          </p:nvPr>
        </p:nvSpPr>
        <p:spPr/>
        <p:txBody>
          <a:bodyPr/>
          <a:lstStyle/>
          <a:p>
            <a:fld id="{AC1FD71C-9835-6242-8049-E69BB92F3069}" type="slidenum">
              <a:rPr lang="es-ES" smtClean="0"/>
              <a:t>‹Nº›</a:t>
            </a:fld>
            <a:endParaRPr lang="es-ES"/>
          </a:p>
        </p:txBody>
      </p:sp>
    </p:spTree>
    <p:extLst>
      <p:ext uri="{BB962C8B-B14F-4D97-AF65-F5344CB8AC3E}">
        <p14:creationId xmlns:p14="http://schemas.microsoft.com/office/powerpoint/2010/main" val="334294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C0561-9697-A445-A39F-62FBC8B75D7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54DFB2-0327-AE4C-8CF9-8065B2EE08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p>
        </p:txBody>
      </p:sp>
      <p:sp>
        <p:nvSpPr>
          <p:cNvPr id="4" name="Marcador de texto 3">
            <a:extLst>
              <a:ext uri="{FF2B5EF4-FFF2-40B4-BE49-F238E27FC236}">
                <a16:creationId xmlns:a16="http://schemas.microsoft.com/office/drawing/2014/main" id="{C4ABA3ED-E288-6F49-9C40-65E405B3AF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DAE03D11-8499-CE4A-AAC3-229B489320B8}"/>
              </a:ext>
            </a:extLst>
          </p:cNvPr>
          <p:cNvSpPr>
            <a:spLocks noGrp="1"/>
          </p:cNvSpPr>
          <p:nvPr>
            <p:ph type="dt" sz="half" idx="10"/>
          </p:nvPr>
        </p:nvSpPr>
        <p:spPr>
          <a:xfrm>
            <a:off x="838200" y="6356350"/>
            <a:ext cx="2743200" cy="365125"/>
          </a:xfrm>
          <a:prstGeom prst="rect">
            <a:avLst/>
          </a:prstGeom>
        </p:spPr>
        <p:txBody>
          <a:bodyPr/>
          <a:lstStyle/>
          <a:p>
            <a:fld id="{DABC91EF-EB0B-6248-872B-CE0B2268FA8F}" type="datetimeFigureOut">
              <a:rPr lang="es-ES" smtClean="0"/>
              <a:t>11/10/2018</a:t>
            </a:fld>
            <a:endParaRPr lang="es-ES"/>
          </a:p>
        </p:txBody>
      </p:sp>
      <p:sp>
        <p:nvSpPr>
          <p:cNvPr id="6" name="Marcador de pie de página 5">
            <a:extLst>
              <a:ext uri="{FF2B5EF4-FFF2-40B4-BE49-F238E27FC236}">
                <a16:creationId xmlns:a16="http://schemas.microsoft.com/office/drawing/2014/main" id="{9CF7D9D0-C305-014E-BF0B-FFF103FC3AF6}"/>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1C80FAB5-A873-BB42-8A34-2D5A9779E462}"/>
              </a:ext>
            </a:extLst>
          </p:cNvPr>
          <p:cNvSpPr>
            <a:spLocks noGrp="1"/>
          </p:cNvSpPr>
          <p:nvPr>
            <p:ph type="sldNum" sz="quarter" idx="12"/>
          </p:nvPr>
        </p:nvSpPr>
        <p:spPr/>
        <p:txBody>
          <a:bodyPr/>
          <a:lstStyle/>
          <a:p>
            <a:fld id="{AC1FD71C-9835-6242-8049-E69BB92F3069}" type="slidenum">
              <a:rPr lang="es-ES" smtClean="0"/>
              <a:t>‹Nº›</a:t>
            </a:fld>
            <a:endParaRPr lang="es-ES"/>
          </a:p>
        </p:txBody>
      </p:sp>
    </p:spTree>
    <p:extLst>
      <p:ext uri="{BB962C8B-B14F-4D97-AF65-F5344CB8AC3E}">
        <p14:creationId xmlns:p14="http://schemas.microsoft.com/office/powerpoint/2010/main" val="91089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EB391-CB7A-5C40-A9A9-BD1D6ADAF5C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2071119-1A78-EA49-A840-7FDF8B5206C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22179E1-5E61-E746-8480-554038FFC8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F4BCB92B-5770-E04F-98DD-345D39CBB960}"/>
              </a:ext>
            </a:extLst>
          </p:cNvPr>
          <p:cNvSpPr>
            <a:spLocks noGrp="1"/>
          </p:cNvSpPr>
          <p:nvPr>
            <p:ph type="dt" sz="half" idx="10"/>
          </p:nvPr>
        </p:nvSpPr>
        <p:spPr>
          <a:xfrm>
            <a:off x="838200" y="6356350"/>
            <a:ext cx="2743200" cy="365125"/>
          </a:xfrm>
          <a:prstGeom prst="rect">
            <a:avLst/>
          </a:prstGeom>
        </p:spPr>
        <p:txBody>
          <a:bodyPr/>
          <a:lstStyle/>
          <a:p>
            <a:fld id="{DABC91EF-EB0B-6248-872B-CE0B2268FA8F}" type="datetimeFigureOut">
              <a:rPr lang="es-ES" smtClean="0"/>
              <a:t>11/10/2018</a:t>
            </a:fld>
            <a:endParaRPr lang="es-ES"/>
          </a:p>
        </p:txBody>
      </p:sp>
      <p:sp>
        <p:nvSpPr>
          <p:cNvPr id="6" name="Marcador de pie de página 5">
            <a:extLst>
              <a:ext uri="{FF2B5EF4-FFF2-40B4-BE49-F238E27FC236}">
                <a16:creationId xmlns:a16="http://schemas.microsoft.com/office/drawing/2014/main" id="{7789E89E-8E61-0849-A86D-721DB7E5C438}"/>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E1C1B1F-CE79-4A42-880C-482322CAA7ED}"/>
              </a:ext>
            </a:extLst>
          </p:cNvPr>
          <p:cNvSpPr>
            <a:spLocks noGrp="1"/>
          </p:cNvSpPr>
          <p:nvPr>
            <p:ph type="sldNum" sz="quarter" idx="12"/>
          </p:nvPr>
        </p:nvSpPr>
        <p:spPr/>
        <p:txBody>
          <a:bodyPr/>
          <a:lstStyle/>
          <a:p>
            <a:fld id="{AC1FD71C-9835-6242-8049-E69BB92F3069}" type="slidenum">
              <a:rPr lang="es-ES" smtClean="0"/>
              <a:t>‹Nº›</a:t>
            </a:fld>
            <a:endParaRPr lang="es-ES"/>
          </a:p>
        </p:txBody>
      </p:sp>
    </p:spTree>
    <p:extLst>
      <p:ext uri="{BB962C8B-B14F-4D97-AF65-F5344CB8AC3E}">
        <p14:creationId xmlns:p14="http://schemas.microsoft.com/office/powerpoint/2010/main" val="205413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1DDEC5-0ABB-C945-9731-3DFD2C0D6923}"/>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A73B0EA-8B8E-C147-8C64-D2D810127390}"/>
              </a:ext>
            </a:extLst>
          </p:cNvPr>
          <p:cNvSpPr>
            <a:spLocks noGrp="1"/>
          </p:cNvSpPr>
          <p:nvPr>
            <p:ph type="body" orient="vert" idx="1"/>
          </p:nvPr>
        </p:nvSpPr>
        <p:spPr>
          <a:xfrm>
            <a:off x="838200" y="1825625"/>
            <a:ext cx="10515600" cy="4351338"/>
          </a:xfrm>
          <a:prstGeom prst="rect">
            <a:avLst/>
          </a:prstGeom>
        </p:spPr>
        <p:txBody>
          <a:bodyPr vert="eaVert"/>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AF3E6BB8-B77E-8042-92B6-EA0DFB34DF7D}"/>
              </a:ext>
            </a:extLst>
          </p:cNvPr>
          <p:cNvSpPr>
            <a:spLocks noGrp="1"/>
          </p:cNvSpPr>
          <p:nvPr>
            <p:ph type="dt" sz="half" idx="10"/>
          </p:nvPr>
        </p:nvSpPr>
        <p:spPr>
          <a:xfrm>
            <a:off x="838200" y="6356350"/>
            <a:ext cx="2743200" cy="365125"/>
          </a:xfrm>
          <a:prstGeom prst="rect">
            <a:avLst/>
          </a:prstGeom>
        </p:spPr>
        <p:txBody>
          <a:bodyPr/>
          <a:lstStyle/>
          <a:p>
            <a:fld id="{DABC91EF-EB0B-6248-872B-CE0B2268FA8F}" type="datetimeFigureOut">
              <a:rPr lang="es-ES" smtClean="0"/>
              <a:t>11/10/2018</a:t>
            </a:fld>
            <a:endParaRPr lang="es-ES"/>
          </a:p>
        </p:txBody>
      </p:sp>
      <p:sp>
        <p:nvSpPr>
          <p:cNvPr id="5" name="Marcador de pie de página 4">
            <a:extLst>
              <a:ext uri="{FF2B5EF4-FFF2-40B4-BE49-F238E27FC236}">
                <a16:creationId xmlns:a16="http://schemas.microsoft.com/office/drawing/2014/main" id="{C8C0B209-6F90-8343-9693-9D92B32A537C}"/>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29341FD-72EE-F24F-8A3B-02A3676FA15E}"/>
              </a:ext>
            </a:extLst>
          </p:cNvPr>
          <p:cNvSpPr>
            <a:spLocks noGrp="1"/>
          </p:cNvSpPr>
          <p:nvPr>
            <p:ph type="sldNum" sz="quarter" idx="12"/>
          </p:nvPr>
        </p:nvSpPr>
        <p:spPr/>
        <p:txBody>
          <a:bodyPr/>
          <a:lstStyle/>
          <a:p>
            <a:fld id="{AC1FD71C-9835-6242-8049-E69BB92F3069}" type="slidenum">
              <a:rPr lang="es-ES" smtClean="0"/>
              <a:t>‹Nº›</a:t>
            </a:fld>
            <a:endParaRPr lang="es-ES"/>
          </a:p>
        </p:txBody>
      </p:sp>
    </p:spTree>
    <p:extLst>
      <p:ext uri="{BB962C8B-B14F-4D97-AF65-F5344CB8AC3E}">
        <p14:creationId xmlns:p14="http://schemas.microsoft.com/office/powerpoint/2010/main" val="141154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6304B6A-592D-D345-9073-181228FE8380}"/>
              </a:ext>
            </a:extLst>
          </p:cNvPr>
          <p:cNvPicPr>
            <a:picLocks noChangeAspect="1"/>
          </p:cNvPicPr>
          <p:nvPr userDrawn="1"/>
        </p:nvPicPr>
        <p:blipFill>
          <a:blip r:embed="rId17"/>
          <a:stretch>
            <a:fillRect/>
          </a:stretch>
        </p:blipFill>
        <p:spPr>
          <a:xfrm>
            <a:off x="0" y="35264"/>
            <a:ext cx="12166600" cy="6832600"/>
          </a:xfrm>
          <a:prstGeom prst="rect">
            <a:avLst/>
          </a:prstGeom>
        </p:spPr>
      </p:pic>
      <p:sp>
        <p:nvSpPr>
          <p:cNvPr id="6" name="Marcador de número de diapositiva 5">
            <a:extLst>
              <a:ext uri="{FF2B5EF4-FFF2-40B4-BE49-F238E27FC236}">
                <a16:creationId xmlns:a16="http://schemas.microsoft.com/office/drawing/2014/main" id="{688B8980-7F95-9F4E-A34D-FADEDC41549C}"/>
              </a:ext>
            </a:extLst>
          </p:cNvPr>
          <p:cNvSpPr>
            <a:spLocks noGrp="1"/>
          </p:cNvSpPr>
          <p:nvPr>
            <p:ph type="sldNum" sz="quarter" idx="4"/>
          </p:nvPr>
        </p:nvSpPr>
        <p:spPr>
          <a:xfrm>
            <a:off x="9091248" y="646185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FD71C-9835-6242-8049-E69BB92F3069}" type="slidenum">
              <a:rPr lang="es-ES" smtClean="0"/>
              <a:t>‹Nº›</a:t>
            </a:fld>
            <a:endParaRPr lang="es-ES" dirty="0"/>
          </a:p>
        </p:txBody>
      </p:sp>
      <p:pic>
        <p:nvPicPr>
          <p:cNvPr id="8" name="Imagen 7">
            <a:extLst>
              <a:ext uri="{FF2B5EF4-FFF2-40B4-BE49-F238E27FC236}">
                <a16:creationId xmlns:a16="http://schemas.microsoft.com/office/drawing/2014/main" id="{4EB180A7-D101-DA42-9681-B3E63DD52DBD}"/>
              </a:ext>
            </a:extLst>
          </p:cNvPr>
          <p:cNvPicPr>
            <a:picLocks noChangeAspect="1"/>
          </p:cNvPicPr>
          <p:nvPr userDrawn="1"/>
        </p:nvPicPr>
        <p:blipFill>
          <a:blip r:embed="rId18"/>
          <a:stretch>
            <a:fillRect/>
          </a:stretch>
        </p:blipFill>
        <p:spPr>
          <a:xfrm>
            <a:off x="10105670" y="34438"/>
            <a:ext cx="1496965" cy="379088"/>
          </a:xfrm>
          <a:prstGeom prst="rect">
            <a:avLst/>
          </a:prstGeom>
        </p:spPr>
      </p:pic>
      <p:cxnSp>
        <p:nvCxnSpPr>
          <p:cNvPr id="12" name="Conector recto 11">
            <a:extLst>
              <a:ext uri="{FF2B5EF4-FFF2-40B4-BE49-F238E27FC236}">
                <a16:creationId xmlns:a16="http://schemas.microsoft.com/office/drawing/2014/main" id="{472CCD9A-7046-A34C-BF93-091E974124CF}"/>
              </a:ext>
            </a:extLst>
          </p:cNvPr>
          <p:cNvCxnSpPr>
            <a:cxnSpLocks/>
          </p:cNvCxnSpPr>
          <p:nvPr userDrawn="1"/>
        </p:nvCxnSpPr>
        <p:spPr>
          <a:xfrm>
            <a:off x="9599784" y="493367"/>
            <a:ext cx="2508738" cy="0"/>
          </a:xfrm>
          <a:prstGeom prst="line">
            <a:avLst/>
          </a:prstGeom>
          <a:ln w="19050">
            <a:solidFill>
              <a:srgbClr val="E24E55"/>
            </a:solidFill>
          </a:ln>
        </p:spPr>
        <p:style>
          <a:lnRef idx="1">
            <a:schemeClr val="accent2"/>
          </a:lnRef>
          <a:fillRef idx="0">
            <a:schemeClr val="accent2"/>
          </a:fillRef>
          <a:effectRef idx="0">
            <a:schemeClr val="accent2"/>
          </a:effectRef>
          <a:fontRef idx="minor">
            <a:schemeClr val="tx1"/>
          </a:fontRef>
        </p:style>
      </p:cxnSp>
      <p:cxnSp>
        <p:nvCxnSpPr>
          <p:cNvPr id="18" name="Conector recto 17">
            <a:extLst>
              <a:ext uri="{FF2B5EF4-FFF2-40B4-BE49-F238E27FC236}">
                <a16:creationId xmlns:a16="http://schemas.microsoft.com/office/drawing/2014/main" id="{014D87A0-210A-8247-A744-A18E41EB876E}"/>
              </a:ext>
            </a:extLst>
          </p:cNvPr>
          <p:cNvCxnSpPr>
            <a:cxnSpLocks/>
          </p:cNvCxnSpPr>
          <p:nvPr userDrawn="1"/>
        </p:nvCxnSpPr>
        <p:spPr>
          <a:xfrm>
            <a:off x="293076" y="6575914"/>
            <a:ext cx="11664462" cy="0"/>
          </a:xfrm>
          <a:prstGeom prst="line">
            <a:avLst/>
          </a:prstGeom>
          <a:ln w="19050">
            <a:solidFill>
              <a:srgbClr val="E24E55"/>
            </a:solidFill>
          </a:ln>
        </p:spPr>
        <p:style>
          <a:lnRef idx="1">
            <a:schemeClr val="accent2"/>
          </a:lnRef>
          <a:fillRef idx="0">
            <a:schemeClr val="accent2"/>
          </a:fillRef>
          <a:effectRef idx="0">
            <a:schemeClr val="accent2"/>
          </a:effectRef>
          <a:fontRef idx="minor">
            <a:schemeClr val="tx1"/>
          </a:fontRef>
        </p:style>
      </p:cxnSp>
      <p:sp>
        <p:nvSpPr>
          <p:cNvPr id="21" name="Rectángulo 20">
            <a:extLst>
              <a:ext uri="{FF2B5EF4-FFF2-40B4-BE49-F238E27FC236}">
                <a16:creationId xmlns:a16="http://schemas.microsoft.com/office/drawing/2014/main" id="{0F847BC5-AD9B-7F46-8230-68115E271187}"/>
              </a:ext>
            </a:extLst>
          </p:cNvPr>
          <p:cNvSpPr/>
          <p:nvPr userDrawn="1"/>
        </p:nvSpPr>
        <p:spPr>
          <a:xfrm>
            <a:off x="443529" y="6529310"/>
            <a:ext cx="4109266" cy="338554"/>
          </a:xfrm>
          <a:prstGeom prst="rect">
            <a:avLst/>
          </a:prstGeom>
        </p:spPr>
        <p:txBody>
          <a:bodyPr wrap="none">
            <a:spAutoFit/>
          </a:bodyPr>
          <a:lstStyle/>
          <a:p>
            <a:r>
              <a:rPr lang="es-ES" sz="1600" dirty="0">
                <a:latin typeface="Tw Cen MT" panose="020B0602020104020603" pitchFamily="34" charset="77"/>
              </a:rPr>
              <a:t>Curso sobre: Valoración de Provisiones Técnicas </a:t>
            </a:r>
          </a:p>
        </p:txBody>
      </p:sp>
    </p:spTree>
    <p:extLst>
      <p:ext uri="{BB962C8B-B14F-4D97-AF65-F5344CB8AC3E}">
        <p14:creationId xmlns:p14="http://schemas.microsoft.com/office/powerpoint/2010/main" val="46989264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86" r:id="rId12"/>
    <p:sldLayoutId id="2147483699" r:id="rId13"/>
    <p:sldLayoutId id="2147483712" r:id="rId14"/>
    <p:sldLayoutId id="214748371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7BB71B-93EE-304C-9BB9-E24D8AE11A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6C0218-4932-F148-BD76-1751DBC685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01B30240-BDD1-2941-B5CF-AFDFFC11D3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B8C2A-991A-ED4B-8AA0-F7A6737647C8}" type="datetimeFigureOut">
              <a:rPr lang="es-ES" smtClean="0"/>
              <a:t>11/10/2018</a:t>
            </a:fld>
            <a:endParaRPr lang="es-ES"/>
          </a:p>
        </p:txBody>
      </p:sp>
      <p:sp>
        <p:nvSpPr>
          <p:cNvPr id="5" name="Marcador de pie de página 4">
            <a:extLst>
              <a:ext uri="{FF2B5EF4-FFF2-40B4-BE49-F238E27FC236}">
                <a16:creationId xmlns:a16="http://schemas.microsoft.com/office/drawing/2014/main" id="{583A78B0-8AA9-6741-B6C7-2977E3F681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6084C6F-8FE7-F142-968F-C1FB78A62F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CB048-A206-D246-A360-B2469833E136}" type="slidenum">
              <a:rPr lang="es-ES" smtClean="0"/>
              <a:t>‹Nº›</a:t>
            </a:fld>
            <a:endParaRPr lang="es-ES"/>
          </a:p>
        </p:txBody>
      </p:sp>
    </p:spTree>
    <p:extLst>
      <p:ext uri="{BB962C8B-B14F-4D97-AF65-F5344CB8AC3E}">
        <p14:creationId xmlns:p14="http://schemas.microsoft.com/office/powerpoint/2010/main" val="210146046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C6B1AFB-9373-1746-BEB0-F5A6DFDB3E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DFD1E7-986C-E745-A2C5-2B50504AF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E8028007-4B4A-F141-A971-93932402F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A3F35-8AA4-E54F-823D-5A1A6FCD2834}" type="datetimeFigureOut">
              <a:rPr lang="es-ES" smtClean="0"/>
              <a:t>11/10/2018</a:t>
            </a:fld>
            <a:endParaRPr lang="es-ES"/>
          </a:p>
        </p:txBody>
      </p:sp>
      <p:sp>
        <p:nvSpPr>
          <p:cNvPr id="5" name="Marcador de pie de página 4">
            <a:extLst>
              <a:ext uri="{FF2B5EF4-FFF2-40B4-BE49-F238E27FC236}">
                <a16:creationId xmlns:a16="http://schemas.microsoft.com/office/drawing/2014/main" id="{C1F3F739-FCA1-E94B-BD6F-3F4D6EE299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7CCA4060-DF30-C24C-BEA3-F9875D1E0E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2F80A-B7BD-314A-80A3-64324063C315}" type="slidenum">
              <a:rPr lang="es-ES" smtClean="0"/>
              <a:t>‹Nº›</a:t>
            </a:fld>
            <a:endParaRPr lang="es-ES"/>
          </a:p>
        </p:txBody>
      </p:sp>
    </p:spTree>
    <p:extLst>
      <p:ext uri="{BB962C8B-B14F-4D97-AF65-F5344CB8AC3E}">
        <p14:creationId xmlns:p14="http://schemas.microsoft.com/office/powerpoint/2010/main" val="403095995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9025A11-A55E-A74E-8524-AB3C54CA4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FEC16E-188C-5647-9CE4-E5F6A09BAA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5CACE560-E0BD-6445-8ED8-21E9CC7CA6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B0CB9-5400-4744-93EB-A53F7329FE90}" type="datetimeFigureOut">
              <a:rPr lang="es-ES" smtClean="0"/>
              <a:t>11/10/2018</a:t>
            </a:fld>
            <a:endParaRPr lang="es-ES"/>
          </a:p>
        </p:txBody>
      </p:sp>
      <p:sp>
        <p:nvSpPr>
          <p:cNvPr id="5" name="Marcador de pie de página 4">
            <a:extLst>
              <a:ext uri="{FF2B5EF4-FFF2-40B4-BE49-F238E27FC236}">
                <a16:creationId xmlns:a16="http://schemas.microsoft.com/office/drawing/2014/main" id="{33E32FB5-24BD-9746-B663-745523AED8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700E7E1-B034-5348-8A05-8CEA170DC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022C4-922A-7843-A8FD-45037B1D7987}" type="slidenum">
              <a:rPr lang="es-ES" smtClean="0"/>
              <a:t>‹Nº›</a:t>
            </a:fld>
            <a:endParaRPr lang="es-ES"/>
          </a:p>
        </p:txBody>
      </p:sp>
    </p:spTree>
    <p:extLst>
      <p:ext uri="{BB962C8B-B14F-4D97-AF65-F5344CB8AC3E}">
        <p14:creationId xmlns:p14="http://schemas.microsoft.com/office/powerpoint/2010/main" val="35694624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eiopa.europa.eu/regulation-supervision/insurance/solvency-ii-technical-information/risk-free-interest-rate-term-structures"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package" Target="../embeddings/Microsoft_Excel_Worksheet.xlsx"/><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B02AE632-AC3E-FD46-BD7B-44C776FFDD0D}"/>
              </a:ext>
            </a:extLst>
          </p:cNvPr>
          <p:cNvGrpSpPr/>
          <p:nvPr/>
        </p:nvGrpSpPr>
        <p:grpSpPr>
          <a:xfrm>
            <a:off x="0" y="0"/>
            <a:ext cx="12192000" cy="6858000"/>
            <a:chOff x="0" y="0"/>
            <a:chExt cx="12192000" cy="6858000"/>
          </a:xfrm>
        </p:grpSpPr>
        <p:sp>
          <p:nvSpPr>
            <p:cNvPr id="4" name="Rectángulo 3">
              <a:extLst>
                <a:ext uri="{FF2B5EF4-FFF2-40B4-BE49-F238E27FC236}">
                  <a16:creationId xmlns:a16="http://schemas.microsoft.com/office/drawing/2014/main" id="{6F1064AF-2EBF-A348-A629-9B7555D32BC7}"/>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A1E2F0AC-BE27-7A4C-871D-57F2D9E3E47F}"/>
                </a:ext>
              </a:extLst>
            </p:cNvPr>
            <p:cNvPicPr>
              <a:picLocks noChangeAspect="1"/>
            </p:cNvPicPr>
            <p:nvPr/>
          </p:nvPicPr>
          <p:blipFill rotWithShape="1">
            <a:blip r:embed="rId2">
              <a:alphaModFix amt="17000"/>
            </a:blip>
            <a:srcRect b="15717"/>
            <a:stretch/>
          </p:blipFill>
          <p:spPr>
            <a:xfrm>
              <a:off x="0" y="0"/>
              <a:ext cx="12192000" cy="6858000"/>
            </a:xfrm>
            <a:prstGeom prst="rect">
              <a:avLst/>
            </a:prstGeom>
          </p:spPr>
        </p:pic>
      </p:grpSp>
      <p:sp>
        <p:nvSpPr>
          <p:cNvPr id="5" name="1 Rectángulo">
            <a:extLst>
              <a:ext uri="{FF2B5EF4-FFF2-40B4-BE49-F238E27FC236}">
                <a16:creationId xmlns:a16="http://schemas.microsoft.com/office/drawing/2014/main" id="{8A8F9322-B04C-A84C-9FAE-E78446206817}"/>
              </a:ext>
            </a:extLst>
          </p:cNvPr>
          <p:cNvSpPr/>
          <p:nvPr/>
        </p:nvSpPr>
        <p:spPr>
          <a:xfrm>
            <a:off x="727443" y="4123916"/>
            <a:ext cx="11110596" cy="1912703"/>
          </a:xfrm>
          <a:prstGeom prst="rect">
            <a:avLst/>
          </a:prstGeom>
        </p:spPr>
        <p:txBody>
          <a:bodyPr wrap="square">
            <a:spAutoFit/>
          </a:bodyPr>
          <a:lstStyle/>
          <a:p>
            <a:pPr lvl="0">
              <a:lnSpc>
                <a:spcPts val="7700"/>
              </a:lnSpc>
              <a:defRPr/>
            </a:pPr>
            <a:r>
              <a:rPr lang="es-ES" sz="4000" b="1" dirty="0">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VALORACIÓN DE PROVISIONES TÉCNICAS VIDA</a:t>
            </a:r>
          </a:p>
          <a:p>
            <a:pPr lvl="0">
              <a:lnSpc>
                <a:spcPts val="7700"/>
              </a:lnSpc>
              <a:defRPr/>
            </a:pPr>
            <a:r>
              <a:rPr lang="es-ES" sz="2800" b="1" dirty="0">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Profesor: José Antonio Arjona Luna</a:t>
            </a:r>
          </a:p>
        </p:txBody>
      </p:sp>
      <p:pic>
        <p:nvPicPr>
          <p:cNvPr id="9" name="Imagen 8"/>
          <p:cNvPicPr>
            <a:picLocks noChangeAspect="1"/>
          </p:cNvPicPr>
          <p:nvPr/>
        </p:nvPicPr>
        <p:blipFill>
          <a:blip r:embed="rId3"/>
          <a:stretch>
            <a:fillRect/>
          </a:stretch>
        </p:blipFill>
        <p:spPr>
          <a:xfrm>
            <a:off x="266294" y="321614"/>
            <a:ext cx="1805880" cy="1740344"/>
          </a:xfrm>
          <a:prstGeom prst="rect">
            <a:avLst/>
          </a:prstGeom>
        </p:spPr>
      </p:pic>
    </p:spTree>
    <p:extLst>
      <p:ext uri="{BB962C8B-B14F-4D97-AF65-F5344CB8AC3E}">
        <p14:creationId xmlns:p14="http://schemas.microsoft.com/office/powerpoint/2010/main" val="3987738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8" name="Rectángulo 7">
            <a:extLst>
              <a:ext uri="{FF2B5EF4-FFF2-40B4-BE49-F238E27FC236}">
                <a16:creationId xmlns:a16="http://schemas.microsoft.com/office/drawing/2014/main" id="{DFB696FF-2F2A-4951-9239-D204BA30978D}"/>
              </a:ext>
            </a:extLst>
          </p:cNvPr>
          <p:cNvSpPr/>
          <p:nvPr/>
        </p:nvSpPr>
        <p:spPr>
          <a:xfrm>
            <a:off x="921488" y="2702471"/>
            <a:ext cx="10423423" cy="125993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atin typeface="Consolas" panose="020B0609020204030204" pitchFamily="49" charset="0"/>
              </a:rPr>
              <a:t>VALORACIÓN DE HIPÓTESIS SUBYACENTES</a:t>
            </a:r>
            <a:endParaRPr lang="es-ES" sz="3200" dirty="0">
              <a:latin typeface="Consolas" panose="020B0609020204030204" pitchFamily="49" charset="0"/>
            </a:endParaRPr>
          </a:p>
        </p:txBody>
      </p:sp>
    </p:spTree>
    <p:extLst>
      <p:ext uri="{BB962C8B-B14F-4D97-AF65-F5344CB8AC3E}">
        <p14:creationId xmlns:p14="http://schemas.microsoft.com/office/powerpoint/2010/main" val="1061718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VALIDACIÓN DE HIPÓTESIS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5" name="Rectángulo 14">
            <a:extLst>
              <a:ext uri="{FF2B5EF4-FFF2-40B4-BE49-F238E27FC236}">
                <a16:creationId xmlns:a16="http://schemas.microsoft.com/office/drawing/2014/main" id="{8386C1C1-B9DF-4A7D-A895-58293570444F}"/>
              </a:ext>
            </a:extLst>
          </p:cNvPr>
          <p:cNvSpPr/>
          <p:nvPr/>
        </p:nvSpPr>
        <p:spPr>
          <a:xfrm>
            <a:off x="921487" y="2130441"/>
            <a:ext cx="10515600" cy="288401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i="1" dirty="0">
                <a:latin typeface="Tw Cen MT" panose="020B0602020104020603" pitchFamily="34" charset="0"/>
              </a:rPr>
              <a:t>Las empresas de seguros y de reaseguros deberían garantizar que sean coherentes las hipótesis utilizadas en la determinación de las provisiones técnicas, los fondos propios y el capital de solvencia obligatorio.</a:t>
            </a:r>
          </a:p>
          <a:p>
            <a:pPr algn="ctr"/>
            <a:endParaRPr lang="es-ES" sz="800" dirty="0">
              <a:latin typeface="Tw Cen MT" panose="020B0602020104020603" pitchFamily="34" charset="0"/>
            </a:endParaRPr>
          </a:p>
          <a:p>
            <a:pPr algn="ctr"/>
            <a:r>
              <a:rPr lang="es-ES" sz="3200" dirty="0">
                <a:latin typeface="Tw Cen MT" panose="020B0602020104020603" pitchFamily="34" charset="0"/>
              </a:rPr>
              <a:t>Directriz 24 sobre la valoración de las provisiones técnicas</a:t>
            </a:r>
          </a:p>
        </p:txBody>
      </p:sp>
    </p:spTree>
    <p:extLst>
      <p:ext uri="{BB962C8B-B14F-4D97-AF65-F5344CB8AC3E}">
        <p14:creationId xmlns:p14="http://schemas.microsoft.com/office/powerpoint/2010/main" val="902216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CASH FLOWS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5" name="Rectángulo 14">
            <a:extLst>
              <a:ext uri="{FF2B5EF4-FFF2-40B4-BE49-F238E27FC236}">
                <a16:creationId xmlns:a16="http://schemas.microsoft.com/office/drawing/2014/main" id="{8386C1C1-B9DF-4A7D-A895-58293570444F}"/>
              </a:ext>
            </a:extLst>
          </p:cNvPr>
          <p:cNvSpPr/>
          <p:nvPr/>
        </p:nvSpPr>
        <p:spPr>
          <a:xfrm>
            <a:off x="921487" y="1129309"/>
            <a:ext cx="10423423" cy="83714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i="1" dirty="0">
                <a:latin typeface="Tw Cen MT" panose="020B0602020104020603" pitchFamily="34" charset="0"/>
              </a:rPr>
              <a:t>Basados en técnicas actuariales sensatas, datos de buena calidad y el cotejo periódico con la experiencia</a:t>
            </a:r>
            <a:endParaRPr lang="es-ES" sz="2400" dirty="0">
              <a:latin typeface="Tw Cen MT" panose="020B0602020104020603" pitchFamily="34" charset="0"/>
            </a:endParaRPr>
          </a:p>
        </p:txBody>
      </p:sp>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pic>
        <p:nvPicPr>
          <p:cNvPr id="3" name="Imagen 2">
            <a:extLst>
              <a:ext uri="{FF2B5EF4-FFF2-40B4-BE49-F238E27FC236}">
                <a16:creationId xmlns:a16="http://schemas.microsoft.com/office/drawing/2014/main" id="{749AA300-35D5-49F8-9605-FA6EB4FC3C0A}"/>
              </a:ext>
            </a:extLst>
          </p:cNvPr>
          <p:cNvPicPr>
            <a:picLocks noChangeAspect="1"/>
          </p:cNvPicPr>
          <p:nvPr/>
        </p:nvPicPr>
        <p:blipFill>
          <a:blip r:embed="rId4"/>
          <a:stretch>
            <a:fillRect/>
          </a:stretch>
        </p:blipFill>
        <p:spPr>
          <a:xfrm>
            <a:off x="921488" y="2078893"/>
            <a:ext cx="6821095" cy="4056519"/>
          </a:xfrm>
          <a:prstGeom prst="rect">
            <a:avLst/>
          </a:prstGeom>
        </p:spPr>
      </p:pic>
      <p:sp>
        <p:nvSpPr>
          <p:cNvPr id="5" name="Rectángulo 4">
            <a:extLst>
              <a:ext uri="{FF2B5EF4-FFF2-40B4-BE49-F238E27FC236}">
                <a16:creationId xmlns:a16="http://schemas.microsoft.com/office/drawing/2014/main" id="{38486D39-A68B-4493-8E79-E32D988C6FC7}"/>
              </a:ext>
            </a:extLst>
          </p:cNvPr>
          <p:cNvSpPr/>
          <p:nvPr/>
        </p:nvSpPr>
        <p:spPr>
          <a:xfrm>
            <a:off x="7951304" y="2078893"/>
            <a:ext cx="3402496" cy="4056519"/>
          </a:xfrm>
          <a:prstGeom prst="rect">
            <a:avLst/>
          </a:prstGeom>
          <a:solidFill>
            <a:srgbClr val="C94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Tw Cen MT" panose="020B0602020104020603" pitchFamily="34" charset="0"/>
              </a:rPr>
              <a:t>La proyección de flujos utilizada en el cálculo del BEL tendrá en cuenta la totalidad de las entradas y salidas de caja necesarias para liquidar las obligaciones de seguro durante su período de vigencia.</a:t>
            </a:r>
          </a:p>
        </p:txBody>
      </p:sp>
    </p:spTree>
    <p:extLst>
      <p:ext uri="{BB962C8B-B14F-4D97-AF65-F5344CB8AC3E}">
        <p14:creationId xmlns:p14="http://schemas.microsoft.com/office/powerpoint/2010/main" val="348835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HIPÓTESIS DE VALORACIÓN: APROXIMACIÓN ESTÁNDAR</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pic>
        <p:nvPicPr>
          <p:cNvPr id="3" name="Imagen 2">
            <a:extLst>
              <a:ext uri="{FF2B5EF4-FFF2-40B4-BE49-F238E27FC236}">
                <a16:creationId xmlns:a16="http://schemas.microsoft.com/office/drawing/2014/main" id="{8A4BDFDA-931F-4A73-A8BF-0AD10171423D}"/>
              </a:ext>
            </a:extLst>
          </p:cNvPr>
          <p:cNvPicPr>
            <a:picLocks noChangeAspect="1"/>
          </p:cNvPicPr>
          <p:nvPr/>
        </p:nvPicPr>
        <p:blipFill>
          <a:blip r:embed="rId4"/>
          <a:stretch>
            <a:fillRect/>
          </a:stretch>
        </p:blipFill>
        <p:spPr>
          <a:xfrm>
            <a:off x="978292" y="1260921"/>
            <a:ext cx="10610734" cy="5114307"/>
          </a:xfrm>
          <a:prstGeom prst="rect">
            <a:avLst/>
          </a:prstGeom>
        </p:spPr>
      </p:pic>
    </p:spTree>
    <p:extLst>
      <p:ext uri="{BB962C8B-B14F-4D97-AF65-F5344CB8AC3E}">
        <p14:creationId xmlns:p14="http://schemas.microsoft.com/office/powerpoint/2010/main" val="1380923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HIPÓTESIS DE VALORACIÓN: APROXIMACIÓN ESTÁNDAR</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5" name="Rectángulo 4">
            <a:extLst>
              <a:ext uri="{FF2B5EF4-FFF2-40B4-BE49-F238E27FC236}">
                <a16:creationId xmlns:a16="http://schemas.microsoft.com/office/drawing/2014/main" id="{BD9470DF-5545-4861-874E-F0D167C6D8DA}"/>
              </a:ext>
            </a:extLst>
          </p:cNvPr>
          <p:cNvSpPr/>
          <p:nvPr/>
        </p:nvSpPr>
        <p:spPr>
          <a:xfrm>
            <a:off x="921488" y="1118076"/>
            <a:ext cx="10645877" cy="5062924"/>
          </a:xfrm>
          <a:prstGeom prst="rect">
            <a:avLst/>
          </a:prstGeom>
        </p:spPr>
        <p:txBody>
          <a:bodyPr wrap="square">
            <a:spAutoFit/>
          </a:bodyPr>
          <a:lstStyle/>
          <a:p>
            <a:pPr marL="304800" indent="-304800" algn="just">
              <a:buFont typeface="Monotype Sorts" pitchFamily="2" charset="2"/>
              <a:buNone/>
            </a:pPr>
            <a:r>
              <a:rPr lang="en-US" altLang="ko-KR" sz="1700" b="1" dirty="0">
                <a:solidFill>
                  <a:srgbClr val="C00000"/>
                </a:solidFill>
                <a:latin typeface="Tw Cen MT" panose="020B0602020104020603" pitchFamily="34" charset="0"/>
                <a:ea typeface="Gulim" panose="020B0600000101010101" pitchFamily="34" charset="-127"/>
              </a:rPr>
              <a:t> </a:t>
            </a:r>
            <a:r>
              <a:rPr lang="en-US" altLang="ko-KR" sz="1700" b="1" u="sng" dirty="0">
                <a:solidFill>
                  <a:srgbClr val="C00000"/>
                </a:solidFill>
                <a:latin typeface="Tw Cen MT" panose="020B0602020104020603" pitchFamily="34" charset="0"/>
                <a:ea typeface="Gulim" panose="020B0600000101010101" pitchFamily="34" charset="-127"/>
              </a:rPr>
              <a:t>BEST ESTIMATE</a:t>
            </a:r>
            <a:endParaRPr lang="es-ES" altLang="ko-KR" sz="1700" b="1" u="sng" dirty="0">
              <a:solidFill>
                <a:srgbClr val="C00000"/>
              </a:solidFill>
              <a:latin typeface="Tw Cen MT" panose="020B0602020104020603" pitchFamily="34" charset="0"/>
              <a:ea typeface="Gulim" panose="020B0600000101010101" pitchFamily="34" charset="-127"/>
            </a:endParaRPr>
          </a:p>
          <a:p>
            <a:pPr marL="325438" indent="-304800" algn="just"/>
            <a:r>
              <a:rPr lang="es-ES" altLang="ko-KR" sz="1700" dirty="0">
                <a:latin typeface="Tw Cen MT" panose="020B0602020104020603" pitchFamily="34" charset="0"/>
                <a:ea typeface="Gulim" panose="020B0600000101010101" pitchFamily="34" charset="-127"/>
              </a:rPr>
              <a:t>	Es el Valor </a:t>
            </a:r>
            <a:r>
              <a:rPr lang="es-ES" altLang="ko-KR" sz="1700" b="1" dirty="0">
                <a:latin typeface="Tw Cen MT" panose="020B0602020104020603" pitchFamily="34" charset="0"/>
                <a:ea typeface="Gulim" panose="020B0600000101010101" pitchFamily="34" charset="-127"/>
              </a:rPr>
              <a:t>actual de todos los futuros cash-</a:t>
            </a:r>
            <a:r>
              <a:rPr lang="es-ES" altLang="ko-KR" sz="1700" b="1" dirty="0" err="1">
                <a:latin typeface="Tw Cen MT" panose="020B0602020104020603" pitchFamily="34" charset="0"/>
                <a:ea typeface="Gulim" panose="020B0600000101010101" pitchFamily="34" charset="-127"/>
              </a:rPr>
              <a:t>flows</a:t>
            </a:r>
            <a:r>
              <a:rPr lang="es-ES" altLang="ko-KR" sz="1700" b="1" dirty="0">
                <a:latin typeface="Tw Cen MT" panose="020B0602020104020603" pitchFamily="34" charset="0"/>
                <a:ea typeface="Gulim" panose="020B0600000101010101" pitchFamily="34" charset="-127"/>
              </a:rPr>
              <a:t> probables calculados en base a hipótesis que reflejen la experiencia de la compañía</a:t>
            </a:r>
            <a:r>
              <a:rPr lang="es-ES" altLang="ko-KR" sz="1700" dirty="0">
                <a:latin typeface="Tw Cen MT" panose="020B0602020104020603" pitchFamily="34" charset="0"/>
                <a:ea typeface="Gulim" panose="020B0600000101010101" pitchFamily="34" charset="-127"/>
              </a:rPr>
              <a:t> o bien del mercado, en el caso de no disponer de información suficiente en la compañía.</a:t>
            </a:r>
          </a:p>
          <a:p>
            <a:pPr marL="801688" lvl="1" indent="-304800" algn="just"/>
            <a:endParaRPr lang="es-ES" altLang="ko-KR" sz="1700" dirty="0">
              <a:latin typeface="Tw Cen MT" panose="020B0602020104020603" pitchFamily="34" charset="0"/>
              <a:ea typeface="Gulim" panose="020B0600000101010101" pitchFamily="34" charset="-127"/>
            </a:endParaRPr>
          </a:p>
          <a:p>
            <a:pPr marL="801688" lvl="1" indent="-304800" algn="just">
              <a:buFont typeface="Wingdings" panose="05000000000000000000" pitchFamily="2" charset="2"/>
              <a:buChar char="§"/>
            </a:pPr>
            <a:r>
              <a:rPr lang="es-ES" altLang="ko-KR" sz="1700" b="1" dirty="0">
                <a:latin typeface="Tw Cen MT" panose="020B0602020104020603" pitchFamily="34" charset="0"/>
                <a:ea typeface="Gulim" panose="020B0600000101010101" pitchFamily="34" charset="-127"/>
              </a:rPr>
              <a:t>Las hipótesis</a:t>
            </a:r>
            <a:r>
              <a:rPr lang="es-ES" altLang="ko-KR" sz="1700" dirty="0">
                <a:latin typeface="Tw Cen MT" panose="020B0602020104020603" pitchFamily="34" charset="0"/>
                <a:ea typeface="Gulim" panose="020B0600000101010101" pitchFamily="34" charset="-127"/>
              </a:rPr>
              <a:t> </a:t>
            </a:r>
            <a:r>
              <a:rPr lang="es-ES" altLang="ko-KR" sz="1700" b="1" dirty="0">
                <a:latin typeface="Tw Cen MT" panose="020B0602020104020603" pitchFamily="34" charset="0"/>
                <a:ea typeface="Gulim" panose="020B0600000101010101" pitchFamily="34" charset="-127"/>
              </a:rPr>
              <a:t>tienen que ser realistas</a:t>
            </a:r>
            <a:r>
              <a:rPr lang="es-ES" altLang="ko-KR" sz="1700" dirty="0">
                <a:latin typeface="Tw Cen MT" panose="020B0602020104020603" pitchFamily="34" charset="0"/>
                <a:ea typeface="Gulim" panose="020B0600000101010101" pitchFamily="34" charset="-127"/>
              </a:rPr>
              <a:t>, sin sobreestimar o subestimar, y estar basadas en la experiencia de la compañía, considerando hipótesis de mercado cuando la experiencia de la compañía no sea suficiente o fiable.</a:t>
            </a:r>
            <a:endParaRPr lang="es-ES" altLang="ko-KR" sz="1700" b="1" dirty="0">
              <a:latin typeface="Tw Cen MT" panose="020B0602020104020603" pitchFamily="34" charset="0"/>
              <a:ea typeface="Gulim" panose="020B0600000101010101" pitchFamily="34" charset="-127"/>
            </a:endParaRPr>
          </a:p>
          <a:p>
            <a:pPr marL="801688" lvl="1" indent="-304800" algn="just">
              <a:buFont typeface="Wingdings" panose="05000000000000000000" pitchFamily="2" charset="2"/>
              <a:buChar char="§"/>
            </a:pPr>
            <a:r>
              <a:rPr lang="es-ES" altLang="ko-KR" sz="1700" b="1" dirty="0">
                <a:latin typeface="Tw Cen MT" panose="020B0602020104020603" pitchFamily="34" charset="0"/>
                <a:ea typeface="Gulim" panose="020B0600000101010101" pitchFamily="34" charset="-127"/>
              </a:rPr>
              <a:t>Descuento de flujos</a:t>
            </a:r>
            <a:r>
              <a:rPr lang="es-ES" altLang="ko-KR" sz="1700" dirty="0">
                <a:latin typeface="Tw Cen MT" panose="020B0602020104020603" pitchFamily="34" charset="0"/>
                <a:ea typeface="Gulim" panose="020B0600000101010101" pitchFamily="34" charset="-127"/>
              </a:rPr>
              <a:t>: se hará utilizando</a:t>
            </a:r>
            <a:r>
              <a:rPr lang="es-ES" altLang="ko-KR" sz="1700" b="1" dirty="0">
                <a:latin typeface="Tw Cen MT" panose="020B0602020104020603" pitchFamily="34" charset="0"/>
                <a:ea typeface="Gulim" panose="020B0600000101010101" pitchFamily="34" charset="-127"/>
              </a:rPr>
              <a:t> la curva libre de riesgo a la fecha de valoración.</a:t>
            </a:r>
            <a:endParaRPr lang="es-ES" altLang="ko-KR" sz="1700" dirty="0">
              <a:latin typeface="Tw Cen MT" panose="020B0602020104020603" pitchFamily="34" charset="0"/>
              <a:ea typeface="Gulim" panose="020B0600000101010101" pitchFamily="34" charset="-127"/>
            </a:endParaRPr>
          </a:p>
          <a:p>
            <a:pPr marL="801688" lvl="1" indent="-304800" algn="just">
              <a:buFont typeface="Wingdings" panose="05000000000000000000" pitchFamily="2" charset="2"/>
              <a:buChar char="§"/>
            </a:pPr>
            <a:r>
              <a:rPr lang="es-ES" altLang="ko-KR" sz="1700" b="1" dirty="0">
                <a:latin typeface="Tw Cen MT" panose="020B0602020104020603" pitchFamily="34" charset="0"/>
                <a:ea typeface="Gulim" panose="020B0600000101010101" pitchFamily="34" charset="-127"/>
              </a:rPr>
              <a:t>Gastos</a:t>
            </a:r>
            <a:r>
              <a:rPr lang="es-ES" altLang="ko-KR" sz="1700" dirty="0">
                <a:latin typeface="Tw Cen MT" panose="020B0602020104020603" pitchFamily="34" charset="0"/>
                <a:ea typeface="Gulim" panose="020B0600000101010101" pitchFamily="34" charset="-127"/>
              </a:rPr>
              <a:t>: Deben incluirse </a:t>
            </a:r>
            <a:r>
              <a:rPr lang="es-ES" altLang="ko-KR" sz="1700" b="1" dirty="0">
                <a:latin typeface="Tw Cen MT" panose="020B0602020104020603" pitchFamily="34" charset="0"/>
                <a:ea typeface="Gulim" panose="020B0600000101010101" pitchFamily="34" charset="-127"/>
              </a:rPr>
              <a:t>todos los gastos y comisiones</a:t>
            </a:r>
            <a:r>
              <a:rPr lang="es-ES" altLang="ko-KR" sz="1700" dirty="0">
                <a:latin typeface="Tw Cen MT" panose="020B0602020104020603" pitchFamily="34" charset="0"/>
                <a:ea typeface="Gulim" panose="020B0600000101010101" pitchFamily="34" charset="-127"/>
              </a:rPr>
              <a:t>, sin considerar economías de escala y asumiendo un nivel de inflación consistente con el resto de hipótesis económicas .</a:t>
            </a:r>
            <a:endParaRPr lang="es-ES" altLang="ko-KR" sz="1700" b="1" dirty="0">
              <a:latin typeface="Tw Cen MT" panose="020B0602020104020603" pitchFamily="34" charset="0"/>
              <a:ea typeface="Gulim" panose="020B0600000101010101" pitchFamily="34" charset="-127"/>
            </a:endParaRPr>
          </a:p>
          <a:p>
            <a:pPr marL="801688" lvl="1" indent="-304800" algn="just">
              <a:buFont typeface="Wingdings" panose="05000000000000000000" pitchFamily="2" charset="2"/>
              <a:buChar char="§"/>
            </a:pPr>
            <a:r>
              <a:rPr lang="es-ES" altLang="ko-KR" sz="1700" b="1" dirty="0">
                <a:latin typeface="Tw Cen MT" panose="020B0602020104020603" pitchFamily="34" charset="0"/>
                <a:ea typeface="Gulim" panose="020B0600000101010101" pitchFamily="34" charset="-127"/>
              </a:rPr>
              <a:t>Reaseguro</a:t>
            </a:r>
            <a:r>
              <a:rPr lang="es-ES" altLang="ko-KR" sz="1700" dirty="0">
                <a:latin typeface="Tw Cen MT" panose="020B0602020104020603" pitchFamily="34" charset="0"/>
                <a:ea typeface="Gulim" panose="020B0600000101010101" pitchFamily="34" charset="-127"/>
              </a:rPr>
              <a:t>: El </a:t>
            </a:r>
            <a:r>
              <a:rPr lang="es-ES" altLang="ko-KR" sz="1700" dirty="0" err="1">
                <a:latin typeface="Tw Cen MT" panose="020B0602020104020603" pitchFamily="34" charset="0"/>
                <a:ea typeface="Gulim" panose="020B0600000101010101" pitchFamily="34" charset="-127"/>
              </a:rPr>
              <a:t>best</a:t>
            </a:r>
            <a:r>
              <a:rPr lang="es-ES" altLang="ko-KR" sz="1700" dirty="0">
                <a:latin typeface="Tw Cen MT" panose="020B0602020104020603" pitchFamily="34" charset="0"/>
                <a:ea typeface="Gulim" panose="020B0600000101010101" pitchFamily="34" charset="-127"/>
              </a:rPr>
              <a:t> </a:t>
            </a:r>
            <a:r>
              <a:rPr lang="es-ES" altLang="ko-KR" sz="1700" dirty="0" err="1">
                <a:latin typeface="Tw Cen MT" panose="020B0602020104020603" pitchFamily="34" charset="0"/>
                <a:ea typeface="Gulim" panose="020B0600000101010101" pitchFamily="34" charset="-127"/>
              </a:rPr>
              <a:t>estimate</a:t>
            </a:r>
            <a:r>
              <a:rPr lang="es-ES" altLang="ko-KR" sz="1700" dirty="0">
                <a:latin typeface="Tw Cen MT" panose="020B0602020104020603" pitchFamily="34" charset="0"/>
                <a:ea typeface="Gulim" panose="020B0600000101010101" pitchFamily="34" charset="-127"/>
              </a:rPr>
              <a:t> debe calcularse </a:t>
            </a:r>
            <a:r>
              <a:rPr lang="es-ES" altLang="ko-KR" sz="1700" b="1" dirty="0">
                <a:latin typeface="Tw Cen MT" panose="020B0602020104020603" pitchFamily="34" charset="0"/>
                <a:ea typeface="Gulim" panose="020B0600000101010101" pitchFamily="34" charset="-127"/>
              </a:rPr>
              <a:t>bruto y neto de reaseguro.</a:t>
            </a:r>
          </a:p>
          <a:p>
            <a:pPr marL="801688" lvl="1" indent="-304800" algn="just">
              <a:buFont typeface="Wingdings" panose="05000000000000000000" pitchFamily="2" charset="2"/>
              <a:buChar char="§"/>
            </a:pPr>
            <a:r>
              <a:rPr lang="es-ES" altLang="ko-KR" sz="1700" b="1" dirty="0">
                <a:latin typeface="Tw Cen MT" panose="020B0602020104020603" pitchFamily="34" charset="0"/>
                <a:ea typeface="Gulim" panose="020B0600000101010101" pitchFamily="34" charset="-127"/>
              </a:rPr>
              <a:t>Impuestos</a:t>
            </a:r>
            <a:r>
              <a:rPr lang="es-ES" altLang="ko-KR" sz="1700" dirty="0">
                <a:latin typeface="Tw Cen MT" panose="020B0602020104020603" pitchFamily="34" charset="0"/>
                <a:ea typeface="Gulim" panose="020B0600000101010101" pitchFamily="34" charset="-127"/>
              </a:rPr>
              <a:t>: </a:t>
            </a:r>
            <a:r>
              <a:rPr lang="es-ES" altLang="ko-KR" sz="1700" b="1" dirty="0">
                <a:latin typeface="Tw Cen MT" panose="020B0602020104020603" pitchFamily="34" charset="0"/>
                <a:ea typeface="Gulim" panose="020B0600000101010101" pitchFamily="34" charset="-127"/>
              </a:rPr>
              <a:t>Los impuestos deben tenerse en cuenta</a:t>
            </a:r>
            <a:r>
              <a:rPr lang="es-ES" altLang="ko-KR" sz="1700" dirty="0">
                <a:latin typeface="Tw Cen MT" panose="020B0602020104020603" pitchFamily="34" charset="0"/>
                <a:ea typeface="Gulim" panose="020B0600000101010101" pitchFamily="34" charset="-127"/>
              </a:rPr>
              <a:t> a la hora de proyectar los cash-</a:t>
            </a:r>
            <a:r>
              <a:rPr lang="es-ES" altLang="ko-KR" sz="1700" dirty="0" err="1">
                <a:latin typeface="Tw Cen MT" panose="020B0602020104020603" pitchFamily="34" charset="0"/>
                <a:ea typeface="Gulim" panose="020B0600000101010101" pitchFamily="34" charset="-127"/>
              </a:rPr>
              <a:t>flows</a:t>
            </a:r>
            <a:r>
              <a:rPr lang="es-ES" altLang="ko-KR" sz="1700" dirty="0">
                <a:latin typeface="Tw Cen MT" panose="020B0602020104020603" pitchFamily="34" charset="0"/>
                <a:ea typeface="Gulim" panose="020B0600000101010101" pitchFamily="34" charset="-127"/>
              </a:rPr>
              <a:t>, según su aplicación actual. </a:t>
            </a:r>
            <a:endParaRPr lang="es-ES" altLang="ko-KR" sz="1700" b="1" dirty="0">
              <a:latin typeface="Tw Cen MT" panose="020B0602020104020603" pitchFamily="34" charset="0"/>
              <a:ea typeface="Gulim" panose="020B0600000101010101" pitchFamily="34" charset="-127"/>
            </a:endParaRPr>
          </a:p>
          <a:p>
            <a:pPr marL="801688" lvl="1" indent="-304800" algn="just">
              <a:buFont typeface="Wingdings" panose="05000000000000000000" pitchFamily="2" charset="2"/>
              <a:buChar char="§"/>
            </a:pPr>
            <a:r>
              <a:rPr lang="es-ES" altLang="ko-KR" sz="1700" b="1" dirty="0">
                <a:latin typeface="Tw Cen MT" panose="020B0602020104020603" pitchFamily="34" charset="0"/>
                <a:ea typeface="Gulim" panose="020B0600000101010101" pitchFamily="34" charset="-127"/>
              </a:rPr>
              <a:t>Primas Futuras</a:t>
            </a:r>
            <a:r>
              <a:rPr lang="es-ES" altLang="ko-KR" sz="1700" dirty="0">
                <a:latin typeface="Tw Cen MT" panose="020B0602020104020603" pitchFamily="34" charset="0"/>
                <a:ea typeface="Gulim" panose="020B0600000101010101" pitchFamily="34" charset="-127"/>
              </a:rPr>
              <a:t>:</a:t>
            </a:r>
            <a:r>
              <a:rPr lang="es-ES" altLang="ko-KR" sz="1700" b="1" dirty="0">
                <a:latin typeface="Tw Cen MT" panose="020B0602020104020603" pitchFamily="34" charset="0"/>
                <a:ea typeface="Gulim" panose="020B0600000101010101" pitchFamily="34" charset="-127"/>
              </a:rPr>
              <a:t> </a:t>
            </a:r>
            <a:r>
              <a:rPr lang="es-ES" altLang="ko-KR" sz="1700" dirty="0">
                <a:latin typeface="Tw Cen MT" panose="020B0602020104020603" pitchFamily="34" charset="0"/>
                <a:ea typeface="Gulim" panose="020B0600000101010101" pitchFamily="34" charset="-127"/>
              </a:rPr>
              <a:t>Sólo se tendrán en cuenta las </a:t>
            </a:r>
            <a:r>
              <a:rPr lang="es-ES" altLang="ko-KR" sz="1700" b="1" dirty="0">
                <a:latin typeface="Tw Cen MT" panose="020B0602020104020603" pitchFamily="34" charset="0"/>
                <a:ea typeface="Gulim" panose="020B0600000101010101" pitchFamily="34" charset="-127"/>
              </a:rPr>
              <a:t>primas futuras contractuales (devengadas</a:t>
            </a:r>
            <a:r>
              <a:rPr lang="es-ES" altLang="ko-KR" sz="1700" b="1" u="sng" dirty="0">
                <a:latin typeface="Tw Cen MT" panose="020B0602020104020603" pitchFamily="34" charset="0"/>
                <a:ea typeface="Gulim" panose="020B0600000101010101" pitchFamily="34" charset="-127"/>
              </a:rPr>
              <a:t>)</a:t>
            </a:r>
            <a:r>
              <a:rPr lang="es-ES" altLang="ko-KR" sz="1700" b="1" dirty="0">
                <a:latin typeface="Tw Cen MT" panose="020B0602020104020603" pitchFamily="34" charset="0"/>
                <a:ea typeface="Gulim" panose="020B0600000101010101" pitchFamily="34" charset="-127"/>
              </a:rPr>
              <a:t>,</a:t>
            </a:r>
            <a:r>
              <a:rPr lang="es-ES" altLang="ko-KR" sz="1700" dirty="0">
                <a:latin typeface="Tw Cen MT" panose="020B0602020104020603" pitchFamily="34" charset="0"/>
                <a:ea typeface="Gulim" panose="020B0600000101010101" pitchFamily="34" charset="-127"/>
              </a:rPr>
              <a:t> por tanto, quedan excluidas las aportaciones adicionales que el asegurado no tiene obligación de realizar, si bien debe incluirse el coste de la opción del asegurado a hacer aportaciones extraordinarias al tipo de interés garantizado original. Se debe contemplar la persistencia de las primas futuras.</a:t>
            </a:r>
            <a:endParaRPr lang="es-ES" altLang="ko-KR" sz="1700" b="1" dirty="0">
              <a:latin typeface="Tw Cen MT" panose="020B0602020104020603" pitchFamily="34" charset="0"/>
              <a:ea typeface="Gulim" panose="020B0600000101010101" pitchFamily="34" charset="-127"/>
            </a:endParaRPr>
          </a:p>
          <a:p>
            <a:pPr marL="801688" lvl="1" indent="-304800" algn="just">
              <a:buFont typeface="Wingdings" panose="05000000000000000000" pitchFamily="2" charset="2"/>
              <a:buChar char="§"/>
            </a:pPr>
            <a:r>
              <a:rPr lang="es-ES" altLang="ko-KR" sz="1700" b="1" dirty="0">
                <a:latin typeface="Tw Cen MT" panose="020B0602020104020603" pitchFamily="34" charset="0"/>
                <a:ea typeface="Gulim" panose="020B0600000101010101" pitchFamily="34" charset="-127"/>
              </a:rPr>
              <a:t>Garantías al vencimiento</a:t>
            </a:r>
            <a:r>
              <a:rPr lang="es-ES" altLang="ko-KR" sz="1700" dirty="0">
                <a:latin typeface="Tw Cen MT" panose="020B0602020104020603" pitchFamily="34" charset="0"/>
                <a:ea typeface="Gulim" panose="020B0600000101010101" pitchFamily="34" charset="-127"/>
              </a:rPr>
              <a:t>: En caso de existir la posibilidad de elegir entre un capital o una renta, cuyas bases técnicas en el momento de la elección puedan ser distintas son distintas a las originales, deberá considerarse el coste que ello pueda suponer para la compañía.</a:t>
            </a:r>
            <a:endParaRPr lang="es-ES" sz="1700" dirty="0">
              <a:latin typeface="Tw Cen MT" panose="020B0602020104020603" pitchFamily="34" charset="0"/>
            </a:endParaRPr>
          </a:p>
        </p:txBody>
      </p:sp>
    </p:spTree>
    <p:extLst>
      <p:ext uri="{BB962C8B-B14F-4D97-AF65-F5344CB8AC3E}">
        <p14:creationId xmlns:p14="http://schemas.microsoft.com/office/powerpoint/2010/main" val="4129122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HIPÓTESIS REALISTAS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Rectángulo 5">
            <a:extLst>
              <a:ext uri="{FF2B5EF4-FFF2-40B4-BE49-F238E27FC236}">
                <a16:creationId xmlns:a16="http://schemas.microsoft.com/office/drawing/2014/main" id="{9530AAEA-D07A-49BE-BE09-D8180BEF10BB}"/>
              </a:ext>
            </a:extLst>
          </p:cNvPr>
          <p:cNvSpPr/>
          <p:nvPr/>
        </p:nvSpPr>
        <p:spPr>
          <a:xfrm>
            <a:off x="978291" y="1118076"/>
            <a:ext cx="10515600" cy="4324261"/>
          </a:xfrm>
          <a:prstGeom prst="rect">
            <a:avLst/>
          </a:prstGeom>
        </p:spPr>
        <p:txBody>
          <a:bodyPr wrap="square">
            <a:spAutoFit/>
          </a:bodyPr>
          <a:lstStyle/>
          <a:p>
            <a:pPr>
              <a:spcBef>
                <a:spcPts val="336"/>
              </a:spcBef>
              <a:spcAft>
                <a:spcPts val="336"/>
              </a:spcAft>
            </a:pPr>
            <a:r>
              <a:rPr lang="es-ES" sz="2400" b="1" dirty="0">
                <a:solidFill>
                  <a:srgbClr val="C00000"/>
                </a:solidFill>
                <a:latin typeface="Tw Cen MT" panose="020B0602020104020603" pitchFamily="34" charset="0"/>
              </a:rPr>
              <a:t>Al calcular los flujos futuros se emplean determinadas hipótesis de cálculo que tendrán en cuenta los siguientes aspectos:</a:t>
            </a:r>
            <a:endParaRPr lang="es-ES" sz="2400" dirty="0">
              <a:solidFill>
                <a:srgbClr val="C00000"/>
              </a:solidFill>
              <a:latin typeface="Tw Cen MT" panose="020B0602020104020603" pitchFamily="34" charset="0"/>
            </a:endParaRPr>
          </a:p>
          <a:p>
            <a:pPr lvl="1">
              <a:spcBef>
                <a:spcPts val="336"/>
              </a:spcBef>
              <a:spcAft>
                <a:spcPts val="336"/>
              </a:spcAft>
            </a:pPr>
            <a:r>
              <a:rPr lang="es-ES" sz="2400" dirty="0">
                <a:solidFill>
                  <a:srgbClr val="000000"/>
                </a:solidFill>
                <a:latin typeface="Tw Cen MT" panose="020B0602020104020603" pitchFamily="34" charset="0"/>
              </a:rPr>
              <a:t>1.Deben utilizar </a:t>
            </a:r>
            <a:r>
              <a:rPr lang="es-ES" sz="2400" b="1" dirty="0">
                <a:solidFill>
                  <a:srgbClr val="000000"/>
                </a:solidFill>
                <a:latin typeface="Tw Cen MT" panose="020B0602020104020603" pitchFamily="34" charset="0"/>
              </a:rPr>
              <a:t>información específica de la compañía </a:t>
            </a:r>
            <a:r>
              <a:rPr lang="es-ES" sz="2400" dirty="0">
                <a:solidFill>
                  <a:srgbClr val="000000"/>
                </a:solidFill>
                <a:latin typeface="Tw Cen MT" panose="020B0602020104020603" pitchFamily="34" charset="0"/>
              </a:rPr>
              <a:t>(factores demográficos, legales, médicos, tecnológicos, sociales, económicos, etc.)</a:t>
            </a:r>
          </a:p>
          <a:p>
            <a:pPr lvl="1">
              <a:spcBef>
                <a:spcPts val="336"/>
              </a:spcBef>
              <a:spcAft>
                <a:spcPts val="336"/>
              </a:spcAft>
            </a:pPr>
            <a:r>
              <a:rPr lang="es-ES" sz="2400" dirty="0">
                <a:solidFill>
                  <a:srgbClr val="000000"/>
                </a:solidFill>
                <a:latin typeface="Tw Cen MT" panose="020B0602020104020603" pitchFamily="34" charset="0"/>
              </a:rPr>
              <a:t>2.Ser </a:t>
            </a:r>
            <a:r>
              <a:rPr lang="es-ES" sz="2400" b="1" dirty="0">
                <a:solidFill>
                  <a:srgbClr val="C00000"/>
                </a:solidFill>
                <a:latin typeface="Tw Cen MT" panose="020B0602020104020603" pitchFamily="34" charset="0"/>
              </a:rPr>
              <a:t>consistentes</a:t>
            </a:r>
            <a:r>
              <a:rPr lang="es-ES" sz="2400" b="1" dirty="0">
                <a:solidFill>
                  <a:srgbClr val="000000"/>
                </a:solidFill>
                <a:latin typeface="Tw Cen MT" panose="020B0602020104020603" pitchFamily="34" charset="0"/>
              </a:rPr>
              <a:t> </a:t>
            </a:r>
            <a:r>
              <a:rPr lang="es-ES" sz="2400" dirty="0">
                <a:solidFill>
                  <a:srgbClr val="000000"/>
                </a:solidFill>
                <a:latin typeface="Tw Cen MT" panose="020B0602020104020603" pitchFamily="34" charset="0"/>
              </a:rPr>
              <a:t>en el tiempo</a:t>
            </a:r>
          </a:p>
          <a:p>
            <a:pPr lvl="1">
              <a:spcBef>
                <a:spcPts val="336"/>
              </a:spcBef>
              <a:spcAft>
                <a:spcPts val="336"/>
              </a:spcAft>
            </a:pPr>
            <a:r>
              <a:rPr lang="es-ES" sz="2400" dirty="0">
                <a:solidFill>
                  <a:srgbClr val="000000"/>
                </a:solidFill>
                <a:latin typeface="Tw Cen MT" panose="020B0602020104020603" pitchFamily="34" charset="0"/>
              </a:rPr>
              <a:t>3.Analizadas </a:t>
            </a:r>
            <a:r>
              <a:rPr lang="es-ES" sz="2400" b="1" dirty="0">
                <a:solidFill>
                  <a:srgbClr val="000000"/>
                </a:solidFill>
                <a:latin typeface="Tw Cen MT" panose="020B0602020104020603" pitchFamily="34" charset="0"/>
              </a:rPr>
              <a:t>para cada grupo homogéneo </a:t>
            </a:r>
            <a:r>
              <a:rPr lang="es-ES" sz="2400" dirty="0">
                <a:solidFill>
                  <a:srgbClr val="000000"/>
                </a:solidFill>
                <a:latin typeface="Tw Cen MT" panose="020B0602020104020603" pitchFamily="34" charset="0"/>
              </a:rPr>
              <a:t>de riesgos</a:t>
            </a:r>
          </a:p>
          <a:p>
            <a:pPr lvl="1">
              <a:spcBef>
                <a:spcPts val="336"/>
              </a:spcBef>
              <a:spcAft>
                <a:spcPts val="336"/>
              </a:spcAft>
            </a:pPr>
            <a:r>
              <a:rPr lang="es-ES" sz="2400" dirty="0">
                <a:solidFill>
                  <a:srgbClr val="000000"/>
                </a:solidFill>
                <a:latin typeface="Tw Cen MT" panose="020B0602020104020603" pitchFamily="34" charset="0"/>
              </a:rPr>
              <a:t>4.Basadas en información realista y </a:t>
            </a:r>
            <a:r>
              <a:rPr lang="es-ES" sz="2400" b="1" dirty="0">
                <a:solidFill>
                  <a:srgbClr val="C00000"/>
                </a:solidFill>
                <a:latin typeface="Tw Cen MT" panose="020B0602020104020603" pitchFamily="34" charset="0"/>
              </a:rPr>
              <a:t>relevante</a:t>
            </a:r>
            <a:endParaRPr lang="es-ES" sz="2400" dirty="0">
              <a:solidFill>
                <a:srgbClr val="C00000"/>
              </a:solidFill>
              <a:latin typeface="Tw Cen MT" panose="020B0602020104020603" pitchFamily="34" charset="0"/>
            </a:endParaRPr>
          </a:p>
          <a:p>
            <a:pPr lvl="1">
              <a:spcBef>
                <a:spcPts val="336"/>
              </a:spcBef>
              <a:spcAft>
                <a:spcPts val="336"/>
              </a:spcAft>
            </a:pPr>
            <a:r>
              <a:rPr lang="es-ES" sz="2400" dirty="0">
                <a:solidFill>
                  <a:srgbClr val="000000"/>
                </a:solidFill>
                <a:latin typeface="Tw Cen MT" panose="020B0602020104020603" pitchFamily="34" charset="0"/>
              </a:rPr>
              <a:t>5.Tener en cuenta tendencias y </a:t>
            </a:r>
            <a:r>
              <a:rPr lang="es-ES" sz="2400" b="1" dirty="0">
                <a:solidFill>
                  <a:srgbClr val="000000"/>
                </a:solidFill>
                <a:latin typeface="Tw Cen MT" panose="020B0602020104020603" pitchFamily="34" charset="0"/>
              </a:rPr>
              <a:t>cambios futuros</a:t>
            </a:r>
            <a:endParaRPr lang="es-ES" sz="2400" dirty="0">
              <a:solidFill>
                <a:srgbClr val="000000"/>
              </a:solidFill>
              <a:latin typeface="Tw Cen MT" panose="020B0602020104020603" pitchFamily="34" charset="0"/>
            </a:endParaRPr>
          </a:p>
          <a:p>
            <a:pPr lvl="1">
              <a:spcBef>
                <a:spcPts val="336"/>
              </a:spcBef>
              <a:spcAft>
                <a:spcPts val="336"/>
              </a:spcAft>
            </a:pPr>
            <a:r>
              <a:rPr lang="es-ES" sz="2400" b="1" dirty="0">
                <a:solidFill>
                  <a:srgbClr val="000000"/>
                </a:solidFill>
                <a:latin typeface="Tw Cen MT" panose="020B0602020104020603" pitchFamily="34" charset="0"/>
              </a:rPr>
              <a:t>6.Tendrá en cuenta las acciones de gestión futura de la entidad</a:t>
            </a:r>
            <a:endParaRPr lang="es-ES" sz="2400" dirty="0">
              <a:solidFill>
                <a:srgbClr val="000000"/>
              </a:solidFill>
              <a:latin typeface="Tw Cen MT" panose="020B0602020104020603" pitchFamily="34" charset="0"/>
            </a:endParaRPr>
          </a:p>
          <a:p>
            <a:pPr lvl="1">
              <a:spcBef>
                <a:spcPts val="336"/>
              </a:spcBef>
              <a:spcAft>
                <a:spcPts val="336"/>
              </a:spcAft>
            </a:pPr>
            <a:r>
              <a:rPr lang="es-ES" sz="2400" b="1" dirty="0">
                <a:solidFill>
                  <a:srgbClr val="000000"/>
                </a:solidFill>
                <a:latin typeface="Tw Cen MT" panose="020B0602020104020603" pitchFamily="34" charset="0"/>
              </a:rPr>
              <a:t>7.No </a:t>
            </a:r>
            <a:r>
              <a:rPr lang="es-ES" sz="2400" dirty="0">
                <a:solidFill>
                  <a:srgbClr val="000000"/>
                </a:solidFill>
                <a:latin typeface="Tw Cen MT" panose="020B0602020104020603" pitchFamily="34" charset="0"/>
              </a:rPr>
              <a:t>debe incluir </a:t>
            </a:r>
            <a:r>
              <a:rPr lang="es-ES" sz="2400" b="1" dirty="0">
                <a:solidFill>
                  <a:srgbClr val="000000"/>
                </a:solidFill>
                <a:latin typeface="Tw Cen MT" panose="020B0602020104020603" pitchFamily="34" charset="0"/>
              </a:rPr>
              <a:t>márgenes prudenciales</a:t>
            </a:r>
            <a:r>
              <a:rPr lang="es-ES" sz="2400" dirty="0">
                <a:solidFill>
                  <a:srgbClr val="000000"/>
                </a:solidFill>
                <a:latin typeface="Tw Cen MT" panose="020B0602020104020603" pitchFamily="34" charset="0"/>
              </a:rPr>
              <a:t>.</a:t>
            </a:r>
          </a:p>
        </p:txBody>
      </p:sp>
      <p:sp>
        <p:nvSpPr>
          <p:cNvPr id="7" name="Rectángulo 6">
            <a:extLst>
              <a:ext uri="{FF2B5EF4-FFF2-40B4-BE49-F238E27FC236}">
                <a16:creationId xmlns:a16="http://schemas.microsoft.com/office/drawing/2014/main" id="{C76C47FE-7089-4886-BAC2-0BB2A9C3B486}"/>
              </a:ext>
            </a:extLst>
          </p:cNvPr>
          <p:cNvSpPr/>
          <p:nvPr/>
        </p:nvSpPr>
        <p:spPr>
          <a:xfrm>
            <a:off x="921488" y="5452854"/>
            <a:ext cx="10515600" cy="907941"/>
          </a:xfrm>
          <a:prstGeom prst="rect">
            <a:avLst/>
          </a:prstGeom>
        </p:spPr>
        <p:txBody>
          <a:bodyPr wrap="square">
            <a:spAutoFit/>
          </a:bodyPr>
          <a:lstStyle/>
          <a:p>
            <a:pPr>
              <a:spcBef>
                <a:spcPts val="336"/>
              </a:spcBef>
              <a:spcAft>
                <a:spcPts val="336"/>
              </a:spcAft>
            </a:pPr>
            <a:r>
              <a:rPr lang="es-ES" sz="2400" b="1" dirty="0">
                <a:solidFill>
                  <a:srgbClr val="C00000"/>
                </a:solidFill>
                <a:latin typeface="Tw Cen MT" panose="020B0602020104020603" pitchFamily="34" charset="0"/>
              </a:rPr>
              <a:t>¿Qué escenarios debemos considerar en la determinación de los flujos? </a:t>
            </a:r>
            <a:endParaRPr lang="es-ES" sz="2400" dirty="0">
              <a:solidFill>
                <a:srgbClr val="C00000"/>
              </a:solidFill>
              <a:latin typeface="Tw Cen MT" panose="020B0602020104020603" pitchFamily="34" charset="0"/>
            </a:endParaRPr>
          </a:p>
          <a:p>
            <a:pPr lvl="1">
              <a:spcBef>
                <a:spcPts val="336"/>
              </a:spcBef>
              <a:spcAft>
                <a:spcPts val="336"/>
              </a:spcAft>
            </a:pPr>
            <a:r>
              <a:rPr lang="es-ES" sz="2400" dirty="0">
                <a:solidFill>
                  <a:srgbClr val="000000"/>
                </a:solidFill>
                <a:latin typeface="Tw Cen MT" panose="020B0602020104020603" pitchFamily="34" charset="0"/>
              </a:rPr>
              <a:t>En teoría todos, en la práctica ni es posible, ni viable, ni necesario. </a:t>
            </a:r>
            <a:endParaRPr lang="es-ES" sz="2400" dirty="0">
              <a:latin typeface="Tw Cen MT" panose="020B0602020104020603" pitchFamily="34" charset="0"/>
            </a:endParaRPr>
          </a:p>
        </p:txBody>
      </p:sp>
    </p:spTree>
    <p:extLst>
      <p:ext uri="{BB962C8B-B14F-4D97-AF65-F5344CB8AC3E}">
        <p14:creationId xmlns:p14="http://schemas.microsoft.com/office/powerpoint/2010/main" val="741041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HIPÓTESIS DE GASTOS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9E04A6-A96B-4434-86A1-3901D3A89EBA}"/>
              </a:ext>
            </a:extLst>
          </p:cNvPr>
          <p:cNvSpPr/>
          <p:nvPr/>
        </p:nvSpPr>
        <p:spPr>
          <a:xfrm>
            <a:off x="879844" y="1266318"/>
            <a:ext cx="10432312" cy="5278368"/>
          </a:xfrm>
          <a:prstGeom prst="rect">
            <a:avLst/>
          </a:prstGeom>
        </p:spPr>
        <p:txBody>
          <a:bodyPr wrap="square">
            <a:spAutoFit/>
          </a:bodyPr>
          <a:lstStyle/>
          <a:p>
            <a:pPr>
              <a:spcBef>
                <a:spcPts val="336"/>
              </a:spcBef>
              <a:spcAft>
                <a:spcPts val="336"/>
              </a:spcAft>
            </a:pPr>
            <a:r>
              <a:rPr lang="es-ES" sz="2400" b="1" dirty="0">
                <a:solidFill>
                  <a:srgbClr val="C00000"/>
                </a:solidFill>
                <a:latin typeface="Tw Cen MT" panose="020B0602020104020603" pitchFamily="34" charset="0"/>
              </a:rPr>
              <a:t>La asignación de gastos </a:t>
            </a:r>
            <a:r>
              <a:rPr lang="es-ES" sz="2400" dirty="0">
                <a:latin typeface="Tw Cen MT" panose="020B0602020104020603" pitchFamily="34" charset="0"/>
              </a:rPr>
              <a:t>deberá asignarse a </a:t>
            </a:r>
            <a:r>
              <a:rPr lang="es-ES" sz="2400" b="1" dirty="0">
                <a:solidFill>
                  <a:srgbClr val="C00000"/>
                </a:solidFill>
                <a:latin typeface="Tw Cen MT" panose="020B0602020104020603" pitchFamily="34" charset="0"/>
              </a:rPr>
              <a:t>grupos de riesgo homogéneos</a:t>
            </a:r>
            <a:r>
              <a:rPr lang="es-ES" sz="2400" dirty="0">
                <a:latin typeface="Tw Cen MT" panose="020B0602020104020603" pitchFamily="34" charset="0"/>
              </a:rPr>
              <a:t>, como mínimo por líneas de negocio, de acuerdo con la segmentación de las obligaciones utilizadas en el cálculo de PT.</a:t>
            </a:r>
          </a:p>
          <a:p>
            <a:pPr>
              <a:spcBef>
                <a:spcPts val="336"/>
              </a:spcBef>
              <a:spcAft>
                <a:spcPts val="336"/>
              </a:spcAft>
            </a:pPr>
            <a:r>
              <a:rPr lang="es-ES" sz="2400" dirty="0">
                <a:latin typeface="Tw Cen MT" panose="020B0602020104020603" pitchFamily="34" charset="0"/>
              </a:rPr>
              <a:t>Los Gastos Generales deberán </a:t>
            </a:r>
            <a:r>
              <a:rPr lang="es-ES" sz="2400" b="1" dirty="0">
                <a:solidFill>
                  <a:srgbClr val="C00000"/>
                </a:solidFill>
                <a:latin typeface="Tw Cen MT" panose="020B0602020104020603" pitchFamily="34" charset="0"/>
              </a:rPr>
              <a:t>asignarse de manera realista, objetiva, basados en análisis actuales de las operaciones de la empresa.</a:t>
            </a:r>
          </a:p>
          <a:p>
            <a:pPr>
              <a:spcBef>
                <a:spcPts val="336"/>
              </a:spcBef>
              <a:spcAft>
                <a:spcPts val="336"/>
              </a:spcAft>
            </a:pPr>
            <a:r>
              <a:rPr lang="es-ES" sz="2400" dirty="0">
                <a:latin typeface="Tw Cen MT" panose="020B0602020104020603" pitchFamily="34" charset="0"/>
              </a:rPr>
              <a:t>En virtud de la evaluación de proporcionalidad, se podrá hacer uso de la simplificación indicada en el anexo técnico de las Directrices de EIOPA sobre Valoración de PT cuando se cumpla las siguientes condiciones:</a:t>
            </a:r>
          </a:p>
          <a:p>
            <a:pPr marL="800100" lvl="1" indent="-342900">
              <a:spcBef>
                <a:spcPts val="336"/>
              </a:spcBef>
              <a:spcAft>
                <a:spcPts val="336"/>
              </a:spcAft>
              <a:buFont typeface="Arial" panose="020B0604020202020204" pitchFamily="34" charset="0"/>
              <a:buChar char="•"/>
            </a:pPr>
            <a:r>
              <a:rPr lang="es-ES" sz="2400" dirty="0">
                <a:latin typeface="Tw Cen MT" panose="020B0602020104020603" pitchFamily="34" charset="0"/>
              </a:rPr>
              <a:t>Actividad renovable de forma anual.</a:t>
            </a:r>
          </a:p>
          <a:p>
            <a:pPr marL="800100" lvl="1" indent="-342900">
              <a:spcBef>
                <a:spcPts val="336"/>
              </a:spcBef>
              <a:spcAft>
                <a:spcPts val="336"/>
              </a:spcAft>
              <a:buFont typeface="Arial" panose="020B0604020202020204" pitchFamily="34" charset="0"/>
              <a:buChar char="•"/>
            </a:pPr>
            <a:r>
              <a:rPr lang="es-ES" sz="2400" dirty="0">
                <a:latin typeface="Tw Cen MT" panose="020B0602020104020603" pitchFamily="34" charset="0"/>
              </a:rPr>
              <a:t>Renovaciones se consideran nuevas actividades según límites del contrato de seguros.</a:t>
            </a:r>
          </a:p>
          <a:p>
            <a:pPr marL="800100" lvl="1" indent="-342900">
              <a:spcBef>
                <a:spcPts val="336"/>
              </a:spcBef>
              <a:spcAft>
                <a:spcPts val="336"/>
              </a:spcAft>
              <a:buFont typeface="Arial" panose="020B0604020202020204" pitchFamily="34" charset="0"/>
              <a:buChar char="•"/>
            </a:pPr>
            <a:r>
              <a:rPr lang="es-ES" sz="2400" dirty="0">
                <a:latin typeface="Tw Cen MT" panose="020B0602020104020603" pitchFamily="34" charset="0"/>
              </a:rPr>
              <a:t>Los siniestros tienen lugar de manera uniforme durante el periodo de cobertura.</a:t>
            </a:r>
          </a:p>
        </p:txBody>
      </p:sp>
    </p:spTree>
    <p:extLst>
      <p:ext uri="{BB962C8B-B14F-4D97-AF65-F5344CB8AC3E}">
        <p14:creationId xmlns:p14="http://schemas.microsoft.com/office/powerpoint/2010/main" val="2694658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HIPÓTESIS DE CAÍDA</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9E04A6-A96B-4434-86A1-3901D3A89EBA}"/>
              </a:ext>
            </a:extLst>
          </p:cNvPr>
          <p:cNvSpPr/>
          <p:nvPr/>
        </p:nvSpPr>
        <p:spPr>
          <a:xfrm>
            <a:off x="879844" y="1266318"/>
            <a:ext cx="10432312" cy="4909036"/>
          </a:xfrm>
          <a:prstGeom prst="rect">
            <a:avLst/>
          </a:prstGeom>
        </p:spPr>
        <p:txBody>
          <a:bodyPr wrap="square">
            <a:spAutoFit/>
          </a:bodyPr>
          <a:lstStyle/>
          <a:p>
            <a:pPr>
              <a:spcBef>
                <a:spcPts val="336"/>
              </a:spcBef>
              <a:spcAft>
                <a:spcPts val="336"/>
              </a:spcAft>
            </a:pPr>
            <a:r>
              <a:rPr lang="es-ES" sz="2400" b="1" dirty="0">
                <a:solidFill>
                  <a:srgbClr val="C00000"/>
                </a:solidFill>
                <a:latin typeface="Tw Cen MT" panose="020B0602020104020603" pitchFamily="34" charset="0"/>
              </a:rPr>
              <a:t>Recomendaciones en la estimación de hipótesis realista de caída de cartera:</a:t>
            </a:r>
            <a:endParaRPr lang="es-ES" sz="2400" dirty="0">
              <a:solidFill>
                <a:srgbClr val="C00000"/>
              </a:solidFill>
              <a:latin typeface="Tw Cen MT" panose="020B0602020104020603" pitchFamily="34" charset="0"/>
            </a:endParaRPr>
          </a:p>
          <a:p>
            <a:pPr lvl="1">
              <a:spcBef>
                <a:spcPts val="336"/>
              </a:spcBef>
              <a:spcAft>
                <a:spcPts val="336"/>
              </a:spcAft>
            </a:pPr>
            <a:r>
              <a:rPr lang="es-ES" sz="2400" dirty="0">
                <a:latin typeface="Tw Cen MT" panose="020B0602020104020603" pitchFamily="34" charset="0"/>
              </a:rPr>
              <a:t>- No conviene que el cálculo sea muy sofisticado.</a:t>
            </a:r>
          </a:p>
          <a:p>
            <a:pPr lvl="1">
              <a:spcBef>
                <a:spcPts val="336"/>
              </a:spcBef>
              <a:spcAft>
                <a:spcPts val="336"/>
              </a:spcAft>
            </a:pPr>
            <a:r>
              <a:rPr lang="es-ES" sz="2400" dirty="0">
                <a:latin typeface="Tw Cen MT" panose="020B0602020104020603" pitchFamily="34" charset="0"/>
              </a:rPr>
              <a:t>- Habrá que tener en cuenta el histórico de la entidad pero también las </a:t>
            </a:r>
            <a:r>
              <a:rPr lang="es-ES" sz="2400" b="1" dirty="0">
                <a:solidFill>
                  <a:srgbClr val="C00000"/>
                </a:solidFill>
                <a:latin typeface="Tw Cen MT" panose="020B0602020104020603" pitchFamily="34" charset="0"/>
              </a:rPr>
              <a:t>acciones de gestión futuras.</a:t>
            </a:r>
            <a:endParaRPr lang="es-ES" sz="2400" dirty="0">
              <a:solidFill>
                <a:srgbClr val="C00000"/>
              </a:solidFill>
              <a:latin typeface="Tw Cen MT" panose="020B0602020104020603" pitchFamily="34" charset="0"/>
            </a:endParaRPr>
          </a:p>
          <a:p>
            <a:pPr lvl="1">
              <a:spcBef>
                <a:spcPts val="336"/>
              </a:spcBef>
              <a:spcAft>
                <a:spcPts val="336"/>
              </a:spcAft>
            </a:pPr>
            <a:r>
              <a:rPr lang="es-ES" sz="2400" dirty="0">
                <a:latin typeface="Tw Cen MT" panose="020B0602020104020603" pitchFamily="34" charset="0"/>
              </a:rPr>
              <a:t>- La </a:t>
            </a:r>
            <a:r>
              <a:rPr lang="es-ES" sz="2400" b="1" dirty="0">
                <a:solidFill>
                  <a:srgbClr val="C00000"/>
                </a:solidFill>
                <a:latin typeface="Tw Cen MT" panose="020B0602020104020603" pitchFamily="34" charset="0"/>
              </a:rPr>
              <a:t>segmentación</a:t>
            </a:r>
            <a:r>
              <a:rPr lang="es-ES" sz="2400" b="1" dirty="0">
                <a:latin typeface="Tw Cen MT" panose="020B0602020104020603" pitchFamily="34" charset="0"/>
              </a:rPr>
              <a:t> </a:t>
            </a:r>
            <a:r>
              <a:rPr lang="es-ES" sz="2400" dirty="0">
                <a:latin typeface="Tw Cen MT" panose="020B0602020104020603" pitchFamily="34" charset="0"/>
              </a:rPr>
              <a:t>podrá hacerse en función del tamaño de las carteras, producto, grupos homogéneos, agentes (NV), negocio individual/colectivo, edades, etc.</a:t>
            </a:r>
          </a:p>
          <a:p>
            <a:pPr lvl="1">
              <a:spcBef>
                <a:spcPts val="336"/>
              </a:spcBef>
              <a:spcAft>
                <a:spcPts val="336"/>
              </a:spcAft>
            </a:pPr>
            <a:r>
              <a:rPr lang="es-ES" sz="2400" dirty="0">
                <a:latin typeface="Tw Cen MT" panose="020B0602020104020603" pitchFamily="34" charset="0"/>
              </a:rPr>
              <a:t>- Rescates, anulaciones, suspensión pago prima etc. a nivel global o de forma independiente según el producto y en función del </a:t>
            </a:r>
            <a:r>
              <a:rPr lang="es-ES" sz="2400" b="1" dirty="0">
                <a:solidFill>
                  <a:srgbClr val="C00000"/>
                </a:solidFill>
                <a:latin typeface="Tw Cen MT" panose="020B0602020104020603" pitchFamily="34" charset="0"/>
              </a:rPr>
              <a:t>principio de proporcionalidad.</a:t>
            </a:r>
            <a:endParaRPr lang="es-ES" sz="2400" dirty="0">
              <a:solidFill>
                <a:srgbClr val="C00000"/>
              </a:solidFill>
              <a:latin typeface="Tw Cen MT" panose="020B0602020104020603" pitchFamily="34" charset="0"/>
            </a:endParaRPr>
          </a:p>
          <a:p>
            <a:pPr lvl="1">
              <a:spcBef>
                <a:spcPts val="336"/>
              </a:spcBef>
              <a:spcAft>
                <a:spcPts val="336"/>
              </a:spcAft>
            </a:pPr>
            <a:r>
              <a:rPr lang="es-ES" sz="2400" dirty="0">
                <a:latin typeface="Tw Cen MT" panose="020B0602020104020603" pitchFamily="34" charset="0"/>
              </a:rPr>
              <a:t>- Habrá que </a:t>
            </a:r>
            <a:r>
              <a:rPr lang="es-ES" sz="2400" b="1" dirty="0">
                <a:solidFill>
                  <a:srgbClr val="C00000"/>
                </a:solidFill>
                <a:latin typeface="Tw Cen MT" panose="020B0602020104020603" pitchFamily="34" charset="0"/>
              </a:rPr>
              <a:t>tener en cuenta si la anulación supone la incorporación en otro producto.</a:t>
            </a:r>
            <a:endParaRPr lang="es-ES" sz="2400" dirty="0">
              <a:solidFill>
                <a:srgbClr val="C00000"/>
              </a:solidFill>
              <a:latin typeface="Tw Cen MT" panose="020B0602020104020603" pitchFamily="34" charset="0"/>
            </a:endParaRPr>
          </a:p>
        </p:txBody>
      </p:sp>
    </p:spTree>
    <p:extLst>
      <p:ext uri="{BB962C8B-B14F-4D97-AF65-F5344CB8AC3E}">
        <p14:creationId xmlns:p14="http://schemas.microsoft.com/office/powerpoint/2010/main" val="3821579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8" name="Rectángulo 7">
            <a:extLst>
              <a:ext uri="{FF2B5EF4-FFF2-40B4-BE49-F238E27FC236}">
                <a16:creationId xmlns:a16="http://schemas.microsoft.com/office/drawing/2014/main" id="{DFB696FF-2F2A-4951-9239-D204BA30978D}"/>
              </a:ext>
            </a:extLst>
          </p:cNvPr>
          <p:cNvSpPr/>
          <p:nvPr/>
        </p:nvSpPr>
        <p:spPr>
          <a:xfrm>
            <a:off x="921488" y="2702471"/>
            <a:ext cx="10423423" cy="125993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atin typeface="Consolas" panose="020B0609020204030204" pitchFamily="49" charset="0"/>
              </a:rPr>
              <a:t>ESTIMACIÓN DE FLUJOS FUTUROS</a:t>
            </a:r>
            <a:endParaRPr lang="es-ES" sz="3200" dirty="0">
              <a:latin typeface="Consolas" panose="020B0609020204030204" pitchFamily="49" charset="0"/>
            </a:endParaRPr>
          </a:p>
        </p:txBody>
      </p:sp>
    </p:spTree>
    <p:extLst>
      <p:ext uri="{BB962C8B-B14F-4D97-AF65-F5344CB8AC3E}">
        <p14:creationId xmlns:p14="http://schemas.microsoft.com/office/powerpoint/2010/main" val="2997612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CASH FLOWS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5" name="Rectángulo 14">
            <a:extLst>
              <a:ext uri="{FF2B5EF4-FFF2-40B4-BE49-F238E27FC236}">
                <a16:creationId xmlns:a16="http://schemas.microsoft.com/office/drawing/2014/main" id="{8386C1C1-B9DF-4A7D-A895-58293570444F}"/>
              </a:ext>
            </a:extLst>
          </p:cNvPr>
          <p:cNvSpPr/>
          <p:nvPr/>
        </p:nvSpPr>
        <p:spPr>
          <a:xfrm>
            <a:off x="921487" y="1129309"/>
            <a:ext cx="10423423" cy="83714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i="1" dirty="0">
                <a:latin typeface="Tw Cen MT" panose="020B0602020104020603" pitchFamily="34" charset="0"/>
              </a:rPr>
              <a:t>Basados en técnicas actuariales sensatas, datos de buena calidad y el cotejo periódico con la experiencia</a:t>
            </a:r>
            <a:endParaRPr lang="es-ES" sz="2400" dirty="0">
              <a:latin typeface="Tw Cen MT" panose="020B0602020104020603" pitchFamily="34" charset="0"/>
            </a:endParaRPr>
          </a:p>
        </p:txBody>
      </p:sp>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pic>
        <p:nvPicPr>
          <p:cNvPr id="3" name="Imagen 2">
            <a:extLst>
              <a:ext uri="{FF2B5EF4-FFF2-40B4-BE49-F238E27FC236}">
                <a16:creationId xmlns:a16="http://schemas.microsoft.com/office/drawing/2014/main" id="{749AA300-35D5-49F8-9605-FA6EB4FC3C0A}"/>
              </a:ext>
            </a:extLst>
          </p:cNvPr>
          <p:cNvPicPr>
            <a:picLocks noChangeAspect="1"/>
          </p:cNvPicPr>
          <p:nvPr/>
        </p:nvPicPr>
        <p:blipFill>
          <a:blip r:embed="rId4"/>
          <a:stretch>
            <a:fillRect/>
          </a:stretch>
        </p:blipFill>
        <p:spPr>
          <a:xfrm>
            <a:off x="921488" y="2078893"/>
            <a:ext cx="6821095" cy="4056519"/>
          </a:xfrm>
          <a:prstGeom prst="rect">
            <a:avLst/>
          </a:prstGeom>
        </p:spPr>
      </p:pic>
      <p:sp>
        <p:nvSpPr>
          <p:cNvPr id="5" name="Rectángulo 4">
            <a:extLst>
              <a:ext uri="{FF2B5EF4-FFF2-40B4-BE49-F238E27FC236}">
                <a16:creationId xmlns:a16="http://schemas.microsoft.com/office/drawing/2014/main" id="{38486D39-A68B-4493-8E79-E32D988C6FC7}"/>
              </a:ext>
            </a:extLst>
          </p:cNvPr>
          <p:cNvSpPr/>
          <p:nvPr/>
        </p:nvSpPr>
        <p:spPr>
          <a:xfrm>
            <a:off x="7951304" y="2078893"/>
            <a:ext cx="3402496" cy="4056519"/>
          </a:xfrm>
          <a:prstGeom prst="rect">
            <a:avLst/>
          </a:prstGeom>
          <a:solidFill>
            <a:srgbClr val="C94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Tw Cen MT" panose="020B0602020104020603" pitchFamily="34" charset="0"/>
              </a:rPr>
              <a:t>La proyección de flujos utilizada en el cálculo del BEL tendrá en cuenta la totalidad de las entradas y salidas de caja necesarias para liquidar las obligaciones de seguro durante su período de vigencia.</a:t>
            </a:r>
          </a:p>
        </p:txBody>
      </p:sp>
    </p:spTree>
    <p:extLst>
      <p:ext uri="{BB962C8B-B14F-4D97-AF65-F5344CB8AC3E}">
        <p14:creationId xmlns:p14="http://schemas.microsoft.com/office/powerpoint/2010/main" val="960494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8" name="Rectángulo 7">
            <a:extLst>
              <a:ext uri="{FF2B5EF4-FFF2-40B4-BE49-F238E27FC236}">
                <a16:creationId xmlns:a16="http://schemas.microsoft.com/office/drawing/2014/main" id="{DFB696FF-2F2A-4951-9239-D204BA30978D}"/>
              </a:ext>
            </a:extLst>
          </p:cNvPr>
          <p:cNvSpPr/>
          <p:nvPr/>
        </p:nvSpPr>
        <p:spPr>
          <a:xfrm>
            <a:off x="921488" y="2702471"/>
            <a:ext cx="10423423" cy="125993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atin typeface="Consolas" panose="020B0609020204030204" pitchFamily="49" charset="0"/>
              </a:rPr>
              <a:t>INTRODUCCIÓN</a:t>
            </a:r>
            <a:endParaRPr lang="es-ES" sz="3200" dirty="0">
              <a:latin typeface="Consolas" panose="020B0609020204030204" pitchFamily="49" charset="0"/>
            </a:endParaRPr>
          </a:p>
        </p:txBody>
      </p:sp>
    </p:spTree>
    <p:extLst>
      <p:ext uri="{BB962C8B-B14F-4D97-AF65-F5344CB8AC3E}">
        <p14:creationId xmlns:p14="http://schemas.microsoft.com/office/powerpoint/2010/main" val="3177816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FLUJOS DE PRIMAS FUTURAS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9E04A6-A96B-4434-86A1-3901D3A89EBA}"/>
              </a:ext>
            </a:extLst>
          </p:cNvPr>
          <p:cNvSpPr/>
          <p:nvPr/>
        </p:nvSpPr>
        <p:spPr>
          <a:xfrm>
            <a:off x="953586" y="2787621"/>
            <a:ext cx="10432312" cy="3824124"/>
          </a:xfrm>
          <a:prstGeom prst="rect">
            <a:avLst/>
          </a:prstGeom>
        </p:spPr>
        <p:txBody>
          <a:bodyPr wrap="square">
            <a:spAutoFit/>
          </a:bodyPr>
          <a:lstStyle/>
          <a:p>
            <a:pPr algn="ctr">
              <a:spcBef>
                <a:spcPts val="336"/>
              </a:spcBef>
              <a:spcAft>
                <a:spcPts val="336"/>
              </a:spcAft>
            </a:pPr>
            <a:r>
              <a:rPr lang="es-ES" sz="2400" b="1" dirty="0">
                <a:solidFill>
                  <a:srgbClr val="C00000"/>
                </a:solidFill>
                <a:latin typeface="Tw Cen MT" panose="020B0602020104020603" pitchFamily="34" charset="0"/>
              </a:rPr>
              <a:t>NO incluye nuevo negocio</a:t>
            </a:r>
          </a:p>
          <a:p>
            <a:r>
              <a:rPr lang="es-ES" sz="2400" b="1" dirty="0" err="1">
                <a:solidFill>
                  <a:srgbClr val="C00000"/>
                </a:solidFill>
                <a:latin typeface="Tw Cen MT" panose="020B0602020104020603" pitchFamily="34" charset="0"/>
              </a:rPr>
              <a:t>Contract</a:t>
            </a:r>
            <a:r>
              <a:rPr lang="es-ES" sz="2400" b="1" dirty="0">
                <a:solidFill>
                  <a:srgbClr val="C00000"/>
                </a:solidFill>
                <a:latin typeface="Tw Cen MT" panose="020B0602020104020603" pitchFamily="34" charset="0"/>
              </a:rPr>
              <a:t> </a:t>
            </a:r>
            <a:r>
              <a:rPr lang="es-ES" sz="2400" b="1" dirty="0" err="1">
                <a:solidFill>
                  <a:srgbClr val="C00000"/>
                </a:solidFill>
                <a:latin typeface="Tw Cen MT" panose="020B0602020104020603" pitchFamily="34" charset="0"/>
              </a:rPr>
              <a:t>boundaries</a:t>
            </a:r>
            <a:r>
              <a:rPr lang="es-ES" sz="2400" b="1" dirty="0">
                <a:solidFill>
                  <a:srgbClr val="C00000"/>
                </a:solidFill>
                <a:latin typeface="Tw Cen MT" panose="020B0602020104020603" pitchFamily="34" charset="0"/>
              </a:rPr>
              <a:t>:</a:t>
            </a:r>
            <a:endParaRPr lang="es-ES" sz="2400" dirty="0">
              <a:solidFill>
                <a:srgbClr val="C00000"/>
              </a:solidFill>
              <a:latin typeface="Tw Cen MT" panose="020B0602020104020603" pitchFamily="34" charset="0"/>
            </a:endParaRPr>
          </a:p>
          <a:p>
            <a:r>
              <a:rPr lang="es-ES" sz="2400" dirty="0">
                <a:latin typeface="Tw Cen MT" panose="020B0602020104020603" pitchFamily="34" charset="0"/>
              </a:rPr>
              <a:t>Algunas de las primas futuras correspondientes a contratos de cartera </a:t>
            </a:r>
            <a:r>
              <a:rPr lang="es-ES" sz="2400" b="1" dirty="0">
                <a:latin typeface="Tw Cen MT" panose="020B0602020104020603" pitchFamily="34" charset="0"/>
              </a:rPr>
              <a:t>no podrán proyectarse a futuro</a:t>
            </a:r>
            <a:r>
              <a:rPr lang="es-ES" sz="2400" dirty="0">
                <a:latin typeface="Tw Cen MT" panose="020B0602020104020603" pitchFamily="34" charset="0"/>
              </a:rPr>
              <a:t>, pese a que pertenezcan a pólizas en vigor, en función de las siguientes características:</a:t>
            </a:r>
          </a:p>
          <a:p>
            <a:pPr lvl="1"/>
            <a:r>
              <a:rPr lang="es-ES" sz="2400" dirty="0">
                <a:latin typeface="Tw Cen MT" panose="020B0602020104020603" pitchFamily="34" charset="0"/>
              </a:rPr>
              <a:t>- Importe no predeterminado a nivel contractual</a:t>
            </a:r>
          </a:p>
          <a:p>
            <a:pPr lvl="1"/>
            <a:r>
              <a:rPr lang="es-ES" sz="2400" dirty="0">
                <a:latin typeface="Tw Cen MT" panose="020B0602020104020603" pitchFamily="34" charset="0"/>
              </a:rPr>
              <a:t>- Exigibilidad del pago de la prima</a:t>
            </a:r>
          </a:p>
          <a:p>
            <a:pPr lvl="1"/>
            <a:r>
              <a:rPr lang="es-ES" sz="2400" dirty="0">
                <a:latin typeface="Tw Cen MT" panose="020B0602020104020603" pitchFamily="34" charset="0"/>
              </a:rPr>
              <a:t>- Extensión de la cobertura</a:t>
            </a:r>
          </a:p>
          <a:p>
            <a:pPr lvl="1"/>
            <a:r>
              <a:rPr lang="es-ES" sz="2400" dirty="0">
                <a:latin typeface="Tw Cen MT" panose="020B0602020104020603" pitchFamily="34" charset="0"/>
              </a:rPr>
              <a:t>- Derecho a rechazar pago de prima</a:t>
            </a:r>
          </a:p>
          <a:p>
            <a:pPr lvl="1"/>
            <a:r>
              <a:rPr lang="es-ES" sz="2400" dirty="0">
                <a:latin typeface="Tw Cen MT" panose="020B0602020104020603" pitchFamily="34" charset="0"/>
              </a:rPr>
              <a:t>- Derecho a modificar las condiciones de la póliza</a:t>
            </a:r>
          </a:p>
        </p:txBody>
      </p:sp>
      <p:sp>
        <p:nvSpPr>
          <p:cNvPr id="6" name="Rectángulo 5">
            <a:extLst>
              <a:ext uri="{FF2B5EF4-FFF2-40B4-BE49-F238E27FC236}">
                <a16:creationId xmlns:a16="http://schemas.microsoft.com/office/drawing/2014/main" id="{212817D3-4D3E-472A-991C-844010257CE6}"/>
              </a:ext>
            </a:extLst>
          </p:cNvPr>
          <p:cNvSpPr/>
          <p:nvPr/>
        </p:nvSpPr>
        <p:spPr>
          <a:xfrm>
            <a:off x="930377" y="1186546"/>
            <a:ext cx="10423423" cy="9717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latin typeface="Tw Cen MT" panose="020B0602020104020603" pitchFamily="34" charset="0"/>
              </a:rPr>
              <a:t>Sólo se proyectan los flujos futuros derivados de obligaciones existentes</a:t>
            </a:r>
          </a:p>
        </p:txBody>
      </p:sp>
      <p:sp>
        <p:nvSpPr>
          <p:cNvPr id="5" name="Flecha: hacia abajo 4">
            <a:extLst>
              <a:ext uri="{FF2B5EF4-FFF2-40B4-BE49-F238E27FC236}">
                <a16:creationId xmlns:a16="http://schemas.microsoft.com/office/drawing/2014/main" id="{1653E468-F6BE-4D81-AA24-C4E82129B6F8}"/>
              </a:ext>
            </a:extLst>
          </p:cNvPr>
          <p:cNvSpPr/>
          <p:nvPr/>
        </p:nvSpPr>
        <p:spPr>
          <a:xfrm>
            <a:off x="5751871" y="2265869"/>
            <a:ext cx="835742" cy="51239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67368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CONTRACT BOUNDARIES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9E04A6-A96B-4434-86A1-3901D3A89EBA}"/>
              </a:ext>
            </a:extLst>
          </p:cNvPr>
          <p:cNvSpPr/>
          <p:nvPr/>
        </p:nvSpPr>
        <p:spPr>
          <a:xfrm>
            <a:off x="921488" y="1118076"/>
            <a:ext cx="10432312" cy="4832092"/>
          </a:xfrm>
          <a:prstGeom prst="rect">
            <a:avLst/>
          </a:prstGeom>
        </p:spPr>
        <p:txBody>
          <a:bodyPr wrap="square">
            <a:spAutoFit/>
          </a:bodyPr>
          <a:lstStyle/>
          <a:p>
            <a:pPr>
              <a:spcBef>
                <a:spcPts val="336"/>
              </a:spcBef>
              <a:spcAft>
                <a:spcPts val="336"/>
              </a:spcAft>
            </a:pPr>
            <a:r>
              <a:rPr lang="es-ES" sz="2400" b="1" dirty="0">
                <a:solidFill>
                  <a:srgbClr val="C00000"/>
                </a:solidFill>
                <a:latin typeface="Tw Cen MT" panose="020B0602020104020603" pitchFamily="34" charset="0"/>
              </a:rPr>
              <a:t>Artículo 18.3.c)</a:t>
            </a:r>
            <a:endParaRPr lang="es-ES" sz="2400" dirty="0">
              <a:solidFill>
                <a:srgbClr val="C00000"/>
              </a:solidFill>
              <a:latin typeface="Tw Cen MT" panose="020B0602020104020603" pitchFamily="34" charset="0"/>
            </a:endParaRPr>
          </a:p>
          <a:p>
            <a:pPr>
              <a:spcBef>
                <a:spcPts val="336"/>
              </a:spcBef>
              <a:spcAft>
                <a:spcPts val="336"/>
              </a:spcAft>
            </a:pPr>
            <a:r>
              <a:rPr lang="es-ES" sz="2400" b="1" i="1" dirty="0">
                <a:latin typeface="Tw Cen MT" panose="020B0602020104020603" pitchFamily="34" charset="0"/>
              </a:rPr>
              <a:t>Las obligaciones conexas a cobertura de seguro o reaseguro proporcionada por la empresa tras cualquiera de las siguientes fechas no formarán parte del contrato, salvo que la empresa pueda obligar al tomador del seguro a pagar la prima correspondiente a tales obligaciones: </a:t>
            </a:r>
            <a:endParaRPr lang="es-ES" sz="2400" dirty="0">
              <a:latin typeface="Tw Cen MT" panose="020B0602020104020603" pitchFamily="34" charset="0"/>
            </a:endParaRPr>
          </a:p>
          <a:p>
            <a:pPr lvl="1">
              <a:spcBef>
                <a:spcPts val="336"/>
              </a:spcBef>
              <a:spcAft>
                <a:spcPts val="336"/>
              </a:spcAft>
            </a:pPr>
            <a:r>
              <a:rPr lang="es-ES" sz="2400" i="1" dirty="0">
                <a:latin typeface="Tw Cen MT" panose="020B0602020104020603" pitchFamily="34" charset="0"/>
              </a:rPr>
              <a:t>a) La fecha futura en que la empresa de seguros y reaseguros tenga el </a:t>
            </a:r>
            <a:r>
              <a:rPr lang="es-ES" sz="2400" b="1" i="1" dirty="0">
                <a:solidFill>
                  <a:srgbClr val="C00000"/>
                </a:solidFill>
                <a:latin typeface="Tw Cen MT" panose="020B0602020104020603" pitchFamily="34" charset="0"/>
              </a:rPr>
              <a:t>derecho unilateral a cancelar</a:t>
            </a:r>
            <a:r>
              <a:rPr lang="es-ES" sz="2400" b="1" i="1" dirty="0">
                <a:latin typeface="Tw Cen MT" panose="020B0602020104020603" pitchFamily="34" charset="0"/>
              </a:rPr>
              <a:t> </a:t>
            </a:r>
            <a:r>
              <a:rPr lang="es-ES" sz="2400" i="1" dirty="0">
                <a:latin typeface="Tw Cen MT" panose="020B0602020104020603" pitchFamily="34" charset="0"/>
              </a:rPr>
              <a:t>el contrato;</a:t>
            </a:r>
            <a:endParaRPr lang="es-ES" sz="2400" dirty="0">
              <a:latin typeface="Tw Cen MT" panose="020B0602020104020603" pitchFamily="34" charset="0"/>
            </a:endParaRPr>
          </a:p>
          <a:p>
            <a:pPr lvl="1">
              <a:spcBef>
                <a:spcPts val="336"/>
              </a:spcBef>
              <a:spcAft>
                <a:spcPts val="336"/>
              </a:spcAft>
            </a:pPr>
            <a:r>
              <a:rPr lang="es-ES" sz="2400" i="1" dirty="0">
                <a:latin typeface="Tw Cen MT" panose="020B0602020104020603" pitchFamily="34" charset="0"/>
              </a:rPr>
              <a:t>b) La fecha futura en que la empresa de seguros y reaseguros tenga el </a:t>
            </a:r>
            <a:r>
              <a:rPr lang="es-ES" sz="2400" b="1" i="1" dirty="0">
                <a:solidFill>
                  <a:srgbClr val="C00000"/>
                </a:solidFill>
                <a:latin typeface="Tw Cen MT" panose="020B0602020104020603" pitchFamily="34" charset="0"/>
              </a:rPr>
              <a:t>derecho unilateral a rechazar primas</a:t>
            </a:r>
            <a:r>
              <a:rPr lang="es-ES" sz="2400" b="1" i="1" dirty="0">
                <a:latin typeface="Tw Cen MT" panose="020B0602020104020603" pitchFamily="34" charset="0"/>
              </a:rPr>
              <a:t> </a:t>
            </a:r>
            <a:r>
              <a:rPr lang="es-ES" sz="2400" i="1" dirty="0">
                <a:latin typeface="Tw Cen MT" panose="020B0602020104020603" pitchFamily="34" charset="0"/>
              </a:rPr>
              <a:t>pagaderas en virtud del contrato;</a:t>
            </a:r>
            <a:endParaRPr lang="es-ES" sz="2400" dirty="0">
              <a:latin typeface="Tw Cen MT" panose="020B0602020104020603" pitchFamily="34" charset="0"/>
            </a:endParaRPr>
          </a:p>
          <a:p>
            <a:pPr lvl="1">
              <a:spcBef>
                <a:spcPts val="336"/>
              </a:spcBef>
              <a:spcAft>
                <a:spcPts val="336"/>
              </a:spcAft>
            </a:pPr>
            <a:r>
              <a:rPr lang="es-ES" sz="2400" i="1" dirty="0">
                <a:latin typeface="Tw Cen MT" panose="020B0602020104020603" pitchFamily="34" charset="0"/>
              </a:rPr>
              <a:t>b) La fecha futura en que la empresa de seguros y reaseguros tenga el </a:t>
            </a:r>
            <a:r>
              <a:rPr lang="es-ES" sz="2400" b="1" i="1" dirty="0">
                <a:solidFill>
                  <a:srgbClr val="C00000"/>
                </a:solidFill>
                <a:latin typeface="Tw Cen MT" panose="020B0602020104020603" pitchFamily="34" charset="0"/>
              </a:rPr>
              <a:t>derecho unilateral a modificar las primas</a:t>
            </a:r>
            <a:r>
              <a:rPr lang="es-ES" sz="2400" b="1" i="1" dirty="0">
                <a:latin typeface="Tw Cen MT" panose="020B0602020104020603" pitchFamily="34" charset="0"/>
              </a:rPr>
              <a:t> </a:t>
            </a:r>
            <a:r>
              <a:rPr lang="es-ES" sz="2400" i="1" dirty="0">
                <a:latin typeface="Tw Cen MT" panose="020B0602020104020603" pitchFamily="34" charset="0"/>
              </a:rPr>
              <a:t>o las prestaciones que deban satisfacerse en virtud del contrato de forma que las primas reflejen plenamente los riesgos. </a:t>
            </a:r>
            <a:endParaRPr lang="es-ES" sz="2400" dirty="0">
              <a:latin typeface="Tw Cen MT" panose="020B0602020104020603" pitchFamily="34" charset="0"/>
            </a:endParaRPr>
          </a:p>
        </p:txBody>
      </p:sp>
    </p:spTree>
    <p:extLst>
      <p:ext uri="{BB962C8B-B14F-4D97-AF65-F5344CB8AC3E}">
        <p14:creationId xmlns:p14="http://schemas.microsoft.com/office/powerpoint/2010/main" val="2915573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CONTRACT BOUNDARIES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9E04A6-A96B-4434-86A1-3901D3A89EBA}"/>
              </a:ext>
            </a:extLst>
          </p:cNvPr>
          <p:cNvSpPr/>
          <p:nvPr/>
        </p:nvSpPr>
        <p:spPr>
          <a:xfrm>
            <a:off x="921488" y="1840688"/>
            <a:ext cx="10432312" cy="2385268"/>
          </a:xfrm>
          <a:prstGeom prst="rect">
            <a:avLst/>
          </a:prstGeom>
        </p:spPr>
        <p:txBody>
          <a:bodyPr wrap="square">
            <a:spAutoFit/>
          </a:bodyPr>
          <a:lstStyle/>
          <a:p>
            <a:pPr>
              <a:spcBef>
                <a:spcPts val="336"/>
              </a:spcBef>
              <a:spcAft>
                <a:spcPts val="336"/>
              </a:spcAft>
            </a:pPr>
            <a:r>
              <a:rPr lang="es-ES" sz="2400" b="1" dirty="0">
                <a:solidFill>
                  <a:srgbClr val="C00000"/>
                </a:solidFill>
                <a:latin typeface="Tw Cen MT" panose="020B0602020104020603" pitchFamily="34" charset="0"/>
              </a:rPr>
              <a:t>Artículo 18.3.c) (Cont.)</a:t>
            </a:r>
            <a:endParaRPr lang="es-ES" sz="2400" b="1" i="1" dirty="0">
              <a:latin typeface="Tw Cen MT" panose="020B0602020104020603" pitchFamily="34" charset="0"/>
            </a:endParaRPr>
          </a:p>
          <a:p>
            <a:pPr>
              <a:spcBef>
                <a:spcPts val="336"/>
              </a:spcBef>
              <a:spcAft>
                <a:spcPts val="336"/>
              </a:spcAft>
            </a:pPr>
            <a:r>
              <a:rPr lang="es-ES" sz="2400" b="1" i="1" dirty="0">
                <a:latin typeface="Tw Cen MT" panose="020B0602020104020603" pitchFamily="34" charset="0"/>
              </a:rPr>
              <a:t>No obstante, en el caso de obligaciones de seguro de vida, cuando al comienzo del contrato se efectúe una evaluación de riesgo individual de las obligaciones relacionadas con la persona asegurada y dicha evaluación no pueda repetirse antes de modificarse las primas o prestaciones, las empresas de seguros y reaseguros evaluarán a nivel del contrato si las primas reflejan plenamente el riesgo a efectos de la letra c).</a:t>
            </a:r>
            <a:endParaRPr lang="es-ES" sz="2400" dirty="0">
              <a:latin typeface="Tw Cen MT" panose="020B0602020104020603" pitchFamily="34" charset="0"/>
            </a:endParaRPr>
          </a:p>
        </p:txBody>
      </p:sp>
    </p:spTree>
    <p:extLst>
      <p:ext uri="{BB962C8B-B14F-4D97-AF65-F5344CB8AC3E}">
        <p14:creationId xmlns:p14="http://schemas.microsoft.com/office/powerpoint/2010/main" val="1345690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CONTRACT BOUNDARIES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9E04A6-A96B-4434-86A1-3901D3A89EBA}"/>
              </a:ext>
            </a:extLst>
          </p:cNvPr>
          <p:cNvSpPr/>
          <p:nvPr/>
        </p:nvSpPr>
        <p:spPr>
          <a:xfrm>
            <a:off x="921488" y="1231088"/>
            <a:ext cx="10808396" cy="4524315"/>
          </a:xfrm>
          <a:prstGeom prst="rect">
            <a:avLst/>
          </a:prstGeom>
        </p:spPr>
        <p:txBody>
          <a:bodyPr wrap="square">
            <a:spAutoFit/>
          </a:bodyPr>
          <a:lstStyle/>
          <a:p>
            <a:r>
              <a:rPr lang="es-ES" sz="2400" b="1" dirty="0">
                <a:latin typeface="Tw Cen MT" panose="020B0602020104020603" pitchFamily="34" charset="0"/>
              </a:rPr>
              <a:t>Cuestiones básicas : </a:t>
            </a:r>
            <a:endParaRPr lang="es-ES" sz="2400" dirty="0">
              <a:latin typeface="Tw Cen MT" panose="020B0602020104020603" pitchFamily="34" charset="0"/>
            </a:endParaRPr>
          </a:p>
          <a:p>
            <a:pPr lvl="1"/>
            <a:r>
              <a:rPr lang="es-ES" sz="2400" dirty="0">
                <a:latin typeface="Tw Cen MT" panose="020B0602020104020603" pitchFamily="34" charset="0"/>
              </a:rPr>
              <a:t>- Determinar durante qué periodo deben tenerse en cuenta. </a:t>
            </a:r>
          </a:p>
          <a:p>
            <a:pPr marL="800100" lvl="1" indent="-342900">
              <a:buFontTx/>
              <a:buChar char="-"/>
            </a:pPr>
            <a:r>
              <a:rPr lang="es-ES" sz="2400" dirty="0">
                <a:latin typeface="Tw Cen MT" panose="020B0602020104020603" pitchFamily="34" charset="0"/>
              </a:rPr>
              <a:t>Distinguir entre negocio existente y nueva producción. </a:t>
            </a:r>
          </a:p>
          <a:p>
            <a:pPr lvl="1"/>
            <a:endParaRPr lang="es-ES" sz="2400" dirty="0">
              <a:latin typeface="Tw Cen MT" panose="020B0602020104020603" pitchFamily="34" charset="0"/>
            </a:endParaRPr>
          </a:p>
          <a:p>
            <a:r>
              <a:rPr lang="es-ES" sz="2400" b="1" dirty="0">
                <a:latin typeface="Tw Cen MT" panose="020B0602020104020603" pitchFamily="34" charset="0"/>
              </a:rPr>
              <a:t>Para el cálculo del BEL únicamente se considerará el negocio existente a fecha de valoración: </a:t>
            </a:r>
            <a:endParaRPr lang="es-ES" sz="2400" dirty="0">
              <a:latin typeface="Tw Cen MT" panose="020B0602020104020603" pitchFamily="34" charset="0"/>
            </a:endParaRPr>
          </a:p>
          <a:p>
            <a:pPr lvl="1"/>
            <a:r>
              <a:rPr lang="es-ES" sz="2400" dirty="0">
                <a:latin typeface="Tw Cen MT" panose="020B0602020104020603" pitchFamily="34" charset="0"/>
              </a:rPr>
              <a:t>- Contratos en vigor a la fecha de valoración </a:t>
            </a:r>
          </a:p>
          <a:p>
            <a:pPr marL="800100" lvl="1" indent="-342900">
              <a:buFontTx/>
              <a:buChar char="-"/>
            </a:pPr>
            <a:r>
              <a:rPr lang="es-ES" sz="2400" dirty="0">
                <a:latin typeface="Tw Cen MT" panose="020B0602020104020603" pitchFamily="34" charset="0"/>
              </a:rPr>
              <a:t>Renovaciones tácitas a la fecha de valoración </a:t>
            </a:r>
          </a:p>
          <a:p>
            <a:pPr marL="0" lvl="1"/>
            <a:endParaRPr lang="es-ES" sz="2400" dirty="0">
              <a:latin typeface="Tw Cen MT" panose="020B0602020104020603" pitchFamily="34" charset="0"/>
            </a:endParaRPr>
          </a:p>
          <a:p>
            <a:r>
              <a:rPr lang="es-ES" sz="2400" b="1" dirty="0">
                <a:solidFill>
                  <a:srgbClr val="C00000"/>
                </a:solidFill>
                <a:latin typeface="Tw Cen MT" panose="020B0602020104020603" pitchFamily="34" charset="0"/>
              </a:rPr>
              <a:t>Seguros TAR: </a:t>
            </a:r>
            <a:endParaRPr lang="es-ES" sz="2400" dirty="0">
              <a:solidFill>
                <a:srgbClr val="C00000"/>
              </a:solidFill>
              <a:latin typeface="Tw Cen MT" panose="020B0602020104020603" pitchFamily="34" charset="0"/>
            </a:endParaRPr>
          </a:p>
          <a:p>
            <a:pPr lvl="1"/>
            <a:r>
              <a:rPr lang="es-ES" sz="2400" b="1" dirty="0">
                <a:solidFill>
                  <a:srgbClr val="C00000"/>
                </a:solidFill>
                <a:latin typeface="Tw Cen MT" panose="020B0602020104020603" pitchFamily="34" charset="0"/>
              </a:rPr>
              <a:t>Se consideran renovados tácitamente todos los contratos con fecha de renovación comprendida en los dos meses siguientes a la fecha de valoración. </a:t>
            </a:r>
            <a:endParaRPr lang="es-ES" sz="2400" dirty="0">
              <a:solidFill>
                <a:srgbClr val="C00000"/>
              </a:solidFill>
              <a:latin typeface="Tw Cen MT" panose="020B0602020104020603" pitchFamily="34" charset="0"/>
            </a:endParaRPr>
          </a:p>
        </p:txBody>
      </p:sp>
    </p:spTree>
    <p:extLst>
      <p:ext uri="{BB962C8B-B14F-4D97-AF65-F5344CB8AC3E}">
        <p14:creationId xmlns:p14="http://schemas.microsoft.com/office/powerpoint/2010/main" val="150345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CONTRACT BOUNDARIES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Rectángulo 5">
            <a:extLst>
              <a:ext uri="{FF2B5EF4-FFF2-40B4-BE49-F238E27FC236}">
                <a16:creationId xmlns:a16="http://schemas.microsoft.com/office/drawing/2014/main" id="{5683A713-2E65-45F0-B577-3E38B820D417}"/>
              </a:ext>
            </a:extLst>
          </p:cNvPr>
          <p:cNvSpPr/>
          <p:nvPr/>
        </p:nvSpPr>
        <p:spPr>
          <a:xfrm>
            <a:off x="921488" y="3198167"/>
            <a:ext cx="10808396" cy="461665"/>
          </a:xfrm>
          <a:prstGeom prst="rect">
            <a:avLst/>
          </a:prstGeom>
        </p:spPr>
        <p:txBody>
          <a:bodyPr wrap="square">
            <a:spAutoFit/>
          </a:bodyPr>
          <a:lstStyle/>
          <a:p>
            <a:r>
              <a:rPr lang="es-ES" sz="2400" b="1" dirty="0">
                <a:latin typeface="Tw Cen MT" panose="020B0602020104020603" pitchFamily="34" charset="0"/>
              </a:rPr>
              <a:t>NOVEDAD</a:t>
            </a:r>
            <a:endParaRPr lang="es-ES" sz="2400" dirty="0">
              <a:solidFill>
                <a:srgbClr val="C00000"/>
              </a:solidFill>
              <a:latin typeface="Tw Cen MT" panose="020B0602020104020603" pitchFamily="34" charset="0"/>
            </a:endParaRPr>
          </a:p>
        </p:txBody>
      </p:sp>
      <p:sp>
        <p:nvSpPr>
          <p:cNvPr id="5" name="Flecha: a la derecha 4">
            <a:extLst>
              <a:ext uri="{FF2B5EF4-FFF2-40B4-BE49-F238E27FC236}">
                <a16:creationId xmlns:a16="http://schemas.microsoft.com/office/drawing/2014/main" id="{439421AD-54EF-4F56-82D8-5787D94B893F}"/>
              </a:ext>
            </a:extLst>
          </p:cNvPr>
          <p:cNvSpPr/>
          <p:nvPr/>
        </p:nvSpPr>
        <p:spPr>
          <a:xfrm>
            <a:off x="2654710" y="3051798"/>
            <a:ext cx="580103" cy="7544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7A257D23-1226-45E1-8E1D-D6757085D37F}"/>
              </a:ext>
            </a:extLst>
          </p:cNvPr>
          <p:cNvSpPr/>
          <p:nvPr/>
        </p:nvSpPr>
        <p:spPr>
          <a:xfrm>
            <a:off x="3608439" y="1966451"/>
            <a:ext cx="7745361" cy="303816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Tw Cen MT" panose="020B0602020104020603" pitchFamily="34" charset="0"/>
              </a:rPr>
              <a:t>Aunque las tarifas de prima o las prestaciones sean potencialmente modificables bajo determinadas circunstancias, </a:t>
            </a:r>
            <a:r>
              <a:rPr lang="es-ES" sz="2400" b="1" dirty="0">
                <a:latin typeface="Tw Cen MT" panose="020B0602020104020603" pitchFamily="34" charset="0"/>
              </a:rPr>
              <a:t>si la entidad nunca refleja plenamente los riesgos de manera individual</a:t>
            </a:r>
            <a:r>
              <a:rPr lang="es-ES" sz="2400" dirty="0">
                <a:latin typeface="Tw Cen MT" panose="020B0602020104020603" pitchFamily="34" charset="0"/>
              </a:rPr>
              <a:t>, tal y como exige el artículo 18.3.c) del Reglamento Delegado, se podrán proyectar las primas futuras de estos contratos siempre que también cumplan con los artículos 18.3.a) y 18.3.b).</a:t>
            </a:r>
          </a:p>
        </p:txBody>
      </p:sp>
    </p:spTree>
    <p:extLst>
      <p:ext uri="{BB962C8B-B14F-4D97-AF65-F5344CB8AC3E}">
        <p14:creationId xmlns:p14="http://schemas.microsoft.com/office/powerpoint/2010/main" val="852047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FLUJOS DE SINIESTROS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9E04A6-A96B-4434-86A1-3901D3A89EBA}"/>
              </a:ext>
            </a:extLst>
          </p:cNvPr>
          <p:cNvSpPr/>
          <p:nvPr/>
        </p:nvSpPr>
        <p:spPr>
          <a:xfrm>
            <a:off x="921488" y="1266318"/>
            <a:ext cx="10432312" cy="4478149"/>
          </a:xfrm>
          <a:prstGeom prst="rect">
            <a:avLst/>
          </a:prstGeom>
        </p:spPr>
        <p:txBody>
          <a:bodyPr wrap="square">
            <a:spAutoFit/>
          </a:bodyPr>
          <a:lstStyle/>
          <a:p>
            <a:pPr>
              <a:spcBef>
                <a:spcPts val="336"/>
              </a:spcBef>
              <a:spcAft>
                <a:spcPts val="336"/>
              </a:spcAft>
            </a:pPr>
            <a:r>
              <a:rPr lang="es-ES" sz="2400" b="1" dirty="0">
                <a:solidFill>
                  <a:srgbClr val="C00000"/>
                </a:solidFill>
                <a:latin typeface="Tw Cen MT" panose="020B0602020104020603" pitchFamily="34" charset="0"/>
              </a:rPr>
              <a:t>Los flujos realistas deberán incluir:</a:t>
            </a:r>
            <a:endParaRPr lang="es-ES" sz="2400" dirty="0">
              <a:solidFill>
                <a:srgbClr val="C00000"/>
              </a:solidFill>
              <a:latin typeface="Tw Cen MT" panose="020B0602020104020603" pitchFamily="34" charset="0"/>
            </a:endParaRPr>
          </a:p>
          <a:p>
            <a:pPr lvl="1">
              <a:spcBef>
                <a:spcPts val="336"/>
              </a:spcBef>
              <a:spcAft>
                <a:spcPts val="336"/>
              </a:spcAft>
            </a:pPr>
            <a:r>
              <a:rPr lang="es-ES" sz="2400" dirty="0">
                <a:solidFill>
                  <a:srgbClr val="000000"/>
                </a:solidFill>
                <a:latin typeface="Tw Cen MT" panose="020B0602020104020603" pitchFamily="34" charset="0"/>
              </a:rPr>
              <a:t>- Fluctuación en el tiempo de la </a:t>
            </a:r>
            <a:r>
              <a:rPr lang="es-ES" sz="2400" b="1" dirty="0">
                <a:solidFill>
                  <a:srgbClr val="C00000"/>
                </a:solidFill>
                <a:latin typeface="Tw Cen MT" panose="020B0602020104020603" pitchFamily="34" charset="0"/>
              </a:rPr>
              <a:t>frecuencia y severidad </a:t>
            </a:r>
            <a:r>
              <a:rPr lang="es-ES" sz="2400" dirty="0">
                <a:solidFill>
                  <a:srgbClr val="000000"/>
                </a:solidFill>
                <a:latin typeface="Tw Cen MT" panose="020B0602020104020603" pitchFamily="34" charset="0"/>
              </a:rPr>
              <a:t>de los siniestros</a:t>
            </a:r>
          </a:p>
          <a:p>
            <a:pPr lvl="1">
              <a:spcBef>
                <a:spcPts val="336"/>
              </a:spcBef>
              <a:spcAft>
                <a:spcPts val="336"/>
              </a:spcAft>
            </a:pPr>
            <a:r>
              <a:rPr lang="es-ES" sz="2400" dirty="0">
                <a:solidFill>
                  <a:srgbClr val="000000"/>
                </a:solidFill>
                <a:latin typeface="Tw Cen MT" panose="020B0602020104020603" pitchFamily="34" charset="0"/>
              </a:rPr>
              <a:t>- Variabilidad en el </a:t>
            </a:r>
            <a:r>
              <a:rPr lang="es-ES" sz="2400" b="1" dirty="0">
                <a:solidFill>
                  <a:srgbClr val="000000"/>
                </a:solidFill>
                <a:latin typeface="Tw Cen MT" panose="020B0602020104020603" pitchFamily="34" charset="0"/>
              </a:rPr>
              <a:t>período de liquidación </a:t>
            </a:r>
            <a:r>
              <a:rPr lang="es-ES" sz="2400" dirty="0">
                <a:solidFill>
                  <a:srgbClr val="000000"/>
                </a:solidFill>
                <a:latin typeface="Tw Cen MT" panose="020B0602020104020603" pitchFamily="34" charset="0"/>
              </a:rPr>
              <a:t>de los siniestros</a:t>
            </a:r>
          </a:p>
          <a:p>
            <a:pPr lvl="1">
              <a:spcBef>
                <a:spcPts val="336"/>
              </a:spcBef>
              <a:spcAft>
                <a:spcPts val="336"/>
              </a:spcAft>
            </a:pPr>
            <a:r>
              <a:rPr lang="es-ES" sz="2400" dirty="0">
                <a:solidFill>
                  <a:srgbClr val="000000"/>
                </a:solidFill>
                <a:latin typeface="Tw Cen MT" panose="020B0602020104020603" pitchFamily="34" charset="0"/>
              </a:rPr>
              <a:t>- </a:t>
            </a:r>
            <a:r>
              <a:rPr lang="es-ES" sz="2400" b="1" dirty="0">
                <a:solidFill>
                  <a:srgbClr val="000000"/>
                </a:solidFill>
                <a:latin typeface="Tw Cen MT" panose="020B0602020104020603" pitchFamily="34" charset="0"/>
              </a:rPr>
              <a:t>Cambios </a:t>
            </a:r>
            <a:r>
              <a:rPr lang="es-ES" sz="2400" dirty="0">
                <a:solidFill>
                  <a:srgbClr val="000000"/>
                </a:solidFill>
                <a:latin typeface="Tw Cen MT" panose="020B0602020104020603" pitchFamily="34" charset="0"/>
              </a:rPr>
              <a:t>en el entorno interno y externo de la entidad</a:t>
            </a:r>
          </a:p>
          <a:p>
            <a:pPr lvl="1">
              <a:spcBef>
                <a:spcPts val="336"/>
              </a:spcBef>
              <a:spcAft>
                <a:spcPts val="336"/>
              </a:spcAft>
            </a:pPr>
            <a:r>
              <a:rPr lang="es-ES" sz="2400" dirty="0">
                <a:solidFill>
                  <a:srgbClr val="000000"/>
                </a:solidFill>
                <a:latin typeface="Tw Cen MT" panose="020B0602020104020603" pitchFamily="34" charset="0"/>
              </a:rPr>
              <a:t>- Incertidumbre en el comportamiento del asegurado</a:t>
            </a:r>
          </a:p>
          <a:p>
            <a:pPr lvl="1">
              <a:spcBef>
                <a:spcPts val="336"/>
              </a:spcBef>
              <a:spcAft>
                <a:spcPts val="336"/>
              </a:spcAft>
            </a:pPr>
            <a:r>
              <a:rPr lang="es-ES" sz="2400" dirty="0">
                <a:solidFill>
                  <a:srgbClr val="000000"/>
                </a:solidFill>
                <a:latin typeface="Tw Cen MT" panose="020B0602020104020603" pitchFamily="34" charset="0"/>
              </a:rPr>
              <a:t>- Análisis por edad, sexo y producto</a:t>
            </a:r>
          </a:p>
          <a:p>
            <a:pPr lvl="1">
              <a:spcBef>
                <a:spcPts val="336"/>
              </a:spcBef>
              <a:spcAft>
                <a:spcPts val="336"/>
              </a:spcAft>
            </a:pPr>
            <a:r>
              <a:rPr lang="es-ES" sz="2400" dirty="0">
                <a:solidFill>
                  <a:srgbClr val="000000"/>
                </a:solidFill>
                <a:latin typeface="Tw Cen MT" panose="020B0602020104020603" pitchFamily="34" charset="0"/>
              </a:rPr>
              <a:t>- Período de referencia entre </a:t>
            </a:r>
            <a:r>
              <a:rPr lang="es-ES" sz="2400" b="1" dirty="0">
                <a:solidFill>
                  <a:srgbClr val="C00000"/>
                </a:solidFill>
                <a:latin typeface="Tw Cen MT" panose="020B0602020104020603" pitchFamily="34" charset="0"/>
              </a:rPr>
              <a:t>3-5 años </a:t>
            </a:r>
            <a:r>
              <a:rPr lang="es-ES" sz="2400" dirty="0">
                <a:solidFill>
                  <a:srgbClr val="000000"/>
                </a:solidFill>
                <a:latin typeface="Tw Cen MT" panose="020B0602020104020603" pitchFamily="34" charset="0"/>
              </a:rPr>
              <a:t>para seguros de vida</a:t>
            </a:r>
          </a:p>
          <a:p>
            <a:pPr lvl="1">
              <a:spcBef>
                <a:spcPts val="336"/>
              </a:spcBef>
              <a:spcAft>
                <a:spcPts val="336"/>
              </a:spcAft>
            </a:pPr>
            <a:r>
              <a:rPr lang="es-ES" sz="2400" dirty="0">
                <a:solidFill>
                  <a:srgbClr val="000000"/>
                </a:solidFill>
                <a:latin typeface="Tw Cen MT" panose="020B0602020104020603" pitchFamily="34" charset="0"/>
              </a:rPr>
              <a:t>- Aplicable a seguros con riesgo de </a:t>
            </a:r>
            <a:r>
              <a:rPr lang="es-ES" sz="2400" b="1" dirty="0">
                <a:solidFill>
                  <a:srgbClr val="000000"/>
                </a:solidFill>
                <a:latin typeface="Tw Cen MT" panose="020B0602020104020603" pitchFamily="34" charset="0"/>
              </a:rPr>
              <a:t>mortalidad, supervivencia e invalidez</a:t>
            </a:r>
            <a:endParaRPr lang="es-ES" sz="2400" dirty="0">
              <a:solidFill>
                <a:srgbClr val="000000"/>
              </a:solidFill>
              <a:latin typeface="Tw Cen MT" panose="020B0602020104020603" pitchFamily="34" charset="0"/>
            </a:endParaRPr>
          </a:p>
          <a:p>
            <a:pPr lvl="1">
              <a:spcBef>
                <a:spcPts val="336"/>
              </a:spcBef>
              <a:spcAft>
                <a:spcPts val="336"/>
              </a:spcAft>
            </a:pPr>
            <a:r>
              <a:rPr lang="es-ES" sz="2400" dirty="0">
                <a:solidFill>
                  <a:srgbClr val="000000"/>
                </a:solidFill>
                <a:latin typeface="Tw Cen MT" panose="020B0602020104020603" pitchFamily="34" charset="0"/>
              </a:rPr>
              <a:t>- </a:t>
            </a:r>
            <a:r>
              <a:rPr lang="es-ES" sz="2400" b="1" dirty="0">
                <a:solidFill>
                  <a:srgbClr val="C00000"/>
                </a:solidFill>
                <a:latin typeface="Tw Cen MT" panose="020B0602020104020603" pitchFamily="34" charset="0"/>
              </a:rPr>
              <a:t>Comparamos cantidades observadas con cantidades esperadas</a:t>
            </a:r>
          </a:p>
          <a:p>
            <a:pPr lvl="1">
              <a:spcBef>
                <a:spcPts val="336"/>
              </a:spcBef>
              <a:spcAft>
                <a:spcPts val="336"/>
              </a:spcAft>
            </a:pPr>
            <a:r>
              <a:rPr lang="es-ES" sz="2400" dirty="0">
                <a:solidFill>
                  <a:srgbClr val="000000"/>
                </a:solidFill>
                <a:latin typeface="Tw Cen MT" panose="020B0602020104020603" pitchFamily="34" charset="0"/>
              </a:rPr>
              <a:t>- Acciones de gestión futura de la entidad </a:t>
            </a:r>
            <a:r>
              <a:rPr lang="es-ES" sz="2400" b="1" dirty="0">
                <a:solidFill>
                  <a:srgbClr val="C00000"/>
                </a:solidFill>
                <a:latin typeface="Tw Cen MT" panose="020B0602020104020603" pitchFamily="34" charset="0"/>
              </a:rPr>
              <a:t>(</a:t>
            </a:r>
            <a:r>
              <a:rPr lang="es-ES" sz="2400" b="1" dirty="0" err="1">
                <a:solidFill>
                  <a:srgbClr val="C00000"/>
                </a:solidFill>
                <a:latin typeface="Tw Cen MT" panose="020B0602020104020603" pitchFamily="34" charset="0"/>
              </a:rPr>
              <a:t>management</a:t>
            </a:r>
            <a:r>
              <a:rPr lang="es-ES" sz="2400" b="1" dirty="0">
                <a:solidFill>
                  <a:srgbClr val="C00000"/>
                </a:solidFill>
                <a:latin typeface="Tw Cen MT" panose="020B0602020104020603" pitchFamily="34" charset="0"/>
              </a:rPr>
              <a:t> </a:t>
            </a:r>
            <a:r>
              <a:rPr lang="es-ES" sz="2400" b="1" dirty="0" err="1">
                <a:solidFill>
                  <a:srgbClr val="C00000"/>
                </a:solidFill>
                <a:latin typeface="Tw Cen MT" panose="020B0602020104020603" pitchFamily="34" charset="0"/>
              </a:rPr>
              <a:t>actions</a:t>
            </a:r>
            <a:r>
              <a:rPr lang="es-ES" sz="2400" b="1" dirty="0">
                <a:solidFill>
                  <a:srgbClr val="C00000"/>
                </a:solidFill>
                <a:latin typeface="Tw Cen MT" panose="020B0602020104020603" pitchFamily="34" charset="0"/>
              </a:rPr>
              <a:t>)</a:t>
            </a:r>
            <a:endParaRPr lang="es-ES" sz="2400" dirty="0">
              <a:solidFill>
                <a:srgbClr val="C00000"/>
              </a:solidFill>
              <a:latin typeface="Tw Cen MT" panose="020B0602020104020603" pitchFamily="34" charset="0"/>
            </a:endParaRPr>
          </a:p>
        </p:txBody>
      </p:sp>
    </p:spTree>
    <p:extLst>
      <p:ext uri="{BB962C8B-B14F-4D97-AF65-F5344CB8AC3E}">
        <p14:creationId xmlns:p14="http://schemas.microsoft.com/office/powerpoint/2010/main" val="1910897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FLUJOS DE MORTALIDAD</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9E04A6-A96B-4434-86A1-3901D3A89EBA}"/>
              </a:ext>
            </a:extLst>
          </p:cNvPr>
          <p:cNvSpPr/>
          <p:nvPr/>
        </p:nvSpPr>
        <p:spPr>
          <a:xfrm>
            <a:off x="921488" y="1266318"/>
            <a:ext cx="10432312" cy="3801041"/>
          </a:xfrm>
          <a:prstGeom prst="rect">
            <a:avLst/>
          </a:prstGeom>
        </p:spPr>
        <p:txBody>
          <a:bodyPr wrap="square">
            <a:spAutoFit/>
          </a:bodyPr>
          <a:lstStyle/>
          <a:p>
            <a:pPr>
              <a:spcBef>
                <a:spcPts val="336"/>
              </a:spcBef>
              <a:spcAft>
                <a:spcPts val="336"/>
              </a:spcAft>
            </a:pPr>
            <a:r>
              <a:rPr lang="es-ES" sz="2400" b="1" dirty="0">
                <a:solidFill>
                  <a:srgbClr val="C00000"/>
                </a:solidFill>
                <a:latin typeface="Tw Cen MT" panose="020B0602020104020603" pitchFamily="34" charset="0"/>
              </a:rPr>
              <a:t>Recomendaciones en la estimación de hipótesis realistas de mortalidad:</a:t>
            </a:r>
            <a:endParaRPr lang="es-ES" sz="2400" dirty="0">
              <a:solidFill>
                <a:srgbClr val="C00000"/>
              </a:solidFill>
              <a:latin typeface="Tw Cen MT" panose="020B0602020104020603" pitchFamily="34" charset="0"/>
            </a:endParaRPr>
          </a:p>
          <a:p>
            <a:pPr>
              <a:spcBef>
                <a:spcPts val="336"/>
              </a:spcBef>
              <a:spcAft>
                <a:spcPts val="336"/>
              </a:spcAft>
            </a:pPr>
            <a:r>
              <a:rPr lang="es-ES" sz="2400" dirty="0">
                <a:latin typeface="Tw Cen MT" panose="020B0602020104020603" pitchFamily="34" charset="0"/>
              </a:rPr>
              <a:t>-No conviene que el cálculo sea muy sofisticado</a:t>
            </a:r>
          </a:p>
          <a:p>
            <a:pPr>
              <a:spcBef>
                <a:spcPts val="336"/>
              </a:spcBef>
              <a:spcAft>
                <a:spcPts val="336"/>
              </a:spcAft>
            </a:pPr>
            <a:r>
              <a:rPr lang="es-ES" sz="2400" dirty="0">
                <a:latin typeface="Tw Cen MT" panose="020B0602020104020603" pitchFamily="34" charset="0"/>
              </a:rPr>
              <a:t>-Habrá que tener en cuenta el histórico de la entidad pero también las </a:t>
            </a:r>
            <a:r>
              <a:rPr lang="es-ES" sz="2400" b="1" dirty="0">
                <a:solidFill>
                  <a:srgbClr val="C00000"/>
                </a:solidFill>
                <a:latin typeface="Tw Cen MT" panose="020B0602020104020603" pitchFamily="34" charset="0"/>
              </a:rPr>
              <a:t>acciones de gestión futuras</a:t>
            </a:r>
            <a:endParaRPr lang="es-ES" sz="2400" dirty="0">
              <a:solidFill>
                <a:srgbClr val="C00000"/>
              </a:solidFill>
              <a:latin typeface="Tw Cen MT" panose="020B0602020104020603" pitchFamily="34" charset="0"/>
            </a:endParaRPr>
          </a:p>
          <a:p>
            <a:pPr>
              <a:spcBef>
                <a:spcPts val="336"/>
              </a:spcBef>
              <a:spcAft>
                <a:spcPts val="336"/>
              </a:spcAft>
            </a:pPr>
            <a:r>
              <a:rPr lang="es-ES" sz="2400" dirty="0">
                <a:latin typeface="Tw Cen MT" panose="020B0602020104020603" pitchFamily="34" charset="0"/>
              </a:rPr>
              <a:t>-La </a:t>
            </a:r>
            <a:r>
              <a:rPr lang="es-ES" sz="2400" b="1" dirty="0">
                <a:solidFill>
                  <a:srgbClr val="C00000"/>
                </a:solidFill>
                <a:latin typeface="Tw Cen MT" panose="020B0602020104020603" pitchFamily="34" charset="0"/>
              </a:rPr>
              <a:t>segmentación</a:t>
            </a:r>
            <a:r>
              <a:rPr lang="es-ES" sz="2400" b="1" dirty="0">
                <a:latin typeface="Tw Cen MT" panose="020B0602020104020603" pitchFamily="34" charset="0"/>
              </a:rPr>
              <a:t> </a:t>
            </a:r>
            <a:r>
              <a:rPr lang="es-ES" sz="2400" dirty="0">
                <a:latin typeface="Tw Cen MT" panose="020B0602020104020603" pitchFamily="34" charset="0"/>
              </a:rPr>
              <a:t>podrá hacerse en función del tamaño de las carteras, producto, grupos homogéneos, nivel económico, negocio individual/colectivo, edades, etc.</a:t>
            </a:r>
          </a:p>
          <a:p>
            <a:pPr>
              <a:spcBef>
                <a:spcPts val="336"/>
              </a:spcBef>
              <a:spcAft>
                <a:spcPts val="336"/>
              </a:spcAft>
            </a:pPr>
            <a:r>
              <a:rPr lang="es-ES" sz="2400" dirty="0">
                <a:latin typeface="Tw Cen MT" panose="020B0602020104020603" pitchFamily="34" charset="0"/>
              </a:rPr>
              <a:t>-Debe tener </a:t>
            </a:r>
            <a:r>
              <a:rPr lang="es-ES" sz="2400" b="1" dirty="0">
                <a:solidFill>
                  <a:srgbClr val="C00000"/>
                </a:solidFill>
                <a:latin typeface="Tw Cen MT" panose="020B0602020104020603" pitchFamily="34" charset="0"/>
              </a:rPr>
              <a:t>masa suficiente </a:t>
            </a:r>
            <a:r>
              <a:rPr lang="es-ES" sz="2400" dirty="0">
                <a:latin typeface="Tw Cen MT" panose="020B0602020104020603" pitchFamily="34" charset="0"/>
              </a:rPr>
              <a:t>en cuanto a número de pólizas</a:t>
            </a:r>
          </a:p>
          <a:p>
            <a:pPr>
              <a:spcBef>
                <a:spcPts val="336"/>
              </a:spcBef>
              <a:spcAft>
                <a:spcPts val="336"/>
              </a:spcAft>
            </a:pPr>
            <a:r>
              <a:rPr lang="es-ES" sz="2400" dirty="0">
                <a:latin typeface="Tw Cen MT" panose="020B0602020104020603" pitchFamily="34" charset="0"/>
              </a:rPr>
              <a:t>-Se deberán analizar del mismo modo las coberturas de riesgo </a:t>
            </a:r>
            <a:r>
              <a:rPr lang="es-ES" sz="2400" b="1" dirty="0">
                <a:solidFill>
                  <a:srgbClr val="C00000"/>
                </a:solidFill>
                <a:latin typeface="Tw Cen MT" panose="020B0602020104020603" pitchFamily="34" charset="0"/>
              </a:rPr>
              <a:t>complementarias</a:t>
            </a:r>
            <a:r>
              <a:rPr lang="es-ES" sz="2400" b="1" dirty="0">
                <a:latin typeface="Tw Cen MT" panose="020B0602020104020603" pitchFamily="34" charset="0"/>
              </a:rPr>
              <a:t> </a:t>
            </a:r>
            <a:r>
              <a:rPr lang="es-ES" sz="2400" dirty="0">
                <a:latin typeface="Tw Cen MT" panose="020B0602020104020603" pitchFamily="34" charset="0"/>
              </a:rPr>
              <a:t>(invalidez, EEGG, accidentes, etc.) </a:t>
            </a:r>
          </a:p>
        </p:txBody>
      </p:sp>
    </p:spTree>
    <p:extLst>
      <p:ext uri="{BB962C8B-B14F-4D97-AF65-F5344CB8AC3E}">
        <p14:creationId xmlns:p14="http://schemas.microsoft.com/office/powerpoint/2010/main" val="3875690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FLUJOS DE REASEGURO</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9E04A6-A96B-4434-86A1-3901D3A89EBA}"/>
              </a:ext>
            </a:extLst>
          </p:cNvPr>
          <p:cNvSpPr/>
          <p:nvPr/>
        </p:nvSpPr>
        <p:spPr>
          <a:xfrm>
            <a:off x="978291" y="2458955"/>
            <a:ext cx="10432312" cy="1754326"/>
          </a:xfrm>
          <a:prstGeom prst="rect">
            <a:avLst/>
          </a:prstGeom>
        </p:spPr>
        <p:txBody>
          <a:bodyPr wrap="square">
            <a:spAutoFit/>
          </a:bodyPr>
          <a:lstStyle/>
          <a:p>
            <a:pPr algn="ctr">
              <a:spcBef>
                <a:spcPts val="336"/>
              </a:spcBef>
              <a:spcAft>
                <a:spcPts val="336"/>
              </a:spcAft>
            </a:pPr>
            <a:r>
              <a:rPr lang="es-ES" sz="3600" b="1" dirty="0">
                <a:solidFill>
                  <a:srgbClr val="C00000"/>
                </a:solidFill>
                <a:latin typeface="Tw Cen MT" panose="020B0602020104020603" pitchFamily="34" charset="0"/>
              </a:rPr>
              <a:t>El BEL se calculará en términos brutos de reaseguro</a:t>
            </a:r>
            <a:r>
              <a:rPr lang="es-ES" sz="3600" b="1" dirty="0">
                <a:latin typeface="Tw Cen MT" panose="020B0602020104020603" pitchFamily="34" charset="0"/>
              </a:rPr>
              <a:t>, es decir, sin deducir los importes recuperables de los contratos de reaseguro. </a:t>
            </a:r>
            <a:endParaRPr lang="es-ES" sz="3600" dirty="0">
              <a:latin typeface="Tw Cen MT" panose="020B0602020104020603" pitchFamily="34" charset="0"/>
            </a:endParaRPr>
          </a:p>
        </p:txBody>
      </p:sp>
    </p:spTree>
    <p:extLst>
      <p:ext uri="{BB962C8B-B14F-4D97-AF65-F5344CB8AC3E}">
        <p14:creationId xmlns:p14="http://schemas.microsoft.com/office/powerpoint/2010/main" val="1679600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FLUJOS DE OPCIONES Y GARANTÍAS (FDB)</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9E04A6-A96B-4434-86A1-3901D3A89EBA}"/>
              </a:ext>
            </a:extLst>
          </p:cNvPr>
          <p:cNvSpPr/>
          <p:nvPr/>
        </p:nvSpPr>
        <p:spPr>
          <a:xfrm>
            <a:off x="921488" y="1266318"/>
            <a:ext cx="10432312" cy="4216539"/>
          </a:xfrm>
          <a:prstGeom prst="rect">
            <a:avLst/>
          </a:prstGeom>
        </p:spPr>
        <p:txBody>
          <a:bodyPr wrap="square">
            <a:spAutoFit/>
          </a:bodyPr>
          <a:lstStyle/>
          <a:p>
            <a:pPr>
              <a:spcBef>
                <a:spcPts val="336"/>
              </a:spcBef>
              <a:spcAft>
                <a:spcPts val="336"/>
              </a:spcAft>
            </a:pPr>
            <a:r>
              <a:rPr lang="es-ES" sz="2400" b="1" dirty="0">
                <a:solidFill>
                  <a:srgbClr val="C00000"/>
                </a:solidFill>
                <a:latin typeface="Tw Cen MT" panose="020B0602020104020603" pitchFamily="34" charset="0"/>
              </a:rPr>
              <a:t>Al calcular las PT deben tenerse en cuenta todas las garantías que pudieran afectar a los flujos futuros de la entidad. Estas son:</a:t>
            </a:r>
          </a:p>
          <a:p>
            <a:pPr>
              <a:spcBef>
                <a:spcPts val="336"/>
              </a:spcBef>
              <a:spcAft>
                <a:spcPts val="336"/>
              </a:spcAft>
            </a:pPr>
            <a:endParaRPr lang="es-ES" sz="800" dirty="0">
              <a:latin typeface="Tw Cen MT" panose="020B0602020104020603" pitchFamily="34" charset="0"/>
            </a:endParaRPr>
          </a:p>
          <a:p>
            <a:pPr lvl="1">
              <a:spcBef>
                <a:spcPts val="336"/>
              </a:spcBef>
              <a:spcAft>
                <a:spcPts val="336"/>
              </a:spcAft>
            </a:pPr>
            <a:r>
              <a:rPr lang="es-ES" sz="2400" b="1" dirty="0">
                <a:solidFill>
                  <a:srgbClr val="C00000"/>
                </a:solidFill>
                <a:latin typeface="Tw Cen MT" panose="020B0602020104020603" pitchFamily="34" charset="0"/>
              </a:rPr>
              <a:t>1.Garantía financiera: </a:t>
            </a:r>
            <a:r>
              <a:rPr lang="es-ES" sz="2400" dirty="0">
                <a:latin typeface="Tw Cen MT" panose="020B0602020104020603" pitchFamily="34" charset="0"/>
              </a:rPr>
              <a:t>posibilidad de recibir beneficios o trasladar pérdidas financieras adicionales entre asegurado y asegurador (i mínimo garantizado, </a:t>
            </a:r>
            <a:r>
              <a:rPr lang="es-ES" sz="2400" b="1" dirty="0">
                <a:latin typeface="Tw Cen MT" panose="020B0602020104020603" pitchFamily="34" charset="0"/>
              </a:rPr>
              <a:t>PB financiera</a:t>
            </a:r>
            <a:r>
              <a:rPr lang="es-ES" sz="2400" dirty="0">
                <a:latin typeface="Tw Cen MT" panose="020B0602020104020603" pitchFamily="34" charset="0"/>
              </a:rPr>
              <a:t>, etc.)</a:t>
            </a:r>
          </a:p>
          <a:p>
            <a:pPr lvl="1">
              <a:spcBef>
                <a:spcPts val="336"/>
              </a:spcBef>
              <a:spcAft>
                <a:spcPts val="336"/>
              </a:spcAft>
            </a:pPr>
            <a:r>
              <a:rPr lang="es-ES" sz="2400" b="1" dirty="0">
                <a:solidFill>
                  <a:srgbClr val="C00000"/>
                </a:solidFill>
                <a:latin typeface="Tw Cen MT" panose="020B0602020104020603" pitchFamily="34" charset="0"/>
              </a:rPr>
              <a:t>2.Garantía no financiera: </a:t>
            </a:r>
            <a:r>
              <a:rPr lang="es-ES" sz="2400" dirty="0">
                <a:latin typeface="Tw Cen MT" panose="020B0602020104020603" pitchFamily="34" charset="0"/>
              </a:rPr>
              <a:t>posibilidad de recibir beneficios o trasladar pérdidas no financieras adicionales entre asegurado y asegurador (PB técnica)</a:t>
            </a:r>
          </a:p>
          <a:p>
            <a:pPr lvl="1">
              <a:spcBef>
                <a:spcPts val="336"/>
              </a:spcBef>
              <a:spcAft>
                <a:spcPts val="336"/>
              </a:spcAft>
            </a:pPr>
            <a:r>
              <a:rPr lang="es-ES" sz="2400" b="1" dirty="0">
                <a:solidFill>
                  <a:srgbClr val="C00000"/>
                </a:solidFill>
                <a:latin typeface="Tw Cen MT" panose="020B0602020104020603" pitchFamily="34" charset="0"/>
              </a:rPr>
              <a:t>3.Opción contractual: </a:t>
            </a:r>
            <a:r>
              <a:rPr lang="es-ES" sz="2400" dirty="0">
                <a:latin typeface="Tw Cen MT" panose="020B0602020104020603" pitchFamily="34" charset="0"/>
              </a:rPr>
              <a:t>Derecho del tomador a cambiar los beneficios que le corresponden (</a:t>
            </a:r>
            <a:r>
              <a:rPr lang="es-ES" sz="2400" b="1" dirty="0">
                <a:latin typeface="Tw Cen MT" panose="020B0602020104020603" pitchFamily="34" charset="0"/>
              </a:rPr>
              <a:t>rescate</a:t>
            </a:r>
            <a:r>
              <a:rPr lang="es-ES" sz="2400" dirty="0">
                <a:latin typeface="Tw Cen MT" panose="020B0602020104020603" pitchFamily="34" charset="0"/>
              </a:rPr>
              <a:t>, anticipo, reducción, modificación del pago de prima o del pago de la prestación, etc.)</a:t>
            </a:r>
          </a:p>
        </p:txBody>
      </p:sp>
    </p:spTree>
    <p:extLst>
      <p:ext uri="{BB962C8B-B14F-4D97-AF65-F5344CB8AC3E}">
        <p14:creationId xmlns:p14="http://schemas.microsoft.com/office/powerpoint/2010/main" val="2390165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FLUJOS DE CAÍDA</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9E04A6-A96B-4434-86A1-3901D3A89EBA}"/>
              </a:ext>
            </a:extLst>
          </p:cNvPr>
          <p:cNvSpPr/>
          <p:nvPr/>
        </p:nvSpPr>
        <p:spPr>
          <a:xfrm>
            <a:off x="879844" y="1266318"/>
            <a:ext cx="10432312" cy="4170372"/>
          </a:xfrm>
          <a:prstGeom prst="rect">
            <a:avLst/>
          </a:prstGeom>
        </p:spPr>
        <p:txBody>
          <a:bodyPr wrap="square">
            <a:spAutoFit/>
          </a:bodyPr>
          <a:lstStyle/>
          <a:p>
            <a:pPr>
              <a:spcBef>
                <a:spcPts val="336"/>
              </a:spcBef>
              <a:spcAft>
                <a:spcPts val="336"/>
              </a:spcAft>
            </a:pPr>
            <a:r>
              <a:rPr lang="es-ES" sz="2400" dirty="0">
                <a:latin typeface="Tw Cen MT" panose="020B0602020104020603" pitchFamily="34" charset="0"/>
              </a:rPr>
              <a:t>Las caídas de cartera es uno de los principales riesgos a los que se enfrenta una compañía de seguros de vida</a:t>
            </a:r>
          </a:p>
          <a:p>
            <a:pPr algn="ctr">
              <a:spcBef>
                <a:spcPts val="336"/>
              </a:spcBef>
              <a:spcAft>
                <a:spcPts val="336"/>
              </a:spcAft>
            </a:pPr>
            <a:r>
              <a:rPr lang="pt-BR" sz="2400" b="1" dirty="0">
                <a:latin typeface="Tw Cen MT" panose="020B0602020104020603" pitchFamily="34" charset="0"/>
              </a:rPr>
              <a:t>Caída = Nº de </a:t>
            </a:r>
            <a:r>
              <a:rPr lang="pt-BR" sz="2400" b="1" dirty="0" err="1">
                <a:latin typeface="Tw Cen MT" panose="020B0602020104020603" pitchFamily="34" charset="0"/>
              </a:rPr>
              <a:t>pólizas</a:t>
            </a:r>
            <a:r>
              <a:rPr lang="pt-BR" sz="2400" b="1" dirty="0">
                <a:latin typeface="Tw Cen MT" panose="020B0602020104020603" pitchFamily="34" charset="0"/>
              </a:rPr>
              <a:t> que </a:t>
            </a:r>
            <a:r>
              <a:rPr lang="pt-BR" sz="2400" b="1" dirty="0" err="1">
                <a:latin typeface="Tw Cen MT" panose="020B0602020104020603" pitchFamily="34" charset="0"/>
              </a:rPr>
              <a:t>caen</a:t>
            </a:r>
            <a:r>
              <a:rPr lang="pt-BR" sz="2400" b="1" dirty="0">
                <a:latin typeface="Tw Cen MT" panose="020B0602020104020603" pitchFamily="34" charset="0"/>
              </a:rPr>
              <a:t>/Nº </a:t>
            </a:r>
            <a:r>
              <a:rPr lang="pt-BR" sz="2400" b="1" dirty="0" err="1">
                <a:latin typeface="Tw Cen MT" panose="020B0602020104020603" pitchFamily="34" charset="0"/>
              </a:rPr>
              <a:t>pólizas</a:t>
            </a:r>
            <a:r>
              <a:rPr lang="pt-BR" sz="2400" b="1" dirty="0">
                <a:latin typeface="Tw Cen MT" panose="020B0602020104020603" pitchFamily="34" charset="0"/>
              </a:rPr>
              <a:t> </a:t>
            </a:r>
            <a:r>
              <a:rPr lang="pt-BR" sz="2400" b="1" dirty="0" err="1">
                <a:latin typeface="Tw Cen MT" panose="020B0602020104020603" pitchFamily="34" charset="0"/>
              </a:rPr>
              <a:t>expuestas</a:t>
            </a:r>
            <a:endParaRPr lang="pt-BR" sz="2400" dirty="0">
              <a:latin typeface="Tw Cen MT" panose="020B0602020104020603" pitchFamily="34" charset="0"/>
            </a:endParaRPr>
          </a:p>
          <a:p>
            <a:pPr>
              <a:spcBef>
                <a:spcPts val="336"/>
              </a:spcBef>
              <a:spcAft>
                <a:spcPts val="336"/>
              </a:spcAft>
            </a:pPr>
            <a:r>
              <a:rPr lang="es-ES" sz="2400" dirty="0">
                <a:latin typeface="Tw Cen MT" panose="020B0602020104020603" pitchFamily="34" charset="0"/>
              </a:rPr>
              <a:t>Donde</a:t>
            </a:r>
          </a:p>
          <a:p>
            <a:pPr lvl="1">
              <a:spcBef>
                <a:spcPts val="336"/>
              </a:spcBef>
              <a:spcAft>
                <a:spcPts val="336"/>
              </a:spcAft>
            </a:pPr>
            <a:r>
              <a:rPr lang="pt-BR" sz="2400" dirty="0">
                <a:solidFill>
                  <a:srgbClr val="C00000"/>
                </a:solidFill>
                <a:latin typeface="Tw Cen MT" panose="020B0602020104020603" pitchFamily="34" charset="0"/>
              </a:rPr>
              <a:t>Nº de </a:t>
            </a:r>
            <a:r>
              <a:rPr lang="pt-BR" sz="2400" dirty="0" err="1">
                <a:solidFill>
                  <a:srgbClr val="C00000"/>
                </a:solidFill>
                <a:latin typeface="Tw Cen MT" panose="020B0602020104020603" pitchFamily="34" charset="0"/>
              </a:rPr>
              <a:t>pólizas</a:t>
            </a:r>
            <a:r>
              <a:rPr lang="pt-BR" sz="2400" dirty="0">
                <a:solidFill>
                  <a:srgbClr val="C00000"/>
                </a:solidFill>
                <a:latin typeface="Tw Cen MT" panose="020B0602020104020603" pitchFamily="34" charset="0"/>
              </a:rPr>
              <a:t> que </a:t>
            </a:r>
            <a:r>
              <a:rPr lang="pt-BR" sz="2400" dirty="0" err="1">
                <a:solidFill>
                  <a:srgbClr val="C00000"/>
                </a:solidFill>
                <a:latin typeface="Tw Cen MT" panose="020B0602020104020603" pitchFamily="34" charset="0"/>
              </a:rPr>
              <a:t>caen</a:t>
            </a:r>
            <a:r>
              <a:rPr lang="pt-BR" sz="2400" dirty="0">
                <a:solidFill>
                  <a:srgbClr val="C00000"/>
                </a:solidFill>
                <a:latin typeface="Tw Cen MT" panose="020B0602020104020603" pitchFamily="34" charset="0"/>
              </a:rPr>
              <a:t> = </a:t>
            </a:r>
            <a:r>
              <a:rPr lang="pt-BR" sz="2400" dirty="0" err="1">
                <a:latin typeface="Tw Cen MT" panose="020B0602020104020603" pitchFamily="34" charset="0"/>
              </a:rPr>
              <a:t>pólizas</a:t>
            </a:r>
            <a:r>
              <a:rPr lang="pt-BR" sz="2400" dirty="0">
                <a:latin typeface="Tw Cen MT" panose="020B0602020104020603" pitchFamily="34" charset="0"/>
              </a:rPr>
              <a:t> </a:t>
            </a:r>
            <a:r>
              <a:rPr lang="pt-BR" sz="2400" dirty="0" err="1">
                <a:latin typeface="Tw Cen MT" panose="020B0602020104020603" pitchFamily="34" charset="0"/>
              </a:rPr>
              <a:t>rescatadas</a:t>
            </a:r>
            <a:r>
              <a:rPr lang="pt-BR" sz="2400" dirty="0">
                <a:latin typeface="Tw Cen MT" panose="020B0602020104020603" pitchFamily="34" charset="0"/>
              </a:rPr>
              <a:t> anualmente</a:t>
            </a:r>
          </a:p>
          <a:p>
            <a:pPr lvl="1">
              <a:spcBef>
                <a:spcPts val="336"/>
              </a:spcBef>
              <a:spcAft>
                <a:spcPts val="336"/>
              </a:spcAft>
            </a:pPr>
            <a:r>
              <a:rPr lang="es-ES" sz="2400" dirty="0">
                <a:solidFill>
                  <a:srgbClr val="C00000"/>
                </a:solidFill>
                <a:latin typeface="Tw Cen MT" panose="020B0602020104020603" pitchFamily="34" charset="0"/>
              </a:rPr>
              <a:t>Nº de pólizas expuestas al riesgo = </a:t>
            </a:r>
            <a:r>
              <a:rPr lang="es-ES" sz="2400" dirty="0">
                <a:latin typeface="Tw Cen MT" panose="020B0602020104020603" pitchFamily="34" charset="0"/>
              </a:rPr>
              <a:t>Pólizas en vigor a fecha de cálculo + pólizas vencidas en el período analizado + pólizas siniestradas en el período + pólizas nuevas + pólizas anuladas</a:t>
            </a:r>
          </a:p>
          <a:p>
            <a:pPr>
              <a:spcBef>
                <a:spcPts val="336"/>
              </a:spcBef>
              <a:spcAft>
                <a:spcPts val="336"/>
              </a:spcAft>
            </a:pPr>
            <a:r>
              <a:rPr lang="es-ES" sz="2400" dirty="0">
                <a:latin typeface="Tw Cen MT" panose="020B0602020104020603" pitchFamily="34" charset="0"/>
              </a:rPr>
              <a:t>El análisis se hace por ramo, producto, año efecto, edad, sexo, canal(NV), etc. Y el histórico habitual utilizado es </a:t>
            </a:r>
            <a:r>
              <a:rPr lang="es-ES" sz="2400" b="1" dirty="0">
                <a:solidFill>
                  <a:srgbClr val="C00000"/>
                </a:solidFill>
                <a:latin typeface="Tw Cen MT" panose="020B0602020104020603" pitchFamily="34" charset="0"/>
              </a:rPr>
              <a:t>de 3 a 5 años</a:t>
            </a:r>
            <a:endParaRPr lang="es-ES" sz="2400" dirty="0">
              <a:solidFill>
                <a:srgbClr val="C00000"/>
              </a:solidFill>
              <a:latin typeface="Tw Cen MT" panose="020B0602020104020603" pitchFamily="34" charset="0"/>
            </a:endParaRPr>
          </a:p>
        </p:txBody>
      </p:sp>
    </p:spTree>
    <p:extLst>
      <p:ext uri="{BB962C8B-B14F-4D97-AF65-F5344CB8AC3E}">
        <p14:creationId xmlns:p14="http://schemas.microsoft.com/office/powerpoint/2010/main" val="2407668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921488" y="610782"/>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PRINCIPIOS DE VALORACIÓN PT</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6" name="Rectángulo 5">
            <a:extLst>
              <a:ext uri="{FF2B5EF4-FFF2-40B4-BE49-F238E27FC236}">
                <a16:creationId xmlns:a16="http://schemas.microsoft.com/office/drawing/2014/main" id="{CB8A53CC-DD04-429A-8415-008FFF613831}"/>
              </a:ext>
            </a:extLst>
          </p:cNvPr>
          <p:cNvSpPr/>
          <p:nvPr/>
        </p:nvSpPr>
        <p:spPr>
          <a:xfrm>
            <a:off x="4837468" y="5113020"/>
            <a:ext cx="2172929" cy="626294"/>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Marcador de contenido 2">
            <a:extLst>
              <a:ext uri="{FF2B5EF4-FFF2-40B4-BE49-F238E27FC236}">
                <a16:creationId xmlns:a16="http://schemas.microsoft.com/office/drawing/2014/main" id="{78C92B19-6121-4E89-80B7-E21237AD0563}"/>
              </a:ext>
            </a:extLst>
          </p:cNvPr>
          <p:cNvSpPr txBox="1">
            <a:spLocks/>
          </p:cNvSpPr>
          <p:nvPr/>
        </p:nvSpPr>
        <p:spPr>
          <a:xfrm>
            <a:off x="4190925" y="5248897"/>
            <a:ext cx="3134032" cy="6262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s-ES" b="1" dirty="0">
                <a:solidFill>
                  <a:srgbClr val="C00000"/>
                </a:solidFill>
                <a:latin typeface="Tw Cen MT" panose="020B0602020104020603" pitchFamily="34" charset="77"/>
              </a:rPr>
              <a:t>PT = BEL + MR</a:t>
            </a:r>
          </a:p>
        </p:txBody>
      </p:sp>
      <p:sp>
        <p:nvSpPr>
          <p:cNvPr id="9" name="Rectángulo 8">
            <a:extLst>
              <a:ext uri="{FF2B5EF4-FFF2-40B4-BE49-F238E27FC236}">
                <a16:creationId xmlns:a16="http://schemas.microsoft.com/office/drawing/2014/main" id="{F5BA6854-CBAB-4570-A696-53D4DB42C21F}"/>
              </a:ext>
            </a:extLst>
          </p:cNvPr>
          <p:cNvSpPr/>
          <p:nvPr/>
        </p:nvSpPr>
        <p:spPr>
          <a:xfrm>
            <a:off x="963132" y="1118686"/>
            <a:ext cx="10432312" cy="177185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Marcador de contenido 2">
            <a:extLst>
              <a:ext uri="{FF2B5EF4-FFF2-40B4-BE49-F238E27FC236}">
                <a16:creationId xmlns:a16="http://schemas.microsoft.com/office/drawing/2014/main" id="{C2764B5C-821D-4ACF-8A64-BBEB9699AA03}"/>
              </a:ext>
            </a:extLst>
          </p:cNvPr>
          <p:cNvSpPr>
            <a:spLocks noGrp="1"/>
          </p:cNvSpPr>
          <p:nvPr>
            <p:ph idx="1"/>
          </p:nvPr>
        </p:nvSpPr>
        <p:spPr>
          <a:xfrm>
            <a:off x="1004776" y="1231447"/>
            <a:ext cx="10515600" cy="3536078"/>
          </a:xfrm>
        </p:spPr>
        <p:txBody>
          <a:bodyPr/>
          <a:lstStyle/>
          <a:p>
            <a:pPr marL="0" indent="0" algn="ctr">
              <a:buNone/>
            </a:pPr>
            <a:r>
              <a:rPr lang="es-ES" sz="2400" i="1" dirty="0">
                <a:solidFill>
                  <a:schemeClr val="bg1"/>
                </a:solidFill>
                <a:latin typeface="Tw Cen MT" panose="020B0602020104020603" pitchFamily="34" charset="77"/>
              </a:rPr>
              <a:t>Solvencia II requiere que las compañías establezcan provisiones técnicas equivalentes al valor actual que les correspondería pagar en caso de que las transfiriesen a un tercero.</a:t>
            </a:r>
          </a:p>
          <a:p>
            <a:pPr marL="0" indent="0" algn="ctr">
              <a:buNone/>
            </a:pPr>
            <a:r>
              <a:rPr lang="es-ES" sz="2400" i="1" dirty="0">
                <a:solidFill>
                  <a:schemeClr val="bg1"/>
                </a:solidFill>
                <a:latin typeface="Tw Cen MT" panose="020B0602020104020603" pitchFamily="34" charset="77"/>
              </a:rPr>
              <a:t>“Las PT se calcularán de forma prudente, fiable, objetiva y coherente con el mercado”</a:t>
            </a:r>
          </a:p>
          <a:p>
            <a:pPr marL="0" indent="0" algn="ctr">
              <a:buNone/>
            </a:pPr>
            <a:r>
              <a:rPr lang="es-ES" sz="2400" dirty="0">
                <a:solidFill>
                  <a:schemeClr val="bg1"/>
                </a:solidFill>
                <a:latin typeface="Tw Cen MT" panose="020B0602020104020603" pitchFamily="34" charset="77"/>
              </a:rPr>
              <a:t>Art. 76 Directiva 2009/138/CE Solvencia II</a:t>
            </a:r>
          </a:p>
          <a:p>
            <a:pPr marL="0" indent="0">
              <a:buNone/>
            </a:pPr>
            <a:r>
              <a:rPr lang="es-ES" sz="2400" dirty="0">
                <a:latin typeface="Tw Cen MT" panose="020B0602020104020603" pitchFamily="34" charset="77"/>
              </a:rPr>
              <a:t>Tipos de </a:t>
            </a:r>
            <a:r>
              <a:rPr lang="es-ES" sz="2400" b="1" u="sng" dirty="0">
                <a:latin typeface="Tw Cen MT" panose="020B0602020104020603" pitchFamily="34" charset="77"/>
              </a:rPr>
              <a:t>Riesgos:</a:t>
            </a:r>
          </a:p>
          <a:p>
            <a:pPr lvl="1">
              <a:buFont typeface="Wingdings" panose="05000000000000000000" pitchFamily="2" charset="2"/>
              <a:buChar char="§"/>
            </a:pPr>
            <a:r>
              <a:rPr lang="es-ES" dirty="0" err="1">
                <a:solidFill>
                  <a:srgbClr val="C00000"/>
                </a:solidFill>
                <a:latin typeface="Tw Cen MT" panose="020B0602020104020603" pitchFamily="34" charset="77"/>
              </a:rPr>
              <a:t>Inmunizables</a:t>
            </a:r>
            <a:r>
              <a:rPr lang="es-ES" dirty="0">
                <a:solidFill>
                  <a:srgbClr val="C00000"/>
                </a:solidFill>
                <a:latin typeface="Tw Cen MT" panose="020B0602020104020603" pitchFamily="34" charset="77"/>
              </a:rPr>
              <a:t>: </a:t>
            </a:r>
            <a:r>
              <a:rPr lang="es-ES" dirty="0">
                <a:latin typeface="Tw Cen MT" panose="020B0602020104020603" pitchFamily="34" charset="77"/>
              </a:rPr>
              <a:t>Aquellos riesgos con cobertura en el mercado y cuya valoración debe ser consistente con el mercado.</a:t>
            </a:r>
          </a:p>
          <a:p>
            <a:pPr lvl="1">
              <a:buFont typeface="Wingdings" panose="05000000000000000000" pitchFamily="2" charset="2"/>
              <a:buChar char="§"/>
            </a:pPr>
            <a:r>
              <a:rPr lang="es-ES" dirty="0">
                <a:solidFill>
                  <a:srgbClr val="C00000"/>
                </a:solidFill>
                <a:latin typeface="Tw Cen MT" panose="020B0602020104020603" pitchFamily="34" charset="77"/>
              </a:rPr>
              <a:t>No </a:t>
            </a:r>
            <a:r>
              <a:rPr lang="es-ES" dirty="0" err="1">
                <a:solidFill>
                  <a:srgbClr val="C00000"/>
                </a:solidFill>
                <a:latin typeface="Tw Cen MT" panose="020B0602020104020603" pitchFamily="34" charset="77"/>
              </a:rPr>
              <a:t>Inmunizables</a:t>
            </a:r>
            <a:r>
              <a:rPr lang="es-ES" dirty="0">
                <a:solidFill>
                  <a:srgbClr val="C00000"/>
                </a:solidFill>
                <a:latin typeface="Tw Cen MT" panose="020B0602020104020603" pitchFamily="34" charset="77"/>
              </a:rPr>
              <a:t>: </a:t>
            </a:r>
            <a:r>
              <a:rPr lang="es-ES" dirty="0">
                <a:latin typeface="Tw Cen MT" panose="020B0602020104020603" pitchFamily="34" charset="77"/>
              </a:rPr>
              <a:t>Aquellos riesgos sin cobertura en el mercado y, por tanto, son valorados al </a:t>
            </a:r>
            <a:r>
              <a:rPr lang="es-ES" dirty="0" err="1">
                <a:latin typeface="Tw Cen MT" panose="020B0602020104020603" pitchFamily="34" charset="77"/>
              </a:rPr>
              <a:t>best</a:t>
            </a:r>
            <a:r>
              <a:rPr lang="es-ES" dirty="0">
                <a:latin typeface="Tw Cen MT" panose="020B0602020104020603" pitchFamily="34" charset="77"/>
              </a:rPr>
              <a:t> </a:t>
            </a:r>
            <a:r>
              <a:rPr lang="es-ES" dirty="0" err="1">
                <a:latin typeface="Tw Cen MT" panose="020B0602020104020603" pitchFamily="34" charset="77"/>
              </a:rPr>
              <a:t>estimate</a:t>
            </a:r>
            <a:r>
              <a:rPr lang="es-ES" dirty="0">
                <a:latin typeface="Tw Cen MT" panose="020B0602020104020603" pitchFamily="34" charset="77"/>
              </a:rPr>
              <a:t> más un margen de riesgo, calculado conforme al método </a:t>
            </a:r>
            <a:r>
              <a:rPr lang="es-ES" dirty="0" err="1">
                <a:latin typeface="Tw Cen MT" panose="020B0602020104020603" pitchFamily="34" charset="77"/>
              </a:rPr>
              <a:t>CoC</a:t>
            </a:r>
            <a:r>
              <a:rPr lang="es-ES" dirty="0">
                <a:latin typeface="Tw Cen MT" panose="020B0602020104020603" pitchFamily="34" charset="77"/>
              </a:rPr>
              <a:t> (</a:t>
            </a:r>
            <a:r>
              <a:rPr lang="es-ES" dirty="0" err="1">
                <a:latin typeface="Tw Cen MT" panose="020B0602020104020603" pitchFamily="34" charset="77"/>
              </a:rPr>
              <a:t>Cost</a:t>
            </a:r>
            <a:r>
              <a:rPr lang="es-ES" dirty="0">
                <a:latin typeface="Tw Cen MT" panose="020B0602020104020603" pitchFamily="34" charset="77"/>
              </a:rPr>
              <a:t> </a:t>
            </a:r>
            <a:r>
              <a:rPr lang="es-ES" dirty="0" err="1">
                <a:latin typeface="Tw Cen MT" panose="020B0602020104020603" pitchFamily="34" charset="77"/>
              </a:rPr>
              <a:t>of</a:t>
            </a:r>
            <a:r>
              <a:rPr lang="es-ES" dirty="0">
                <a:latin typeface="Tw Cen MT" panose="020B0602020104020603" pitchFamily="34" charset="77"/>
              </a:rPr>
              <a:t> Capital)</a:t>
            </a:r>
          </a:p>
        </p:txBody>
      </p:sp>
      <p:sp>
        <p:nvSpPr>
          <p:cNvPr id="12" name="Rectángulo 11">
            <a:extLst>
              <a:ext uri="{FF2B5EF4-FFF2-40B4-BE49-F238E27FC236}">
                <a16:creationId xmlns:a16="http://schemas.microsoft.com/office/drawing/2014/main" id="{90AD4AF0-2602-40DB-A50D-55DA488394C6}"/>
              </a:ext>
            </a:extLst>
          </p:cNvPr>
          <p:cNvSpPr/>
          <p:nvPr/>
        </p:nvSpPr>
        <p:spPr>
          <a:xfrm>
            <a:off x="3962325" y="5875191"/>
            <a:ext cx="3923213" cy="62629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a:extLst>
              <a:ext uri="{FF2B5EF4-FFF2-40B4-BE49-F238E27FC236}">
                <a16:creationId xmlns:a16="http://schemas.microsoft.com/office/drawing/2014/main" id="{F9B1576A-063F-4FCF-83FB-2495B4A62365}"/>
              </a:ext>
            </a:extLst>
          </p:cNvPr>
          <p:cNvSpPr txBox="1"/>
          <p:nvPr/>
        </p:nvSpPr>
        <p:spPr>
          <a:xfrm>
            <a:off x="4074238" y="5957505"/>
            <a:ext cx="3699385" cy="461665"/>
          </a:xfrm>
          <a:prstGeom prst="rect">
            <a:avLst/>
          </a:prstGeom>
          <a:noFill/>
        </p:spPr>
        <p:txBody>
          <a:bodyPr wrap="square" rtlCol="0">
            <a:spAutoFit/>
          </a:bodyPr>
          <a:lstStyle/>
          <a:p>
            <a:pPr marL="88900" lvl="1" indent="0">
              <a:buNone/>
            </a:pPr>
            <a:r>
              <a:rPr lang="es-ES" sz="2400" dirty="0">
                <a:solidFill>
                  <a:schemeClr val="bg1"/>
                </a:solidFill>
                <a:latin typeface="Tw Cen MT" panose="020B0602020104020603" pitchFamily="34" charset="77"/>
              </a:rPr>
              <a:t>BEL = </a:t>
            </a:r>
            <a:r>
              <a:rPr lang="es-ES" sz="2400" dirty="0" err="1">
                <a:solidFill>
                  <a:schemeClr val="bg1"/>
                </a:solidFill>
                <a:latin typeface="Tw Cen MT" panose="020B0602020104020603" pitchFamily="34" charset="77"/>
              </a:rPr>
              <a:t>Best</a:t>
            </a:r>
            <a:r>
              <a:rPr lang="es-ES" sz="2400" dirty="0">
                <a:solidFill>
                  <a:schemeClr val="bg1"/>
                </a:solidFill>
                <a:latin typeface="Tw Cen MT" panose="020B0602020104020603" pitchFamily="34" charset="77"/>
              </a:rPr>
              <a:t> </a:t>
            </a:r>
            <a:r>
              <a:rPr lang="es-ES" sz="2400" dirty="0" err="1">
                <a:solidFill>
                  <a:schemeClr val="bg1"/>
                </a:solidFill>
                <a:latin typeface="Tw Cen MT" panose="020B0602020104020603" pitchFamily="34" charset="77"/>
              </a:rPr>
              <a:t>Estimate</a:t>
            </a:r>
            <a:r>
              <a:rPr lang="es-ES" sz="2400" dirty="0">
                <a:solidFill>
                  <a:schemeClr val="bg1"/>
                </a:solidFill>
                <a:latin typeface="Tw Cen MT" panose="020B0602020104020603" pitchFamily="34" charset="77"/>
              </a:rPr>
              <a:t> </a:t>
            </a:r>
            <a:r>
              <a:rPr lang="es-ES" sz="2400" dirty="0" err="1">
                <a:solidFill>
                  <a:schemeClr val="bg1"/>
                </a:solidFill>
                <a:latin typeface="Tw Cen MT" panose="020B0602020104020603" pitchFamily="34" charset="77"/>
              </a:rPr>
              <a:t>Liability</a:t>
            </a:r>
            <a:endParaRPr lang="es-ES" sz="2400" dirty="0">
              <a:solidFill>
                <a:schemeClr val="bg1"/>
              </a:solidFill>
              <a:latin typeface="Tw Cen MT" panose="020B0602020104020603" pitchFamily="34" charset="77"/>
            </a:endParaRPr>
          </a:p>
        </p:txBody>
      </p:sp>
    </p:spTree>
    <p:extLst>
      <p:ext uri="{BB962C8B-B14F-4D97-AF65-F5344CB8AC3E}">
        <p14:creationId xmlns:p14="http://schemas.microsoft.com/office/powerpoint/2010/main" val="2663966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FLUJOS DE PB</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9E04A6-A96B-4434-86A1-3901D3A89EBA}"/>
              </a:ext>
            </a:extLst>
          </p:cNvPr>
          <p:cNvSpPr/>
          <p:nvPr/>
        </p:nvSpPr>
        <p:spPr>
          <a:xfrm>
            <a:off x="879844" y="1266318"/>
            <a:ext cx="10432312" cy="2616101"/>
          </a:xfrm>
          <a:prstGeom prst="rect">
            <a:avLst/>
          </a:prstGeom>
        </p:spPr>
        <p:txBody>
          <a:bodyPr wrap="square">
            <a:spAutoFit/>
          </a:bodyPr>
          <a:lstStyle/>
          <a:p>
            <a:pPr>
              <a:spcBef>
                <a:spcPts val="336"/>
              </a:spcBef>
              <a:spcAft>
                <a:spcPts val="336"/>
              </a:spcAft>
            </a:pPr>
            <a:r>
              <a:rPr lang="es-ES" sz="2400" b="1" dirty="0">
                <a:solidFill>
                  <a:srgbClr val="C00000"/>
                </a:solidFill>
                <a:latin typeface="Tw Cen MT" panose="020B0602020104020603" pitchFamily="34" charset="0"/>
              </a:rPr>
              <a:t>Modalidades:</a:t>
            </a:r>
            <a:endParaRPr lang="es-ES" sz="2400" dirty="0">
              <a:solidFill>
                <a:srgbClr val="C00000"/>
              </a:solidFill>
              <a:latin typeface="Tw Cen MT" panose="020B0602020104020603" pitchFamily="34" charset="0"/>
            </a:endParaRPr>
          </a:p>
          <a:p>
            <a:pPr lvl="1">
              <a:spcBef>
                <a:spcPts val="336"/>
              </a:spcBef>
              <a:spcAft>
                <a:spcPts val="336"/>
              </a:spcAft>
            </a:pPr>
            <a:r>
              <a:rPr lang="es-ES" sz="2400" dirty="0">
                <a:latin typeface="Tw Cen MT" panose="020B0602020104020603" pitchFamily="34" charset="0"/>
              </a:rPr>
              <a:t>1. </a:t>
            </a:r>
            <a:r>
              <a:rPr lang="es-ES" sz="2400" b="1" dirty="0">
                <a:latin typeface="Tw Cen MT" panose="020B0602020104020603" pitchFamily="34" charset="0"/>
              </a:rPr>
              <a:t>Prestación garantizada:</a:t>
            </a:r>
            <a:endParaRPr lang="es-ES" sz="2400" dirty="0">
              <a:latin typeface="Tw Cen MT" panose="020B0602020104020603" pitchFamily="34" charset="0"/>
            </a:endParaRPr>
          </a:p>
          <a:p>
            <a:pPr lvl="2">
              <a:spcBef>
                <a:spcPts val="336"/>
              </a:spcBef>
              <a:spcAft>
                <a:spcPts val="336"/>
              </a:spcAft>
            </a:pPr>
            <a:r>
              <a:rPr lang="es-ES" sz="2400" dirty="0">
                <a:latin typeface="Tw Cen MT" panose="020B0602020104020603" pitchFamily="34" charset="0"/>
              </a:rPr>
              <a:t>Derecho de los asegurados a prestación con independencia de cualquier evento o situación futura.</a:t>
            </a:r>
          </a:p>
          <a:p>
            <a:pPr lvl="1">
              <a:spcBef>
                <a:spcPts val="336"/>
              </a:spcBef>
              <a:spcAft>
                <a:spcPts val="336"/>
              </a:spcAft>
            </a:pPr>
            <a:r>
              <a:rPr lang="es-ES" sz="2400" dirty="0">
                <a:latin typeface="Tw Cen MT" panose="020B0602020104020603" pitchFamily="34" charset="0"/>
              </a:rPr>
              <a:t>2. </a:t>
            </a:r>
            <a:r>
              <a:rPr lang="es-ES" sz="2400" b="1" dirty="0">
                <a:solidFill>
                  <a:srgbClr val="C00000"/>
                </a:solidFill>
                <a:latin typeface="Tw Cen MT" panose="020B0602020104020603" pitchFamily="34" charset="0"/>
              </a:rPr>
              <a:t>Prestación discrecional: </a:t>
            </a:r>
          </a:p>
          <a:p>
            <a:pPr lvl="2">
              <a:spcBef>
                <a:spcPts val="336"/>
              </a:spcBef>
              <a:spcAft>
                <a:spcPts val="336"/>
              </a:spcAft>
            </a:pPr>
            <a:r>
              <a:rPr lang="es-ES" sz="2400" dirty="0">
                <a:latin typeface="Tw Cen MT" panose="020B0602020104020603" pitchFamily="34" charset="0"/>
              </a:rPr>
              <a:t>La prestación se otorga </a:t>
            </a:r>
            <a:r>
              <a:rPr lang="es-ES" sz="2400" b="1" dirty="0">
                <a:latin typeface="Tw Cen MT" panose="020B0602020104020603" pitchFamily="34" charset="0"/>
              </a:rPr>
              <a:t>a discreción de la entidad </a:t>
            </a:r>
            <a:endParaRPr lang="es-ES" sz="2400" dirty="0">
              <a:solidFill>
                <a:srgbClr val="C00000"/>
              </a:solidFill>
              <a:latin typeface="Tw Cen MT" panose="020B0602020104020603" pitchFamily="34" charset="0"/>
            </a:endParaRPr>
          </a:p>
        </p:txBody>
      </p:sp>
      <p:sp>
        <p:nvSpPr>
          <p:cNvPr id="6" name="Rectángulo 5">
            <a:extLst>
              <a:ext uri="{FF2B5EF4-FFF2-40B4-BE49-F238E27FC236}">
                <a16:creationId xmlns:a16="http://schemas.microsoft.com/office/drawing/2014/main" id="{212817D3-4D3E-472A-991C-844010257CE6}"/>
              </a:ext>
            </a:extLst>
          </p:cNvPr>
          <p:cNvSpPr/>
          <p:nvPr/>
        </p:nvSpPr>
        <p:spPr>
          <a:xfrm>
            <a:off x="930377" y="3882419"/>
            <a:ext cx="10423423" cy="83714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latin typeface="Tw Cen MT" panose="020B0602020104020603" pitchFamily="34" charset="0"/>
              </a:rPr>
              <a:t>SII requiere que la PB se calculen de forma separada</a:t>
            </a:r>
          </a:p>
        </p:txBody>
      </p:sp>
      <p:sp>
        <p:nvSpPr>
          <p:cNvPr id="7" name="Rectángulo 6">
            <a:extLst>
              <a:ext uri="{FF2B5EF4-FFF2-40B4-BE49-F238E27FC236}">
                <a16:creationId xmlns:a16="http://schemas.microsoft.com/office/drawing/2014/main" id="{E9BDDF26-C94F-4E60-9BDA-D660F679BEC3}"/>
              </a:ext>
            </a:extLst>
          </p:cNvPr>
          <p:cNvSpPr/>
          <p:nvPr/>
        </p:nvSpPr>
        <p:spPr>
          <a:xfrm>
            <a:off x="930377" y="4837245"/>
            <a:ext cx="10423423" cy="1067257"/>
          </a:xfrm>
          <a:prstGeom prst="rect">
            <a:avLst/>
          </a:prstGeom>
          <a:solidFill>
            <a:srgbClr val="C94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latin typeface="Tw Cen MT" panose="020B0602020104020603" pitchFamily="34" charset="0"/>
              </a:rPr>
              <a:t>Las hipótesis relativas a la rentabilidad futura de los activos deben ser consistentes con la curva libre de riesgo </a:t>
            </a:r>
          </a:p>
        </p:txBody>
      </p:sp>
    </p:spTree>
    <p:extLst>
      <p:ext uri="{BB962C8B-B14F-4D97-AF65-F5344CB8AC3E}">
        <p14:creationId xmlns:p14="http://schemas.microsoft.com/office/powerpoint/2010/main" val="1944096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8" name="Rectángulo 7">
            <a:extLst>
              <a:ext uri="{FF2B5EF4-FFF2-40B4-BE49-F238E27FC236}">
                <a16:creationId xmlns:a16="http://schemas.microsoft.com/office/drawing/2014/main" id="{DFB696FF-2F2A-4951-9239-D204BA30978D}"/>
              </a:ext>
            </a:extLst>
          </p:cNvPr>
          <p:cNvSpPr/>
          <p:nvPr/>
        </p:nvSpPr>
        <p:spPr>
          <a:xfrm>
            <a:off x="921488" y="2702471"/>
            <a:ext cx="10423423" cy="125993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atin typeface="Consolas" panose="020B0609020204030204" pitchFamily="49" charset="0"/>
              </a:rPr>
              <a:t>PROVISIONES TÉCNICAS</a:t>
            </a:r>
            <a:endParaRPr lang="es-ES" sz="3200" dirty="0">
              <a:latin typeface="Consolas" panose="020B0609020204030204" pitchFamily="49" charset="0"/>
            </a:endParaRPr>
          </a:p>
        </p:txBody>
      </p:sp>
    </p:spTree>
    <p:extLst>
      <p:ext uri="{BB962C8B-B14F-4D97-AF65-F5344CB8AC3E}">
        <p14:creationId xmlns:p14="http://schemas.microsoft.com/office/powerpoint/2010/main" val="4158327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PROVISIONES TÉCNICAS: SI/SII</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pic>
        <p:nvPicPr>
          <p:cNvPr id="6" name="Imagen 5">
            <a:extLst>
              <a:ext uri="{FF2B5EF4-FFF2-40B4-BE49-F238E27FC236}">
                <a16:creationId xmlns:a16="http://schemas.microsoft.com/office/drawing/2014/main" id="{6CDB0D4C-914B-411F-9694-4A3B1FB01AEC}"/>
              </a:ext>
            </a:extLst>
          </p:cNvPr>
          <p:cNvPicPr>
            <a:picLocks noChangeAspect="1"/>
          </p:cNvPicPr>
          <p:nvPr/>
        </p:nvPicPr>
        <p:blipFill>
          <a:blip r:embed="rId4"/>
          <a:stretch>
            <a:fillRect/>
          </a:stretch>
        </p:blipFill>
        <p:spPr>
          <a:xfrm>
            <a:off x="1992797" y="2133600"/>
            <a:ext cx="8645705" cy="4314675"/>
          </a:xfrm>
          <a:prstGeom prst="rect">
            <a:avLst/>
          </a:prstGeom>
        </p:spPr>
      </p:pic>
      <p:sp>
        <p:nvSpPr>
          <p:cNvPr id="7" name="Rectángulo 6">
            <a:extLst>
              <a:ext uri="{FF2B5EF4-FFF2-40B4-BE49-F238E27FC236}">
                <a16:creationId xmlns:a16="http://schemas.microsoft.com/office/drawing/2014/main" id="{4099EDC0-DB4D-4FA6-B717-55EC2DDA306C}"/>
              </a:ext>
            </a:extLst>
          </p:cNvPr>
          <p:cNvSpPr/>
          <p:nvPr/>
        </p:nvSpPr>
        <p:spPr>
          <a:xfrm>
            <a:off x="1992797" y="1206567"/>
            <a:ext cx="4103203" cy="8385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atin typeface="Tw Cen MT" panose="020B0602020104020603" pitchFamily="34" charset="0"/>
              </a:rPr>
              <a:t>SOLVENCIA I</a:t>
            </a:r>
          </a:p>
          <a:p>
            <a:pPr algn="ctr"/>
            <a:r>
              <a:rPr lang="es-ES" b="1" dirty="0">
                <a:latin typeface="Tw Cen MT" panose="020B0602020104020603" pitchFamily="34" charset="0"/>
              </a:rPr>
              <a:t>PROVISIONES TÉCNICAS</a:t>
            </a:r>
          </a:p>
        </p:txBody>
      </p:sp>
      <p:sp>
        <p:nvSpPr>
          <p:cNvPr id="9" name="Rectángulo 8">
            <a:extLst>
              <a:ext uri="{FF2B5EF4-FFF2-40B4-BE49-F238E27FC236}">
                <a16:creationId xmlns:a16="http://schemas.microsoft.com/office/drawing/2014/main" id="{65F04B6F-16F3-4DA2-8686-BB494565D7BD}"/>
              </a:ext>
            </a:extLst>
          </p:cNvPr>
          <p:cNvSpPr/>
          <p:nvPr/>
        </p:nvSpPr>
        <p:spPr>
          <a:xfrm>
            <a:off x="6315649" y="1155459"/>
            <a:ext cx="4322853" cy="8385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atin typeface="Tw Cen MT" panose="020B0602020104020603" pitchFamily="34" charset="0"/>
              </a:rPr>
              <a:t>SOLVENCIA II</a:t>
            </a:r>
          </a:p>
          <a:p>
            <a:pPr algn="ctr"/>
            <a:r>
              <a:rPr lang="es-ES" b="1" dirty="0">
                <a:latin typeface="Tw Cen MT" panose="020B0602020104020603" pitchFamily="34" charset="0"/>
              </a:rPr>
              <a:t>BEL + MR</a:t>
            </a:r>
          </a:p>
        </p:txBody>
      </p:sp>
    </p:spTree>
    <p:extLst>
      <p:ext uri="{BB962C8B-B14F-4D97-AF65-F5344CB8AC3E}">
        <p14:creationId xmlns:p14="http://schemas.microsoft.com/office/powerpoint/2010/main" val="3037220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PROVISIONES TÉCNICAS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9E04A6-A96B-4434-86A1-3901D3A89EBA}"/>
              </a:ext>
            </a:extLst>
          </p:cNvPr>
          <p:cNvSpPr/>
          <p:nvPr/>
        </p:nvSpPr>
        <p:spPr>
          <a:xfrm>
            <a:off x="921488" y="1118076"/>
            <a:ext cx="10432312" cy="5295809"/>
          </a:xfrm>
          <a:prstGeom prst="rect">
            <a:avLst/>
          </a:prstGeom>
        </p:spPr>
        <p:txBody>
          <a:bodyPr wrap="square">
            <a:spAutoFit/>
          </a:bodyPr>
          <a:lstStyle/>
          <a:p>
            <a:pPr algn="just">
              <a:lnSpc>
                <a:spcPct val="110000"/>
              </a:lnSpc>
              <a:spcBef>
                <a:spcPct val="50000"/>
              </a:spcBef>
              <a:spcAft>
                <a:spcPct val="35000"/>
              </a:spcAft>
              <a:buClr>
                <a:srgbClr val="669900"/>
              </a:buClr>
              <a:buSzPct val="75000"/>
            </a:pPr>
            <a:r>
              <a:rPr lang="es-ES_tradnl" altLang="es-ES" sz="2400" b="1" u="sng" dirty="0">
                <a:latin typeface="Tw Cen MT" panose="020B0602020104020603" pitchFamily="34" charset="0"/>
              </a:rPr>
              <a:t>Pasivo:</a:t>
            </a:r>
            <a:r>
              <a:rPr lang="es-ES_tradnl" altLang="es-ES" sz="2400" dirty="0">
                <a:latin typeface="Tw Cen MT" panose="020B0602020104020603" pitchFamily="34" charset="0"/>
              </a:rPr>
              <a:t> “Lo que debemos”. Parte del balance de situación que recoge las fuentes de financiación de una empresa. Está formado por los recursos ajenos – Primas y Siniestros - y propios de la empresa – Accionistas o Mutualistas -. Pasivo tipo de una empresa de seguros:</a:t>
            </a:r>
          </a:p>
          <a:p>
            <a:pPr lvl="1" algn="just">
              <a:lnSpc>
                <a:spcPct val="110000"/>
              </a:lnSpc>
              <a:spcBef>
                <a:spcPct val="50000"/>
              </a:spcBef>
              <a:spcAft>
                <a:spcPct val="35000"/>
              </a:spcAft>
              <a:buClr>
                <a:srgbClr val="669900"/>
              </a:buClr>
              <a:buSzPct val="75000"/>
            </a:pPr>
            <a:r>
              <a:rPr lang="es-ES_tradnl" altLang="es-ES" sz="2400" dirty="0">
                <a:latin typeface="Tw Cen MT" panose="020B0602020104020603" pitchFamily="34" charset="0"/>
              </a:rPr>
              <a:t>- Financiación ajena</a:t>
            </a:r>
          </a:p>
          <a:p>
            <a:pPr lvl="1" algn="just">
              <a:lnSpc>
                <a:spcPct val="110000"/>
              </a:lnSpc>
              <a:spcBef>
                <a:spcPct val="50000"/>
              </a:spcBef>
              <a:spcAft>
                <a:spcPct val="35000"/>
              </a:spcAft>
              <a:buClr>
                <a:srgbClr val="669900"/>
              </a:buClr>
              <a:buSzPct val="75000"/>
            </a:pPr>
            <a:r>
              <a:rPr lang="es-ES_tradnl" altLang="es-ES" sz="2400" dirty="0">
                <a:latin typeface="Tw Cen MT" panose="020B0602020104020603" pitchFamily="34" charset="0"/>
              </a:rPr>
              <a:t>- Deudas condicionadas</a:t>
            </a:r>
          </a:p>
          <a:p>
            <a:pPr lvl="1" algn="just">
              <a:lnSpc>
                <a:spcPct val="110000"/>
              </a:lnSpc>
              <a:spcBef>
                <a:spcPct val="50000"/>
              </a:spcBef>
              <a:spcAft>
                <a:spcPct val="35000"/>
              </a:spcAft>
              <a:buClr>
                <a:srgbClr val="669900"/>
              </a:buClr>
              <a:buSzPct val="75000"/>
            </a:pPr>
            <a:r>
              <a:rPr lang="es-ES_tradnl" altLang="es-ES" sz="2400" dirty="0">
                <a:latin typeface="Tw Cen MT" panose="020B0602020104020603" pitchFamily="34" charset="0"/>
              </a:rPr>
              <a:t>- Provisiones Matemáticas</a:t>
            </a:r>
          </a:p>
          <a:p>
            <a:pPr lvl="1" algn="just">
              <a:lnSpc>
                <a:spcPct val="110000"/>
              </a:lnSpc>
              <a:spcBef>
                <a:spcPct val="50000"/>
              </a:spcBef>
              <a:spcAft>
                <a:spcPct val="35000"/>
              </a:spcAft>
              <a:buClr>
                <a:srgbClr val="669900"/>
              </a:buClr>
              <a:buSzPct val="75000"/>
            </a:pPr>
            <a:r>
              <a:rPr lang="es-ES_tradnl" altLang="es-ES" sz="2400" dirty="0">
                <a:latin typeface="Tw Cen MT" panose="020B0602020104020603" pitchFamily="34" charset="0"/>
              </a:rPr>
              <a:t>- Provisión para Riesgos en Curso</a:t>
            </a:r>
          </a:p>
          <a:p>
            <a:pPr lvl="1" algn="just">
              <a:lnSpc>
                <a:spcPct val="110000"/>
              </a:lnSpc>
              <a:spcBef>
                <a:spcPct val="50000"/>
              </a:spcBef>
              <a:spcAft>
                <a:spcPct val="35000"/>
              </a:spcAft>
              <a:buClr>
                <a:srgbClr val="669900"/>
              </a:buClr>
              <a:buSzPct val="75000"/>
            </a:pPr>
            <a:r>
              <a:rPr lang="es-ES_tradnl" altLang="es-ES" sz="2400" dirty="0">
                <a:latin typeface="Tw Cen MT" panose="020B0602020104020603" pitchFamily="34" charset="0"/>
              </a:rPr>
              <a:t>- Provisión para Siniestros</a:t>
            </a:r>
          </a:p>
        </p:txBody>
      </p:sp>
      <p:sp>
        <p:nvSpPr>
          <p:cNvPr id="5" name="Rectángulo 4">
            <a:extLst>
              <a:ext uri="{FF2B5EF4-FFF2-40B4-BE49-F238E27FC236}">
                <a16:creationId xmlns:a16="http://schemas.microsoft.com/office/drawing/2014/main" id="{395BF1DC-2DD4-4D71-BE22-95D98AFD006E}"/>
              </a:ext>
            </a:extLst>
          </p:cNvPr>
          <p:cNvSpPr/>
          <p:nvPr/>
        </p:nvSpPr>
        <p:spPr>
          <a:xfrm>
            <a:off x="5577063" y="3098363"/>
            <a:ext cx="6096000" cy="1196225"/>
          </a:xfrm>
          <a:prstGeom prst="rect">
            <a:avLst/>
          </a:prstGeom>
        </p:spPr>
        <p:txBody>
          <a:bodyPr>
            <a:spAutoFit/>
          </a:bodyPr>
          <a:lstStyle/>
          <a:p>
            <a:pPr lvl="1" algn="just">
              <a:lnSpc>
                <a:spcPct val="110000"/>
              </a:lnSpc>
              <a:spcBef>
                <a:spcPct val="50000"/>
              </a:spcBef>
              <a:spcAft>
                <a:spcPct val="35000"/>
              </a:spcAft>
              <a:buClr>
                <a:srgbClr val="669900"/>
              </a:buClr>
              <a:buSzPct val="75000"/>
            </a:pPr>
            <a:r>
              <a:rPr lang="es-ES_tradnl" altLang="es-ES" sz="2400" dirty="0">
                <a:latin typeface="Tw Cen MT" panose="020B0602020104020603" pitchFamily="34" charset="0"/>
              </a:rPr>
              <a:t>- Otras Provisiones Técnicas</a:t>
            </a:r>
          </a:p>
          <a:p>
            <a:pPr lvl="1" algn="just">
              <a:lnSpc>
                <a:spcPct val="110000"/>
              </a:lnSpc>
              <a:spcBef>
                <a:spcPct val="50000"/>
              </a:spcBef>
              <a:spcAft>
                <a:spcPct val="35000"/>
              </a:spcAft>
              <a:buClr>
                <a:srgbClr val="669900"/>
              </a:buClr>
              <a:buSzPct val="75000"/>
            </a:pPr>
            <a:r>
              <a:rPr lang="es-ES_tradnl" altLang="es-ES" sz="2400" dirty="0">
                <a:latin typeface="Tw Cen MT" panose="020B0602020104020603" pitchFamily="34" charset="0"/>
              </a:rPr>
              <a:t> - Resto de Pasivo</a:t>
            </a:r>
          </a:p>
        </p:txBody>
      </p:sp>
    </p:spTree>
    <p:extLst>
      <p:ext uri="{BB962C8B-B14F-4D97-AF65-F5344CB8AC3E}">
        <p14:creationId xmlns:p14="http://schemas.microsoft.com/office/powerpoint/2010/main" val="4261375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PROVISIONES TÉCNICAS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CuadroTexto 5">
            <a:extLst>
              <a:ext uri="{FF2B5EF4-FFF2-40B4-BE49-F238E27FC236}">
                <a16:creationId xmlns:a16="http://schemas.microsoft.com/office/drawing/2014/main" id="{4E44BF7F-E082-47EB-A487-96BEC4ACD97B}"/>
              </a:ext>
            </a:extLst>
          </p:cNvPr>
          <p:cNvSpPr txBox="1"/>
          <p:nvPr/>
        </p:nvSpPr>
        <p:spPr>
          <a:xfrm>
            <a:off x="921489" y="1123217"/>
            <a:ext cx="10515600" cy="5016758"/>
          </a:xfrm>
          <a:prstGeom prst="rect">
            <a:avLst/>
          </a:prstGeom>
          <a:noFill/>
        </p:spPr>
        <p:txBody>
          <a:bodyPr wrap="square" rtlCol="0">
            <a:spAutoFit/>
          </a:bodyPr>
          <a:lstStyle/>
          <a:p>
            <a:r>
              <a:rPr lang="es-ES" sz="2400" b="1" dirty="0">
                <a:solidFill>
                  <a:srgbClr val="C94747"/>
                </a:solidFill>
                <a:latin typeface="Tw Cen MT" panose="020B0602020104020603" pitchFamily="34" charset="0"/>
              </a:rPr>
              <a:t>Provisión para Primas No Consumidas</a:t>
            </a:r>
          </a:p>
          <a:p>
            <a:r>
              <a:rPr lang="es-ES" altLang="es-ES" sz="2400" dirty="0">
                <a:latin typeface="Tw Cen MT" panose="020B0602020104020603" pitchFamily="34" charset="0"/>
              </a:rPr>
              <a:t>La provisión para primas no consumidas tiene por objeto la periodificación de las primas devengadas en el ejercicio, y surge como consecuencia de que el periodo de cobertura no suele coincidir con el año natural. Por ello el ingreso que la entidad percibe por razón de las primas devengadas no se corresponde con la entrada de tesorería que se produce en su activo con ocasión del cobro anticipado de la prima.</a:t>
            </a:r>
          </a:p>
          <a:p>
            <a:endParaRPr lang="es-ES" sz="2400" b="1" dirty="0">
              <a:solidFill>
                <a:srgbClr val="C94747"/>
              </a:solidFill>
              <a:latin typeface="Tw Cen MT" panose="020B0602020104020603" pitchFamily="34" charset="0"/>
            </a:endParaRPr>
          </a:p>
          <a:p>
            <a:endParaRPr lang="es-ES" sz="2400" b="1" dirty="0">
              <a:solidFill>
                <a:srgbClr val="C94747"/>
              </a:solidFill>
              <a:latin typeface="Tw Cen MT" panose="020B0602020104020603" pitchFamily="34" charset="0"/>
            </a:endParaRPr>
          </a:p>
          <a:p>
            <a:endParaRPr lang="es-ES" sz="2400" b="1" dirty="0">
              <a:solidFill>
                <a:srgbClr val="C94747"/>
              </a:solidFill>
              <a:latin typeface="Tw Cen MT" panose="020B0602020104020603" pitchFamily="34" charset="0"/>
            </a:endParaRPr>
          </a:p>
          <a:p>
            <a:endParaRPr lang="es-ES" sz="2400" b="1" dirty="0">
              <a:solidFill>
                <a:srgbClr val="C94747"/>
              </a:solidFill>
              <a:latin typeface="Tw Cen MT" panose="020B0602020104020603" pitchFamily="34" charset="0"/>
            </a:endParaRPr>
          </a:p>
          <a:p>
            <a:endParaRPr lang="es-ES" altLang="es-ES" sz="800" dirty="0">
              <a:latin typeface="Arial" panose="020B0604020202020204" pitchFamily="34" charset="0"/>
              <a:cs typeface="Arial" panose="020B0604020202020204" pitchFamily="34" charset="0"/>
            </a:endParaRPr>
          </a:p>
          <a:p>
            <a:r>
              <a:rPr lang="es-ES" altLang="es-ES" sz="2400" dirty="0">
                <a:latin typeface="Tw Cen MT" panose="020B0602020104020603" pitchFamily="34" charset="0"/>
                <a:cs typeface="Arial" panose="020B0604020202020204" pitchFamily="34" charset="0"/>
              </a:rPr>
              <a:t>La PPNC se calculará póliza a póliza, la base de cálculo estará constituida por la prima comercial devengada en el ejercicio deducido el recargo de seguridad y las Comisiones.</a:t>
            </a:r>
          </a:p>
        </p:txBody>
      </p:sp>
      <p:pic>
        <p:nvPicPr>
          <p:cNvPr id="7" name="Imagen 6">
            <a:extLst>
              <a:ext uri="{FF2B5EF4-FFF2-40B4-BE49-F238E27FC236}">
                <a16:creationId xmlns:a16="http://schemas.microsoft.com/office/drawing/2014/main" id="{BFAFE6D1-327F-4D5A-A313-8230161F7BA9}"/>
              </a:ext>
            </a:extLst>
          </p:cNvPr>
          <p:cNvPicPr>
            <a:picLocks noChangeAspect="1"/>
          </p:cNvPicPr>
          <p:nvPr/>
        </p:nvPicPr>
        <p:blipFill>
          <a:blip r:embed="rId4"/>
          <a:stretch>
            <a:fillRect/>
          </a:stretch>
        </p:blipFill>
        <p:spPr>
          <a:xfrm>
            <a:off x="2498907" y="3461990"/>
            <a:ext cx="6785391" cy="1454012"/>
          </a:xfrm>
          <a:prstGeom prst="rect">
            <a:avLst/>
          </a:prstGeom>
        </p:spPr>
      </p:pic>
    </p:spTree>
    <p:extLst>
      <p:ext uri="{BB962C8B-B14F-4D97-AF65-F5344CB8AC3E}">
        <p14:creationId xmlns:p14="http://schemas.microsoft.com/office/powerpoint/2010/main" val="1260332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PROVISIONES TÉCNICAS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CuadroTexto 5">
            <a:extLst>
              <a:ext uri="{FF2B5EF4-FFF2-40B4-BE49-F238E27FC236}">
                <a16:creationId xmlns:a16="http://schemas.microsoft.com/office/drawing/2014/main" id="{4E44BF7F-E082-47EB-A487-96BEC4ACD97B}"/>
              </a:ext>
            </a:extLst>
          </p:cNvPr>
          <p:cNvSpPr txBox="1"/>
          <p:nvPr/>
        </p:nvSpPr>
        <p:spPr>
          <a:xfrm>
            <a:off x="921488" y="971108"/>
            <a:ext cx="10515600" cy="5256182"/>
          </a:xfrm>
          <a:prstGeom prst="rect">
            <a:avLst/>
          </a:prstGeom>
          <a:noFill/>
        </p:spPr>
        <p:txBody>
          <a:bodyPr wrap="square" rtlCol="0">
            <a:spAutoFit/>
          </a:bodyPr>
          <a:lstStyle/>
          <a:p>
            <a:r>
              <a:rPr lang="es-ES" sz="2400" b="1" dirty="0">
                <a:solidFill>
                  <a:srgbClr val="C94747"/>
                </a:solidFill>
                <a:latin typeface="Tw Cen MT" panose="020B0602020104020603" pitchFamily="34" charset="0"/>
              </a:rPr>
              <a:t>Provisión de Riesgos en Curso</a:t>
            </a:r>
          </a:p>
          <a:p>
            <a:pPr algn="just">
              <a:lnSpc>
                <a:spcPct val="110000"/>
              </a:lnSpc>
              <a:spcBef>
                <a:spcPts val="336"/>
              </a:spcBef>
              <a:spcAft>
                <a:spcPts val="336"/>
              </a:spcAft>
              <a:buClr>
                <a:srgbClr val="669900"/>
              </a:buClr>
              <a:buSzPct val="75000"/>
            </a:pPr>
            <a:r>
              <a:rPr lang="es-ES" altLang="es-ES" sz="2200" dirty="0">
                <a:latin typeface="Tw Cen MT" panose="020B0602020104020603" pitchFamily="34" charset="0"/>
              </a:rPr>
              <a:t>La PTRC complementa a la provisión para primas no consumidas  en la  medida en que su importe  no sea suficiente para reflejar la valoración de todos los riesgos y gastos a cubrir  por la entidad aseguradora que se correspondan con el periodo de cobertura no transcurrido a la fecha de cierre del ejercicio. Es decir, si la prima devengada en el ejercicio es insuficiente en un determinado porcentaje, la PTRC  sería el resultado de aplicar ese porcentaje a la PPNC.</a:t>
            </a:r>
          </a:p>
          <a:p>
            <a:pPr algn="just">
              <a:lnSpc>
                <a:spcPct val="110000"/>
              </a:lnSpc>
              <a:spcBef>
                <a:spcPts val="336"/>
              </a:spcBef>
              <a:spcAft>
                <a:spcPts val="336"/>
              </a:spcAft>
              <a:buClr>
                <a:srgbClr val="669900"/>
              </a:buClr>
              <a:buSzPct val="75000"/>
            </a:pPr>
            <a:r>
              <a:rPr lang="es-ES" altLang="es-ES" sz="2200" dirty="0">
                <a:latin typeface="Tw Cen MT" panose="020B0602020104020603" pitchFamily="34" charset="0"/>
              </a:rPr>
              <a:t>Para saber si  la prima que cobro es suficiente o no, y por tanto necesito el complemento de la PTRC, me baso en el resultado técnico de la compañía ya que:</a:t>
            </a:r>
          </a:p>
          <a:p>
            <a:pPr lvl="1" algn="just">
              <a:lnSpc>
                <a:spcPct val="110000"/>
              </a:lnSpc>
              <a:spcBef>
                <a:spcPts val="336"/>
              </a:spcBef>
              <a:spcAft>
                <a:spcPts val="336"/>
              </a:spcAft>
              <a:buClr>
                <a:srgbClr val="669900"/>
              </a:buClr>
              <a:buSzPct val="75000"/>
            </a:pPr>
            <a:r>
              <a:rPr lang="es-ES" altLang="es-ES" sz="2200" dirty="0">
                <a:latin typeface="Tw Cen MT" panose="020B0602020104020603" pitchFamily="34" charset="0"/>
              </a:rPr>
              <a:t>- Si compañía tiene  resultado &gt; 0	    la prima es correcta.</a:t>
            </a:r>
          </a:p>
          <a:p>
            <a:pPr lvl="1" algn="just">
              <a:lnSpc>
                <a:spcPct val="110000"/>
              </a:lnSpc>
              <a:spcBef>
                <a:spcPts val="336"/>
              </a:spcBef>
              <a:spcAft>
                <a:spcPts val="336"/>
              </a:spcAft>
              <a:buClr>
                <a:srgbClr val="669900"/>
              </a:buClr>
              <a:buSzPct val="75000"/>
            </a:pPr>
            <a:r>
              <a:rPr lang="es-ES" altLang="es-ES" sz="2200" dirty="0">
                <a:latin typeface="Tw Cen MT" panose="020B0602020104020603" pitchFamily="34" charset="0"/>
              </a:rPr>
              <a:t>- Si compañía tiene  resultado &lt; 0              la prima es insuficiente.</a:t>
            </a:r>
          </a:p>
          <a:p>
            <a:pPr algn="just">
              <a:lnSpc>
                <a:spcPct val="110000"/>
              </a:lnSpc>
              <a:spcBef>
                <a:spcPts val="336"/>
              </a:spcBef>
              <a:spcAft>
                <a:spcPts val="336"/>
              </a:spcAft>
              <a:buClr>
                <a:srgbClr val="669900"/>
              </a:buClr>
              <a:buSzPct val="75000"/>
            </a:pPr>
            <a:r>
              <a:rPr lang="es-ES" altLang="es-ES" sz="2200" dirty="0">
                <a:latin typeface="Tw Cen MT" panose="020B0602020104020603" pitchFamily="34" charset="0"/>
              </a:rPr>
              <a:t>Por tanto, para saber si he dotar  PTRC o no me baso en el resultado técnico financiero de la compañía:</a:t>
            </a:r>
            <a:endParaRPr lang="es-ES" sz="2200" b="1" dirty="0">
              <a:solidFill>
                <a:srgbClr val="C94747"/>
              </a:solidFill>
              <a:latin typeface="Tw Cen MT" panose="020B0602020104020603" pitchFamily="34" charset="0"/>
            </a:endParaRPr>
          </a:p>
        </p:txBody>
      </p:sp>
      <p:sp>
        <p:nvSpPr>
          <p:cNvPr id="9" name="Rectángulo 8">
            <a:extLst>
              <a:ext uri="{FF2B5EF4-FFF2-40B4-BE49-F238E27FC236}">
                <a16:creationId xmlns:a16="http://schemas.microsoft.com/office/drawing/2014/main" id="{1E21C8B9-D36B-4D2F-ACF1-36C2C3DA5011}"/>
              </a:ext>
            </a:extLst>
          </p:cNvPr>
          <p:cNvSpPr/>
          <p:nvPr/>
        </p:nvSpPr>
        <p:spPr>
          <a:xfrm>
            <a:off x="3991448" y="5894821"/>
            <a:ext cx="4650658" cy="61943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E2E507A8-659E-43DC-A258-F7828A93EDD0}"/>
              </a:ext>
            </a:extLst>
          </p:cNvPr>
          <p:cNvSpPr txBox="1"/>
          <p:nvPr/>
        </p:nvSpPr>
        <p:spPr>
          <a:xfrm>
            <a:off x="4029881" y="6004482"/>
            <a:ext cx="4612225" cy="400110"/>
          </a:xfrm>
          <a:prstGeom prst="rect">
            <a:avLst/>
          </a:prstGeom>
          <a:noFill/>
        </p:spPr>
        <p:txBody>
          <a:bodyPr wrap="none" rtlCol="0">
            <a:spAutoFit/>
          </a:bodyPr>
          <a:lstStyle/>
          <a:p>
            <a:r>
              <a:rPr lang="es-ES" sz="2000" dirty="0">
                <a:latin typeface="Tw Cen MT" panose="020B0602020104020603" pitchFamily="34" charset="0"/>
              </a:rPr>
              <a:t>Rdo. Técnico = Ing. Técnico + </a:t>
            </a:r>
            <a:r>
              <a:rPr lang="es-ES" sz="2000" dirty="0" err="1">
                <a:latin typeface="Tw Cen MT" panose="020B0602020104020603" pitchFamily="34" charset="0"/>
              </a:rPr>
              <a:t>Gtos</a:t>
            </a:r>
            <a:r>
              <a:rPr lang="es-ES" sz="2000" dirty="0">
                <a:latin typeface="Tw Cen MT" panose="020B0602020104020603" pitchFamily="34" charset="0"/>
              </a:rPr>
              <a:t>. técnicos</a:t>
            </a:r>
          </a:p>
        </p:txBody>
      </p:sp>
    </p:spTree>
    <p:extLst>
      <p:ext uri="{BB962C8B-B14F-4D97-AF65-F5344CB8AC3E}">
        <p14:creationId xmlns:p14="http://schemas.microsoft.com/office/powerpoint/2010/main" val="1599277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PROVISIONES TÉCNICAS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CuadroTexto 5">
            <a:extLst>
              <a:ext uri="{FF2B5EF4-FFF2-40B4-BE49-F238E27FC236}">
                <a16:creationId xmlns:a16="http://schemas.microsoft.com/office/drawing/2014/main" id="{4E44BF7F-E082-47EB-A487-96BEC4ACD97B}"/>
              </a:ext>
            </a:extLst>
          </p:cNvPr>
          <p:cNvSpPr txBox="1"/>
          <p:nvPr/>
        </p:nvSpPr>
        <p:spPr>
          <a:xfrm>
            <a:off x="921488" y="1118076"/>
            <a:ext cx="10515600" cy="5894434"/>
          </a:xfrm>
          <a:prstGeom prst="rect">
            <a:avLst/>
          </a:prstGeom>
          <a:noFill/>
        </p:spPr>
        <p:txBody>
          <a:bodyPr wrap="square" rtlCol="0">
            <a:spAutoFit/>
          </a:bodyPr>
          <a:lstStyle/>
          <a:p>
            <a:r>
              <a:rPr lang="es-ES" sz="2400" b="1" dirty="0">
                <a:solidFill>
                  <a:srgbClr val="C94747"/>
                </a:solidFill>
                <a:latin typeface="Tw Cen MT" panose="020B0602020104020603" pitchFamily="34" charset="0"/>
              </a:rPr>
              <a:t>Provisión de Prestaciones</a:t>
            </a:r>
          </a:p>
          <a:p>
            <a:pPr algn="just">
              <a:lnSpc>
                <a:spcPct val="110000"/>
              </a:lnSpc>
              <a:spcBef>
                <a:spcPts val="336"/>
              </a:spcBef>
              <a:spcAft>
                <a:spcPts val="336"/>
              </a:spcAft>
              <a:buClr>
                <a:srgbClr val="669900"/>
              </a:buClr>
              <a:buSzPct val="75000"/>
            </a:pPr>
            <a:r>
              <a:rPr lang="es-ES" altLang="es-ES" sz="2200" dirty="0">
                <a:latin typeface="Tw Cen MT" panose="020B0602020104020603" pitchFamily="34" charset="0"/>
              </a:rPr>
              <a:t>En general, su necesidad se explica al considerar que, cuando un ejercicio económico ha acabado (31 de diciembre), hay determinado número de siniestros que están aún pendientes de liquidación y los pagos indemnizatorios se efectuarán en el año siguiente o en otras anualidades sucesivas. En tal sentido, los aseguradores deben constituir al final del año una reserva equivalente al importe previsto de los siniestros aún no indemnizados.</a:t>
            </a:r>
          </a:p>
          <a:p>
            <a:pPr algn="just">
              <a:lnSpc>
                <a:spcPct val="110000"/>
              </a:lnSpc>
              <a:spcBef>
                <a:spcPts val="336"/>
              </a:spcBef>
              <a:spcAft>
                <a:spcPts val="336"/>
              </a:spcAft>
              <a:buClr>
                <a:srgbClr val="669900"/>
              </a:buClr>
              <a:buSzPct val="75000"/>
            </a:pPr>
            <a:r>
              <a:rPr lang="es-ES" altLang="es-ES" sz="2200" dirty="0">
                <a:latin typeface="Tw Cen MT" panose="020B0602020104020603" pitchFamily="34" charset="0"/>
              </a:rPr>
              <a:t>El cálculo de estas provisiones se efectuará separadamente, por años de ocurrencia de los siniestros, al menos, por cada ramo.</a:t>
            </a:r>
          </a:p>
          <a:p>
            <a:pPr algn="just">
              <a:lnSpc>
                <a:spcPct val="110000"/>
              </a:lnSpc>
              <a:spcBef>
                <a:spcPts val="336"/>
              </a:spcBef>
              <a:spcAft>
                <a:spcPts val="336"/>
              </a:spcAft>
              <a:buClr>
                <a:srgbClr val="669900"/>
              </a:buClr>
              <a:buSzPct val="75000"/>
            </a:pPr>
            <a:r>
              <a:rPr lang="es-ES" altLang="es-ES" sz="2200" dirty="0">
                <a:latin typeface="Tw Cen MT" panose="020B0602020104020603" pitchFamily="34" charset="0"/>
              </a:rPr>
              <a:t>La provisión de prestaciones está integrada por:</a:t>
            </a:r>
          </a:p>
          <a:p>
            <a:pPr lvl="1" algn="just">
              <a:lnSpc>
                <a:spcPct val="110000"/>
              </a:lnSpc>
              <a:spcBef>
                <a:spcPts val="336"/>
              </a:spcBef>
              <a:spcAft>
                <a:spcPts val="336"/>
              </a:spcAft>
              <a:buClr>
                <a:srgbClr val="669900"/>
              </a:buClr>
              <a:buSzPct val="75000"/>
            </a:pPr>
            <a:r>
              <a:rPr lang="es-ES" altLang="es-ES" sz="2200" b="1" dirty="0">
                <a:latin typeface="Tw Cen MT" panose="020B0602020104020603" pitchFamily="34" charset="0"/>
              </a:rPr>
              <a:t>1.	Provisión de Prestaciones Pendientes de liquidación o Pago</a:t>
            </a:r>
          </a:p>
          <a:p>
            <a:pPr lvl="1" algn="just">
              <a:lnSpc>
                <a:spcPct val="110000"/>
              </a:lnSpc>
              <a:spcBef>
                <a:spcPts val="336"/>
              </a:spcBef>
              <a:spcAft>
                <a:spcPts val="336"/>
              </a:spcAft>
              <a:buClr>
                <a:srgbClr val="669900"/>
              </a:buClr>
              <a:buSzPct val="75000"/>
            </a:pPr>
            <a:r>
              <a:rPr lang="es-ES" altLang="es-ES" sz="2200" b="1" dirty="0">
                <a:latin typeface="Tw Cen MT" panose="020B0602020104020603" pitchFamily="34" charset="0"/>
              </a:rPr>
              <a:t>2.	Provisión de Siniestros Pendientes de Declaración</a:t>
            </a:r>
          </a:p>
          <a:p>
            <a:pPr lvl="1" algn="just">
              <a:lnSpc>
                <a:spcPct val="110000"/>
              </a:lnSpc>
              <a:spcBef>
                <a:spcPts val="336"/>
              </a:spcBef>
              <a:spcAft>
                <a:spcPts val="336"/>
              </a:spcAft>
              <a:buClr>
                <a:srgbClr val="669900"/>
              </a:buClr>
              <a:buSzPct val="75000"/>
            </a:pPr>
            <a:r>
              <a:rPr lang="es-ES" altLang="es-ES" sz="2200" b="1" dirty="0">
                <a:latin typeface="Tw Cen MT" panose="020B0602020104020603" pitchFamily="34" charset="0"/>
              </a:rPr>
              <a:t>3.	Provisión de Gastos Internos de Liquidación de Siniestros.</a:t>
            </a:r>
          </a:p>
          <a:p>
            <a:pPr marL="914400" lvl="1" indent="-457200" algn="just">
              <a:lnSpc>
                <a:spcPct val="110000"/>
              </a:lnSpc>
              <a:spcBef>
                <a:spcPts val="336"/>
              </a:spcBef>
              <a:spcAft>
                <a:spcPts val="336"/>
              </a:spcAft>
              <a:buClr>
                <a:srgbClr val="669900"/>
              </a:buClr>
              <a:buSzPct val="75000"/>
              <a:buFont typeface="+mj-lt"/>
              <a:buAutoNum type="arabicPeriod"/>
            </a:pPr>
            <a:endParaRPr lang="es-ES" altLang="es-ES" sz="2400" dirty="0">
              <a:latin typeface="Tw Cen MT" panose="020B0602020104020603" pitchFamily="34" charset="0"/>
            </a:endParaRPr>
          </a:p>
          <a:p>
            <a:pPr algn="just">
              <a:lnSpc>
                <a:spcPct val="110000"/>
              </a:lnSpc>
              <a:spcBef>
                <a:spcPts val="336"/>
              </a:spcBef>
              <a:spcAft>
                <a:spcPts val="336"/>
              </a:spcAft>
              <a:buClr>
                <a:srgbClr val="669900"/>
              </a:buClr>
              <a:buSzPct val="75000"/>
            </a:pPr>
            <a:endParaRPr lang="es-ES" altLang="es-ES" sz="2400" dirty="0">
              <a:latin typeface="Tw Cen MT" panose="020B0602020104020603" pitchFamily="34" charset="0"/>
            </a:endParaRPr>
          </a:p>
        </p:txBody>
      </p:sp>
    </p:spTree>
    <p:extLst>
      <p:ext uri="{BB962C8B-B14F-4D97-AF65-F5344CB8AC3E}">
        <p14:creationId xmlns:p14="http://schemas.microsoft.com/office/powerpoint/2010/main" val="907776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PROVISIONES TÉCNICAS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CuadroTexto 5">
            <a:extLst>
              <a:ext uri="{FF2B5EF4-FFF2-40B4-BE49-F238E27FC236}">
                <a16:creationId xmlns:a16="http://schemas.microsoft.com/office/drawing/2014/main" id="{4E44BF7F-E082-47EB-A487-96BEC4ACD97B}"/>
              </a:ext>
            </a:extLst>
          </p:cNvPr>
          <p:cNvSpPr txBox="1"/>
          <p:nvPr/>
        </p:nvSpPr>
        <p:spPr>
          <a:xfrm>
            <a:off x="921488" y="1118076"/>
            <a:ext cx="10515600" cy="5549724"/>
          </a:xfrm>
          <a:prstGeom prst="rect">
            <a:avLst/>
          </a:prstGeom>
          <a:noFill/>
        </p:spPr>
        <p:txBody>
          <a:bodyPr wrap="square" rtlCol="0">
            <a:spAutoFit/>
          </a:bodyPr>
          <a:lstStyle/>
          <a:p>
            <a:r>
              <a:rPr lang="es-ES" sz="2400" b="1" dirty="0">
                <a:solidFill>
                  <a:srgbClr val="C94747"/>
                </a:solidFill>
                <a:latin typeface="Tw Cen MT" panose="020B0602020104020603" pitchFamily="34" charset="0"/>
              </a:rPr>
              <a:t>Provisión de Prestaciones</a:t>
            </a:r>
          </a:p>
          <a:p>
            <a:pPr lvl="1" algn="just">
              <a:lnSpc>
                <a:spcPct val="110000"/>
              </a:lnSpc>
              <a:spcBef>
                <a:spcPts val="336"/>
              </a:spcBef>
              <a:spcAft>
                <a:spcPts val="336"/>
              </a:spcAft>
              <a:buClr>
                <a:srgbClr val="669900"/>
              </a:buClr>
              <a:buSzPct val="75000"/>
            </a:pPr>
            <a:r>
              <a:rPr lang="es-ES" altLang="es-ES" sz="2200" b="1" dirty="0">
                <a:latin typeface="Tw Cen MT" panose="020B0602020104020603" pitchFamily="34" charset="0"/>
              </a:rPr>
              <a:t>1. Provisión de Prestaciones Pendientes de liquidación o Pago</a:t>
            </a:r>
          </a:p>
          <a:p>
            <a:pPr algn="just">
              <a:lnSpc>
                <a:spcPct val="110000"/>
              </a:lnSpc>
              <a:spcBef>
                <a:spcPts val="336"/>
              </a:spcBef>
              <a:spcAft>
                <a:spcPts val="336"/>
              </a:spcAft>
              <a:buClr>
                <a:srgbClr val="669900"/>
              </a:buClr>
              <a:buSzPct val="75000"/>
            </a:pPr>
            <a:r>
              <a:rPr lang="es-ES" altLang="es-ES" sz="2400" dirty="0">
                <a:latin typeface="Tw Cen MT" panose="020B0602020104020603" pitchFamily="34" charset="0"/>
              </a:rPr>
              <a:t>Incluirá el importe de todos aquellos siniestros ocurridos antes del cierre del ejercicio y declarados hasta el 31 de enero del año siguiente. Forman parte de la misma los gastos de carácter externo inherentes a la liquidación de siniestros y, en su caso, los intereses de demora y las penalizaciones legalmente establecidas en las que haya incurrido la entidad.</a:t>
            </a:r>
          </a:p>
          <a:p>
            <a:pPr algn="just">
              <a:lnSpc>
                <a:spcPct val="110000"/>
              </a:lnSpc>
              <a:spcBef>
                <a:spcPts val="336"/>
              </a:spcBef>
              <a:spcAft>
                <a:spcPts val="336"/>
              </a:spcAft>
              <a:buClr>
                <a:srgbClr val="669900"/>
              </a:buClr>
              <a:buSzPct val="75000"/>
            </a:pPr>
            <a:r>
              <a:rPr lang="es-ES" altLang="es-ES" sz="2400" dirty="0">
                <a:latin typeface="Tw Cen MT" panose="020B0602020104020603" pitchFamily="34" charset="0"/>
              </a:rPr>
              <a:t>Cuando la indemnización haya de pagarse en forma de renta, la provisión a constituir se calculará conforme a las normas establecidas para la provisión de seguros de vida.</a:t>
            </a:r>
          </a:p>
          <a:p>
            <a:pPr algn="just">
              <a:lnSpc>
                <a:spcPct val="110000"/>
              </a:lnSpc>
              <a:spcBef>
                <a:spcPts val="336"/>
              </a:spcBef>
              <a:spcAft>
                <a:spcPts val="336"/>
              </a:spcAft>
              <a:buClr>
                <a:srgbClr val="669900"/>
              </a:buClr>
              <a:buSzPct val="75000"/>
            </a:pPr>
            <a:r>
              <a:rPr lang="es-ES" altLang="es-ES" sz="2400" dirty="0">
                <a:latin typeface="Tw Cen MT" panose="020B0602020104020603" pitchFamily="34" charset="0"/>
              </a:rPr>
              <a:t>La provisión incluirá las participaciones en beneficios y extornos que se hayan asignado a tomadores, asegurados o beneficiarios y que se encuentren pendientes de pago.</a:t>
            </a:r>
            <a:endParaRPr lang="es-ES" altLang="es-ES" sz="2400" b="1" dirty="0">
              <a:latin typeface="Tw Cen MT" panose="020B0602020104020603" pitchFamily="34" charset="0"/>
            </a:endParaRPr>
          </a:p>
        </p:txBody>
      </p:sp>
    </p:spTree>
    <p:extLst>
      <p:ext uri="{BB962C8B-B14F-4D97-AF65-F5344CB8AC3E}">
        <p14:creationId xmlns:p14="http://schemas.microsoft.com/office/powerpoint/2010/main" val="178218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PROVISIONES TÉCNICAS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CuadroTexto 5">
            <a:extLst>
              <a:ext uri="{FF2B5EF4-FFF2-40B4-BE49-F238E27FC236}">
                <a16:creationId xmlns:a16="http://schemas.microsoft.com/office/drawing/2014/main" id="{4E44BF7F-E082-47EB-A487-96BEC4ACD97B}"/>
              </a:ext>
            </a:extLst>
          </p:cNvPr>
          <p:cNvSpPr txBox="1"/>
          <p:nvPr/>
        </p:nvSpPr>
        <p:spPr>
          <a:xfrm>
            <a:off x="921488" y="1118076"/>
            <a:ext cx="10515600" cy="5594737"/>
          </a:xfrm>
          <a:prstGeom prst="rect">
            <a:avLst/>
          </a:prstGeom>
          <a:noFill/>
        </p:spPr>
        <p:txBody>
          <a:bodyPr wrap="square" rtlCol="0">
            <a:spAutoFit/>
          </a:bodyPr>
          <a:lstStyle/>
          <a:p>
            <a:r>
              <a:rPr lang="es-ES" sz="2400" b="1" dirty="0">
                <a:solidFill>
                  <a:srgbClr val="C94747"/>
                </a:solidFill>
                <a:latin typeface="Tw Cen MT" panose="020B0602020104020603" pitchFamily="34" charset="0"/>
              </a:rPr>
              <a:t>Provisión de Prestaciones</a:t>
            </a:r>
          </a:p>
          <a:p>
            <a:pPr lvl="1" algn="just">
              <a:lnSpc>
                <a:spcPct val="110000"/>
              </a:lnSpc>
              <a:spcBef>
                <a:spcPts val="336"/>
              </a:spcBef>
              <a:spcAft>
                <a:spcPts val="336"/>
              </a:spcAft>
              <a:buClr>
                <a:srgbClr val="669900"/>
              </a:buClr>
              <a:buSzPct val="75000"/>
            </a:pPr>
            <a:r>
              <a:rPr lang="es-ES" altLang="es-ES" sz="2200" b="1" dirty="0">
                <a:latin typeface="Tw Cen MT" panose="020B0602020104020603" pitchFamily="34" charset="0"/>
              </a:rPr>
              <a:t>2. Provisión de Siniestros Pendientes de Declaración</a:t>
            </a:r>
          </a:p>
          <a:p>
            <a:pPr algn="just">
              <a:lnSpc>
                <a:spcPct val="110000"/>
              </a:lnSpc>
              <a:spcBef>
                <a:spcPts val="336"/>
              </a:spcBef>
              <a:spcAft>
                <a:spcPts val="336"/>
              </a:spcAft>
              <a:buClr>
                <a:srgbClr val="669900"/>
              </a:buClr>
              <a:buSzPct val="75000"/>
            </a:pPr>
            <a:r>
              <a:rPr lang="es-ES" altLang="es-ES" sz="2400" dirty="0">
                <a:latin typeface="Tw Cen MT" panose="020B0602020104020603" pitchFamily="34" charset="0"/>
              </a:rPr>
              <a:t>También llamadas “</a:t>
            </a:r>
            <a:r>
              <a:rPr lang="es-ES" altLang="es-ES" sz="2400" b="1" dirty="0">
                <a:solidFill>
                  <a:srgbClr val="C00000"/>
                </a:solidFill>
                <a:latin typeface="Tw Cen MT" panose="020B0602020104020603" pitchFamily="34" charset="0"/>
              </a:rPr>
              <a:t>reservas IBNR</a:t>
            </a:r>
            <a:r>
              <a:rPr lang="es-ES" altLang="es-ES" sz="2400" dirty="0">
                <a:latin typeface="Tw Cen MT" panose="020B0602020104020603" pitchFamily="34" charset="0"/>
              </a:rPr>
              <a:t>” (</a:t>
            </a:r>
            <a:r>
              <a:rPr lang="es-ES" altLang="es-ES" sz="2400" dirty="0" err="1">
                <a:latin typeface="Tw Cen MT" panose="020B0602020104020603" pitchFamily="34" charset="0"/>
              </a:rPr>
              <a:t>Incurred</a:t>
            </a:r>
            <a:r>
              <a:rPr lang="es-ES" altLang="es-ES" sz="2400" dirty="0">
                <a:latin typeface="Tw Cen MT" panose="020B0602020104020603" pitchFamily="34" charset="0"/>
              </a:rPr>
              <a:t> </a:t>
            </a:r>
            <a:r>
              <a:rPr lang="es-ES" altLang="es-ES" sz="2400" dirty="0" err="1">
                <a:latin typeface="Tw Cen MT" panose="020B0602020104020603" pitchFamily="34" charset="0"/>
              </a:rPr>
              <a:t>but</a:t>
            </a:r>
            <a:r>
              <a:rPr lang="es-ES" altLang="es-ES" sz="2400" dirty="0">
                <a:latin typeface="Tw Cen MT" panose="020B0602020104020603" pitchFamily="34" charset="0"/>
              </a:rPr>
              <a:t> </a:t>
            </a:r>
            <a:r>
              <a:rPr lang="es-ES" altLang="es-ES" sz="2400" dirty="0" err="1">
                <a:latin typeface="Tw Cen MT" panose="020B0602020104020603" pitchFamily="34" charset="0"/>
              </a:rPr>
              <a:t>not</a:t>
            </a:r>
            <a:r>
              <a:rPr lang="es-ES" altLang="es-ES" sz="2400" dirty="0">
                <a:latin typeface="Tw Cen MT" panose="020B0602020104020603" pitchFamily="34" charset="0"/>
              </a:rPr>
              <a:t> </a:t>
            </a:r>
            <a:r>
              <a:rPr lang="es-ES" altLang="es-ES" sz="2400" dirty="0" err="1">
                <a:latin typeface="Tw Cen MT" panose="020B0602020104020603" pitchFamily="34" charset="0"/>
              </a:rPr>
              <a:t>reported</a:t>
            </a:r>
            <a:r>
              <a:rPr lang="es-ES" altLang="es-ES" sz="2400" dirty="0">
                <a:latin typeface="Tw Cen MT" panose="020B0602020104020603" pitchFamily="34" charset="0"/>
              </a:rPr>
              <a:t>), corresponden a la provisión que ha de constituirse para hacer frente al coste de los siniestros realmente ocurridos en cada ejercicio pero que aún no han sido comunicados a la entidad aseguradora antes del cierre de las cuentas de dicho año.</a:t>
            </a:r>
          </a:p>
          <a:p>
            <a:pPr algn="just">
              <a:lnSpc>
                <a:spcPct val="110000"/>
              </a:lnSpc>
              <a:spcBef>
                <a:spcPts val="336"/>
              </a:spcBef>
              <a:spcAft>
                <a:spcPts val="336"/>
              </a:spcAft>
              <a:buClr>
                <a:srgbClr val="669900"/>
              </a:buClr>
              <a:buSzPct val="75000"/>
            </a:pPr>
            <a:r>
              <a:rPr lang="es-ES" altLang="es-ES" sz="2400" dirty="0">
                <a:latin typeface="Tw Cen MT" panose="020B0602020104020603" pitchFamily="34" charset="0"/>
              </a:rPr>
              <a:t>El cálculo de estas reservas se lleva a cabo con base a la experiencia que, en ejercicios anteriores y para este tipo de siniestros, tenga la propia entidad aseguradora.</a:t>
            </a:r>
          </a:p>
          <a:p>
            <a:pPr algn="just">
              <a:lnSpc>
                <a:spcPct val="110000"/>
              </a:lnSpc>
              <a:spcBef>
                <a:spcPts val="336"/>
              </a:spcBef>
              <a:spcAft>
                <a:spcPts val="336"/>
              </a:spcAft>
              <a:buClr>
                <a:srgbClr val="669900"/>
              </a:buClr>
              <a:buSzPct val="75000"/>
            </a:pPr>
            <a:r>
              <a:rPr lang="es-ES" altLang="es-ES" sz="2400" dirty="0">
                <a:latin typeface="Tw Cen MT" panose="020B0602020104020603" pitchFamily="34" charset="0"/>
              </a:rPr>
              <a:t>La provisión de siniestros pendientes de declaración deberá recoger el importe estimado de los siniestros ocurridos antes del cierre del ejercicio y no incluidos en la provisión de prestaciones pendientes de liquidación o pago.</a:t>
            </a:r>
          </a:p>
          <a:p>
            <a:pPr marL="0" lvl="1" algn="just">
              <a:lnSpc>
                <a:spcPct val="110000"/>
              </a:lnSpc>
              <a:spcBef>
                <a:spcPts val="336"/>
              </a:spcBef>
              <a:spcAft>
                <a:spcPts val="336"/>
              </a:spcAft>
              <a:buClr>
                <a:srgbClr val="669900"/>
              </a:buClr>
              <a:buSzPct val="75000"/>
            </a:pPr>
            <a:endParaRPr lang="es-ES" altLang="es-ES" sz="2200" b="1" dirty="0">
              <a:latin typeface="Tw Cen MT" panose="020B0602020104020603" pitchFamily="34" charset="0"/>
            </a:endParaRPr>
          </a:p>
        </p:txBody>
      </p:sp>
    </p:spTree>
    <p:extLst>
      <p:ext uri="{BB962C8B-B14F-4D97-AF65-F5344CB8AC3E}">
        <p14:creationId xmlns:p14="http://schemas.microsoft.com/office/powerpoint/2010/main" val="2584804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PROVISIONES TÉCNICAS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CuadroTexto 5">
            <a:extLst>
              <a:ext uri="{FF2B5EF4-FFF2-40B4-BE49-F238E27FC236}">
                <a16:creationId xmlns:a16="http://schemas.microsoft.com/office/drawing/2014/main" id="{4E44BF7F-E082-47EB-A487-96BEC4ACD97B}"/>
              </a:ext>
            </a:extLst>
          </p:cNvPr>
          <p:cNvSpPr txBox="1"/>
          <p:nvPr/>
        </p:nvSpPr>
        <p:spPr>
          <a:xfrm>
            <a:off x="921488" y="1118076"/>
            <a:ext cx="10515600" cy="4511363"/>
          </a:xfrm>
          <a:prstGeom prst="rect">
            <a:avLst/>
          </a:prstGeom>
          <a:noFill/>
        </p:spPr>
        <p:txBody>
          <a:bodyPr wrap="square" rtlCol="0">
            <a:spAutoFit/>
          </a:bodyPr>
          <a:lstStyle/>
          <a:p>
            <a:r>
              <a:rPr lang="es-ES" sz="2400" b="1" dirty="0">
                <a:solidFill>
                  <a:srgbClr val="C94747"/>
                </a:solidFill>
                <a:latin typeface="Tw Cen MT" panose="020B0602020104020603" pitchFamily="34" charset="0"/>
              </a:rPr>
              <a:t>Provisión de Prestaciones</a:t>
            </a:r>
          </a:p>
          <a:p>
            <a:pPr lvl="1" algn="just">
              <a:lnSpc>
                <a:spcPct val="110000"/>
              </a:lnSpc>
              <a:spcBef>
                <a:spcPts val="336"/>
              </a:spcBef>
              <a:spcAft>
                <a:spcPts val="336"/>
              </a:spcAft>
              <a:buClr>
                <a:srgbClr val="669900"/>
              </a:buClr>
              <a:buSzPct val="75000"/>
            </a:pPr>
            <a:r>
              <a:rPr lang="es-ES" altLang="es-ES" sz="2200" b="1" dirty="0">
                <a:latin typeface="Tw Cen MT" panose="020B0602020104020603" pitchFamily="34" charset="0"/>
              </a:rPr>
              <a:t>2. Provisión de Siniestros Pendientes de Declaración (Cont.)</a:t>
            </a:r>
          </a:p>
          <a:p>
            <a:pPr marL="0" lvl="1" algn="just">
              <a:lnSpc>
                <a:spcPct val="110000"/>
              </a:lnSpc>
              <a:spcBef>
                <a:spcPts val="336"/>
              </a:spcBef>
              <a:spcAft>
                <a:spcPts val="336"/>
              </a:spcAft>
              <a:buClr>
                <a:srgbClr val="669900"/>
              </a:buClr>
              <a:buSzPct val="75000"/>
            </a:pPr>
            <a:r>
              <a:rPr lang="es-ES" altLang="es-ES" sz="2200" dirty="0">
                <a:latin typeface="Tw Cen MT" panose="020B0602020104020603" pitchFamily="34" charset="0"/>
              </a:rPr>
              <a:t>Cuando la entidad carezca de la necesaria experiencia, dotará esta provisión aplicando un porcentaje del 5% a la provisión de prestaciones pendientes de liquidación o pago del seguro directo. El porcentaje se elevará al 10% para el coaseguro y el reaseguro aceptado.</a:t>
            </a:r>
          </a:p>
          <a:p>
            <a:pPr marL="0" lvl="1" algn="just">
              <a:lnSpc>
                <a:spcPct val="110000"/>
              </a:lnSpc>
              <a:spcBef>
                <a:spcPts val="336"/>
              </a:spcBef>
              <a:spcAft>
                <a:spcPts val="336"/>
              </a:spcAft>
              <a:buClr>
                <a:srgbClr val="669900"/>
              </a:buClr>
              <a:buSzPct val="75000"/>
            </a:pPr>
            <a:endParaRPr lang="es-ES" altLang="es-ES" sz="2200" dirty="0">
              <a:latin typeface="Tw Cen MT" panose="020B0602020104020603" pitchFamily="34" charset="0"/>
            </a:endParaRPr>
          </a:p>
          <a:p>
            <a:pPr marL="0" lvl="1" algn="just">
              <a:lnSpc>
                <a:spcPct val="110000"/>
              </a:lnSpc>
              <a:spcBef>
                <a:spcPts val="336"/>
              </a:spcBef>
              <a:spcAft>
                <a:spcPts val="336"/>
              </a:spcAft>
              <a:buClr>
                <a:srgbClr val="669900"/>
              </a:buClr>
              <a:buSzPct val="75000"/>
            </a:pPr>
            <a:r>
              <a:rPr lang="es-ES" sz="2200" dirty="0">
                <a:latin typeface="Tw Cen MT" panose="020B0602020104020603" pitchFamily="34" charset="0"/>
              </a:rPr>
              <a:t>Igualmente, para la Provisión de Siniestros Pendientes de Declaración bajo el régimen de Solvencia II, se determinará aplicando un porcentaje del quince por ciento a la provisión de siniestros pendientes de liquidación o pago del seguro directo (Art. 140 RDSSEAR)</a:t>
            </a:r>
            <a:endParaRPr lang="es-ES" altLang="es-ES" sz="2200" dirty="0">
              <a:latin typeface="Tw Cen MT" panose="020B0602020104020603" pitchFamily="34" charset="0"/>
            </a:endParaRPr>
          </a:p>
          <a:p>
            <a:pPr marL="0" lvl="1" algn="just">
              <a:lnSpc>
                <a:spcPct val="110000"/>
              </a:lnSpc>
              <a:spcBef>
                <a:spcPts val="336"/>
              </a:spcBef>
              <a:spcAft>
                <a:spcPts val="336"/>
              </a:spcAft>
              <a:buClr>
                <a:srgbClr val="669900"/>
              </a:buClr>
              <a:buSzPct val="75000"/>
            </a:pPr>
            <a:endParaRPr lang="es-ES" altLang="es-ES" sz="2200" b="1" dirty="0">
              <a:latin typeface="Tw Cen MT" panose="020B0602020104020603" pitchFamily="34" charset="0"/>
            </a:endParaRPr>
          </a:p>
        </p:txBody>
      </p:sp>
    </p:spTree>
    <p:extLst>
      <p:ext uri="{BB962C8B-B14F-4D97-AF65-F5344CB8AC3E}">
        <p14:creationId xmlns:p14="http://schemas.microsoft.com/office/powerpoint/2010/main" val="12542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921488" y="610782"/>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PRINCIPIOS DE VALORACIÓN PT</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1" name="Marcador de contenido 2">
            <a:extLst>
              <a:ext uri="{FF2B5EF4-FFF2-40B4-BE49-F238E27FC236}">
                <a16:creationId xmlns:a16="http://schemas.microsoft.com/office/drawing/2014/main" id="{C2764B5C-821D-4ACF-8A64-BBEB9699AA03}"/>
              </a:ext>
            </a:extLst>
          </p:cNvPr>
          <p:cNvSpPr>
            <a:spLocks noGrp="1"/>
          </p:cNvSpPr>
          <p:nvPr>
            <p:ph idx="1"/>
          </p:nvPr>
        </p:nvSpPr>
        <p:spPr>
          <a:xfrm>
            <a:off x="963132" y="1117416"/>
            <a:ext cx="10515600" cy="3536078"/>
          </a:xfrm>
        </p:spPr>
        <p:txBody>
          <a:bodyPr/>
          <a:lstStyle/>
          <a:p>
            <a:pPr marL="0" indent="0">
              <a:buNone/>
            </a:pPr>
            <a:r>
              <a:rPr lang="es-ES" altLang="es-ES" sz="2400" dirty="0">
                <a:solidFill>
                  <a:srgbClr val="000032"/>
                </a:solidFill>
                <a:latin typeface="Tw Cen MT" panose="020B0602020104020603" pitchFamily="34" charset="0"/>
              </a:rPr>
              <a:t>El siguiente gráfico ilustra la diferencia entre estos dos conceptos, así como, la situación de las tipologías de riesgo consideradas por el Nuevo Acuerdo en el balance de una compañía de seguros:</a:t>
            </a:r>
          </a:p>
          <a:p>
            <a:pPr marL="0" indent="0" algn="ctr">
              <a:buNone/>
            </a:pPr>
            <a:endParaRPr lang="es-ES" dirty="0">
              <a:latin typeface="Tw Cen MT" panose="020B0602020104020603" pitchFamily="34" charset="77"/>
            </a:endParaRPr>
          </a:p>
        </p:txBody>
      </p:sp>
      <p:pic>
        <p:nvPicPr>
          <p:cNvPr id="3" name="Imagen 2">
            <a:extLst>
              <a:ext uri="{FF2B5EF4-FFF2-40B4-BE49-F238E27FC236}">
                <a16:creationId xmlns:a16="http://schemas.microsoft.com/office/drawing/2014/main" id="{5D0E05FC-2274-4D1A-8D54-39523E849EAB}"/>
              </a:ext>
            </a:extLst>
          </p:cNvPr>
          <p:cNvPicPr>
            <a:picLocks noChangeAspect="1"/>
          </p:cNvPicPr>
          <p:nvPr/>
        </p:nvPicPr>
        <p:blipFill>
          <a:blip r:embed="rId4"/>
          <a:stretch>
            <a:fillRect/>
          </a:stretch>
        </p:blipFill>
        <p:spPr>
          <a:xfrm>
            <a:off x="1209368" y="2190745"/>
            <a:ext cx="9763432" cy="4356582"/>
          </a:xfrm>
          <a:prstGeom prst="rect">
            <a:avLst/>
          </a:prstGeom>
        </p:spPr>
      </p:pic>
    </p:spTree>
    <p:extLst>
      <p:ext uri="{BB962C8B-B14F-4D97-AF65-F5344CB8AC3E}">
        <p14:creationId xmlns:p14="http://schemas.microsoft.com/office/powerpoint/2010/main" val="971932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PROVISIONES TÉCNICAS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CuadroTexto 5">
            <a:extLst>
              <a:ext uri="{FF2B5EF4-FFF2-40B4-BE49-F238E27FC236}">
                <a16:creationId xmlns:a16="http://schemas.microsoft.com/office/drawing/2014/main" id="{4E44BF7F-E082-47EB-A487-96BEC4ACD97B}"/>
              </a:ext>
            </a:extLst>
          </p:cNvPr>
          <p:cNvSpPr txBox="1"/>
          <p:nvPr/>
        </p:nvSpPr>
        <p:spPr>
          <a:xfrm>
            <a:off x="921488" y="1118076"/>
            <a:ext cx="10515600" cy="5179238"/>
          </a:xfrm>
          <a:prstGeom prst="rect">
            <a:avLst/>
          </a:prstGeom>
          <a:noFill/>
        </p:spPr>
        <p:txBody>
          <a:bodyPr wrap="square" rtlCol="0">
            <a:spAutoFit/>
          </a:bodyPr>
          <a:lstStyle/>
          <a:p>
            <a:r>
              <a:rPr lang="es-ES" sz="2400" b="1" dirty="0">
                <a:solidFill>
                  <a:srgbClr val="C94747"/>
                </a:solidFill>
                <a:latin typeface="Tw Cen MT" panose="020B0602020104020603" pitchFamily="34" charset="0"/>
              </a:rPr>
              <a:t>Provisión de Prestaciones</a:t>
            </a:r>
          </a:p>
          <a:p>
            <a:pPr lvl="1" algn="just">
              <a:lnSpc>
                <a:spcPct val="110000"/>
              </a:lnSpc>
              <a:spcBef>
                <a:spcPts val="336"/>
              </a:spcBef>
              <a:spcAft>
                <a:spcPts val="336"/>
              </a:spcAft>
              <a:buClr>
                <a:srgbClr val="669900"/>
              </a:buClr>
              <a:buSzPct val="75000"/>
            </a:pPr>
            <a:r>
              <a:rPr lang="es-ES" altLang="es-ES" sz="2200" b="1" dirty="0">
                <a:latin typeface="Tw Cen MT" panose="020B0602020104020603" pitchFamily="34" charset="0"/>
              </a:rPr>
              <a:t>3. Provisión de Gastos Internos de Liquidación de Siniestros</a:t>
            </a:r>
          </a:p>
          <a:p>
            <a:pPr algn="just">
              <a:lnSpc>
                <a:spcPct val="110000"/>
              </a:lnSpc>
              <a:spcBef>
                <a:spcPct val="50000"/>
              </a:spcBef>
              <a:spcAft>
                <a:spcPct val="35000"/>
              </a:spcAft>
              <a:buClr>
                <a:srgbClr val="669900"/>
              </a:buClr>
              <a:buSzPct val="75000"/>
            </a:pPr>
            <a:r>
              <a:rPr lang="es-ES" altLang="es-ES" sz="2400" dirty="0">
                <a:latin typeface="Tw Cen MT" panose="020B0602020104020603" pitchFamily="34" charset="0"/>
              </a:rPr>
              <a:t>Esta provisión deberá dotarse por el importe suficiente para afrontar los gastos internos de la entidad necesarios para la total finalización de los siniestros que han de incluirse en la provisión de prestaciones tanto del seguro directo como del reaseguro aceptado.</a:t>
            </a:r>
          </a:p>
          <a:p>
            <a:pPr algn="just">
              <a:lnSpc>
                <a:spcPct val="110000"/>
              </a:lnSpc>
              <a:spcBef>
                <a:spcPct val="50000"/>
              </a:spcBef>
              <a:spcAft>
                <a:spcPct val="35000"/>
              </a:spcAft>
              <a:buClr>
                <a:srgbClr val="669900"/>
              </a:buClr>
              <a:buSzPct val="75000"/>
            </a:pPr>
            <a:r>
              <a:rPr lang="es-ES" altLang="es-ES" sz="2400" dirty="0">
                <a:latin typeface="Tw Cen MT" panose="020B0602020104020603" pitchFamily="34" charset="0"/>
              </a:rPr>
              <a:t>Para su cuantificación se tendrá en cuenta la relación existente, de acuerdo con los datos de la entidad, entre los gastos internos imputables a las prestaciones y el importe de éstas, considerando la reclasificación de los gastos por destino establecida en el plan de contabilidad de las entidades aseguradoras.</a:t>
            </a:r>
          </a:p>
          <a:p>
            <a:pPr marL="0" lvl="1" algn="just">
              <a:lnSpc>
                <a:spcPct val="110000"/>
              </a:lnSpc>
              <a:spcBef>
                <a:spcPts val="336"/>
              </a:spcBef>
              <a:spcAft>
                <a:spcPts val="336"/>
              </a:spcAft>
              <a:buClr>
                <a:srgbClr val="669900"/>
              </a:buClr>
              <a:buSzPct val="75000"/>
            </a:pPr>
            <a:endParaRPr lang="es-ES" altLang="es-ES" sz="2200" b="1" dirty="0">
              <a:latin typeface="Tw Cen MT" panose="020B0602020104020603" pitchFamily="34" charset="0"/>
            </a:endParaRPr>
          </a:p>
        </p:txBody>
      </p:sp>
    </p:spTree>
    <p:extLst>
      <p:ext uri="{BB962C8B-B14F-4D97-AF65-F5344CB8AC3E}">
        <p14:creationId xmlns:p14="http://schemas.microsoft.com/office/powerpoint/2010/main" val="22450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PROVISIONES TÉCNICAS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CuadroTexto 5">
            <a:extLst>
              <a:ext uri="{FF2B5EF4-FFF2-40B4-BE49-F238E27FC236}">
                <a16:creationId xmlns:a16="http://schemas.microsoft.com/office/drawing/2014/main" id="{4E44BF7F-E082-47EB-A487-96BEC4ACD97B}"/>
              </a:ext>
            </a:extLst>
          </p:cNvPr>
          <p:cNvSpPr txBox="1"/>
          <p:nvPr/>
        </p:nvSpPr>
        <p:spPr>
          <a:xfrm>
            <a:off x="921488" y="1118076"/>
            <a:ext cx="10515600" cy="5228483"/>
          </a:xfrm>
          <a:prstGeom prst="rect">
            <a:avLst/>
          </a:prstGeom>
          <a:noFill/>
        </p:spPr>
        <p:txBody>
          <a:bodyPr wrap="square" rtlCol="0">
            <a:spAutoFit/>
          </a:bodyPr>
          <a:lstStyle/>
          <a:p>
            <a:r>
              <a:rPr lang="es-ES" sz="2400" b="1" dirty="0">
                <a:solidFill>
                  <a:srgbClr val="C94747"/>
                </a:solidFill>
                <a:latin typeface="Tw Cen MT" panose="020B0602020104020603" pitchFamily="34" charset="0"/>
              </a:rPr>
              <a:t>Provisión de Estabilización</a:t>
            </a:r>
          </a:p>
          <a:p>
            <a:pPr algn="just">
              <a:lnSpc>
                <a:spcPct val="110000"/>
              </a:lnSpc>
              <a:spcBef>
                <a:spcPct val="50000"/>
              </a:spcBef>
              <a:spcAft>
                <a:spcPct val="35000"/>
              </a:spcAft>
              <a:buClr>
                <a:srgbClr val="669900"/>
              </a:buClr>
              <a:buSzPct val="75000"/>
            </a:pPr>
            <a:r>
              <a:rPr lang="es-ES" altLang="es-ES" sz="2400" dirty="0">
                <a:latin typeface="Tw Cen MT" panose="020B0602020104020603" pitchFamily="34" charset="0"/>
              </a:rPr>
              <a:t>Esta provisión ayuda a ampliar el período de tiempo por el que se contratan normalmente los seguros, especialmente en aquellos riesgos en que existen condiciones cíclicas, o sea, en que con una periodicidad superior al año se produce una intensificación de los siniestros. Es realidad, aún en los que no tienen este carácter, la experiencia demuestra que en algunos años coincide una acumulación de siniestros por causas de muy diversa naturaleza. Esta acumulación anormal excede de las previsiones a cargo de las provisiones técnicas de riesgos en curso y siniestros pendientes, siendo preciso efectuar otra constitución de capital afecto al posible exceso de siniestralidad que pueda producirse (mayor número de siniestros o mayor coste de los mismos). </a:t>
            </a:r>
          </a:p>
          <a:p>
            <a:pPr marL="0" lvl="1" algn="just">
              <a:lnSpc>
                <a:spcPct val="110000"/>
              </a:lnSpc>
              <a:spcBef>
                <a:spcPts val="336"/>
              </a:spcBef>
              <a:spcAft>
                <a:spcPts val="336"/>
              </a:spcAft>
              <a:buClr>
                <a:srgbClr val="669900"/>
              </a:buClr>
              <a:buSzPct val="75000"/>
            </a:pPr>
            <a:endParaRPr lang="es-ES" altLang="es-ES" sz="2200" b="1" dirty="0">
              <a:latin typeface="Tw Cen MT" panose="020B0602020104020603" pitchFamily="34" charset="0"/>
            </a:endParaRPr>
          </a:p>
        </p:txBody>
      </p:sp>
    </p:spTree>
    <p:extLst>
      <p:ext uri="{BB962C8B-B14F-4D97-AF65-F5344CB8AC3E}">
        <p14:creationId xmlns:p14="http://schemas.microsoft.com/office/powerpoint/2010/main" val="2788397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PROVISIONES TÉCNICAS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CuadroTexto 5">
            <a:extLst>
              <a:ext uri="{FF2B5EF4-FFF2-40B4-BE49-F238E27FC236}">
                <a16:creationId xmlns:a16="http://schemas.microsoft.com/office/drawing/2014/main" id="{4E44BF7F-E082-47EB-A487-96BEC4ACD97B}"/>
              </a:ext>
            </a:extLst>
          </p:cNvPr>
          <p:cNvSpPr txBox="1"/>
          <p:nvPr/>
        </p:nvSpPr>
        <p:spPr>
          <a:xfrm>
            <a:off x="921488" y="1118076"/>
            <a:ext cx="10515600" cy="4974888"/>
          </a:xfrm>
          <a:prstGeom prst="rect">
            <a:avLst/>
          </a:prstGeom>
          <a:noFill/>
        </p:spPr>
        <p:txBody>
          <a:bodyPr wrap="square" rtlCol="0">
            <a:spAutoFit/>
          </a:bodyPr>
          <a:lstStyle/>
          <a:p>
            <a:r>
              <a:rPr lang="es-ES" sz="2400" b="1" dirty="0">
                <a:solidFill>
                  <a:srgbClr val="C94747"/>
                </a:solidFill>
                <a:latin typeface="Tw Cen MT" panose="020B0602020104020603" pitchFamily="34" charset="0"/>
              </a:rPr>
              <a:t>Provisión de Estabilización</a:t>
            </a:r>
          </a:p>
          <a:p>
            <a:pPr algn="just">
              <a:lnSpc>
                <a:spcPct val="110000"/>
              </a:lnSpc>
              <a:spcBef>
                <a:spcPts val="336"/>
              </a:spcBef>
              <a:spcAft>
                <a:spcPts val="336"/>
              </a:spcAft>
              <a:buClr>
                <a:srgbClr val="669900"/>
              </a:buClr>
              <a:buSzPct val="75000"/>
            </a:pPr>
            <a:r>
              <a:rPr lang="es-ES" altLang="es-ES" sz="2000" dirty="0">
                <a:latin typeface="Tw Cen MT" panose="020B0602020104020603" pitchFamily="34" charset="0"/>
              </a:rPr>
              <a:t>Necesariamente debe dotarse esta provisión en los ramos de:</a:t>
            </a:r>
          </a:p>
          <a:p>
            <a:pPr lvl="1" algn="just">
              <a:lnSpc>
                <a:spcPct val="110000"/>
              </a:lnSpc>
              <a:spcBef>
                <a:spcPts val="336"/>
              </a:spcBef>
              <a:spcAft>
                <a:spcPts val="336"/>
              </a:spcAft>
              <a:buClr>
                <a:srgbClr val="669900"/>
              </a:buClr>
              <a:buSzPct val="75000"/>
            </a:pPr>
            <a:r>
              <a:rPr lang="es-ES" altLang="es-ES" sz="2000" dirty="0">
                <a:latin typeface="Tw Cen MT" panose="020B0602020104020603" pitchFamily="34" charset="0"/>
              </a:rPr>
              <a:t>- Responsabilidad Civil de Riesgos Nucleares</a:t>
            </a:r>
          </a:p>
          <a:p>
            <a:pPr lvl="1" algn="just">
              <a:lnSpc>
                <a:spcPct val="110000"/>
              </a:lnSpc>
              <a:spcBef>
                <a:spcPts val="336"/>
              </a:spcBef>
              <a:spcAft>
                <a:spcPts val="336"/>
              </a:spcAft>
              <a:buClr>
                <a:srgbClr val="669900"/>
              </a:buClr>
              <a:buSzPct val="75000"/>
            </a:pPr>
            <a:r>
              <a:rPr lang="es-ES" altLang="es-ES" sz="2000" dirty="0">
                <a:latin typeface="Tw Cen MT" panose="020B0602020104020603" pitchFamily="34" charset="0"/>
              </a:rPr>
              <a:t>- Responsabilidad Civil en vehículos terrestres automóviles</a:t>
            </a:r>
          </a:p>
          <a:p>
            <a:pPr lvl="1" algn="just">
              <a:lnSpc>
                <a:spcPct val="110000"/>
              </a:lnSpc>
              <a:spcBef>
                <a:spcPts val="336"/>
              </a:spcBef>
              <a:spcAft>
                <a:spcPts val="336"/>
              </a:spcAft>
              <a:buClr>
                <a:srgbClr val="669900"/>
              </a:buClr>
              <a:buSzPct val="75000"/>
            </a:pPr>
            <a:r>
              <a:rPr lang="es-ES" altLang="es-ES" sz="2000" dirty="0">
                <a:latin typeface="Tw Cen MT" panose="020B0602020104020603" pitchFamily="34" charset="0"/>
              </a:rPr>
              <a:t>- Responsabilidad Civil Profesional</a:t>
            </a:r>
          </a:p>
          <a:p>
            <a:pPr lvl="1" algn="just">
              <a:lnSpc>
                <a:spcPct val="110000"/>
              </a:lnSpc>
              <a:spcBef>
                <a:spcPts val="336"/>
              </a:spcBef>
              <a:spcAft>
                <a:spcPts val="336"/>
              </a:spcAft>
              <a:buClr>
                <a:srgbClr val="669900"/>
              </a:buClr>
              <a:buSzPct val="75000"/>
            </a:pPr>
            <a:r>
              <a:rPr lang="es-ES" altLang="es-ES" sz="2000" dirty="0">
                <a:latin typeface="Tw Cen MT" panose="020B0602020104020603" pitchFamily="34" charset="0"/>
              </a:rPr>
              <a:t>- Responsabilidad Civil de Productos</a:t>
            </a:r>
          </a:p>
          <a:p>
            <a:pPr lvl="1" algn="just">
              <a:lnSpc>
                <a:spcPct val="110000"/>
              </a:lnSpc>
              <a:spcBef>
                <a:spcPts val="336"/>
              </a:spcBef>
              <a:spcAft>
                <a:spcPts val="336"/>
              </a:spcAft>
              <a:buClr>
                <a:srgbClr val="669900"/>
              </a:buClr>
              <a:buSzPct val="75000"/>
            </a:pPr>
            <a:r>
              <a:rPr lang="es-ES" altLang="es-ES" sz="2000" dirty="0">
                <a:latin typeface="Tw Cen MT" panose="020B0602020104020603" pitchFamily="34" charset="0"/>
              </a:rPr>
              <a:t>- Seguro de Daños a la Construcción</a:t>
            </a:r>
          </a:p>
          <a:p>
            <a:pPr lvl="1" algn="just">
              <a:lnSpc>
                <a:spcPct val="110000"/>
              </a:lnSpc>
              <a:spcBef>
                <a:spcPts val="336"/>
              </a:spcBef>
              <a:spcAft>
                <a:spcPts val="336"/>
              </a:spcAft>
              <a:buClr>
                <a:srgbClr val="669900"/>
              </a:buClr>
              <a:buSzPct val="75000"/>
            </a:pPr>
            <a:r>
              <a:rPr lang="es-ES" altLang="es-ES" sz="2000" dirty="0">
                <a:latin typeface="Tw Cen MT" panose="020B0602020104020603" pitchFamily="34" charset="0"/>
              </a:rPr>
              <a:t>- </a:t>
            </a:r>
            <a:r>
              <a:rPr lang="es-ES" altLang="es-ES" sz="2000" dirty="0" err="1">
                <a:latin typeface="Tw Cen MT" panose="020B0602020104020603" pitchFamily="34" charset="0"/>
              </a:rPr>
              <a:t>Multirriesgos</a:t>
            </a:r>
            <a:r>
              <a:rPr lang="es-ES" altLang="es-ES" sz="2000" dirty="0">
                <a:latin typeface="Tw Cen MT" panose="020B0602020104020603" pitchFamily="34" charset="0"/>
              </a:rPr>
              <a:t> Industriales</a:t>
            </a:r>
          </a:p>
          <a:p>
            <a:pPr lvl="1" algn="just">
              <a:lnSpc>
                <a:spcPct val="110000"/>
              </a:lnSpc>
              <a:spcBef>
                <a:spcPts val="336"/>
              </a:spcBef>
              <a:spcAft>
                <a:spcPts val="336"/>
              </a:spcAft>
              <a:buClr>
                <a:srgbClr val="669900"/>
              </a:buClr>
              <a:buSzPct val="75000"/>
            </a:pPr>
            <a:r>
              <a:rPr lang="es-ES" altLang="es-ES" sz="2000" dirty="0">
                <a:latin typeface="Tw Cen MT" panose="020B0602020104020603" pitchFamily="34" charset="0"/>
              </a:rPr>
              <a:t>- Seguro de Caución</a:t>
            </a:r>
          </a:p>
          <a:p>
            <a:pPr lvl="1" algn="just">
              <a:lnSpc>
                <a:spcPct val="110000"/>
              </a:lnSpc>
              <a:spcBef>
                <a:spcPts val="336"/>
              </a:spcBef>
              <a:spcAft>
                <a:spcPts val="336"/>
              </a:spcAft>
              <a:buClr>
                <a:srgbClr val="669900"/>
              </a:buClr>
              <a:buSzPct val="75000"/>
            </a:pPr>
            <a:r>
              <a:rPr lang="es-ES" altLang="es-ES" sz="2000" dirty="0">
                <a:latin typeface="Tw Cen MT" panose="020B0602020104020603" pitchFamily="34" charset="0"/>
              </a:rPr>
              <a:t>- Seguros Medioambientales</a:t>
            </a:r>
          </a:p>
          <a:p>
            <a:pPr lvl="1" algn="just">
              <a:lnSpc>
                <a:spcPct val="110000"/>
              </a:lnSpc>
              <a:spcBef>
                <a:spcPts val="336"/>
              </a:spcBef>
              <a:spcAft>
                <a:spcPts val="336"/>
              </a:spcAft>
              <a:buClr>
                <a:srgbClr val="669900"/>
              </a:buClr>
              <a:buSzPct val="75000"/>
            </a:pPr>
            <a:r>
              <a:rPr lang="es-ES" altLang="es-ES" sz="2000" dirty="0">
                <a:latin typeface="Tw Cen MT" panose="020B0602020104020603" pitchFamily="34" charset="0"/>
              </a:rPr>
              <a:t>- Cobertura de riesgos catastróficos</a:t>
            </a:r>
          </a:p>
          <a:p>
            <a:pPr lvl="1" algn="just">
              <a:lnSpc>
                <a:spcPct val="110000"/>
              </a:lnSpc>
              <a:spcBef>
                <a:spcPts val="336"/>
              </a:spcBef>
              <a:spcAft>
                <a:spcPts val="336"/>
              </a:spcAft>
              <a:buClr>
                <a:srgbClr val="669900"/>
              </a:buClr>
              <a:buSzPct val="75000"/>
            </a:pPr>
            <a:r>
              <a:rPr lang="es-ES" altLang="es-ES" sz="2000" dirty="0">
                <a:latin typeface="Tw Cen MT" panose="020B0602020104020603" pitchFamily="34" charset="0"/>
              </a:rPr>
              <a:t>- Seguros Agrarios Combinados</a:t>
            </a:r>
          </a:p>
        </p:txBody>
      </p:sp>
    </p:spTree>
    <p:extLst>
      <p:ext uri="{BB962C8B-B14F-4D97-AF65-F5344CB8AC3E}">
        <p14:creationId xmlns:p14="http://schemas.microsoft.com/office/powerpoint/2010/main" val="1848721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PROVISIONES TÉCNICAS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CuadroTexto 5">
            <a:extLst>
              <a:ext uri="{FF2B5EF4-FFF2-40B4-BE49-F238E27FC236}">
                <a16:creationId xmlns:a16="http://schemas.microsoft.com/office/drawing/2014/main" id="{4E44BF7F-E082-47EB-A487-96BEC4ACD97B}"/>
              </a:ext>
            </a:extLst>
          </p:cNvPr>
          <p:cNvSpPr txBox="1"/>
          <p:nvPr/>
        </p:nvSpPr>
        <p:spPr>
          <a:xfrm>
            <a:off x="838200" y="1118076"/>
            <a:ext cx="10515600" cy="3910814"/>
          </a:xfrm>
          <a:prstGeom prst="rect">
            <a:avLst/>
          </a:prstGeom>
          <a:noFill/>
        </p:spPr>
        <p:txBody>
          <a:bodyPr wrap="square" rtlCol="0">
            <a:spAutoFit/>
          </a:bodyPr>
          <a:lstStyle/>
          <a:p>
            <a:r>
              <a:rPr lang="es-ES" sz="2400" b="1" dirty="0">
                <a:solidFill>
                  <a:srgbClr val="C94747"/>
                </a:solidFill>
                <a:latin typeface="Tw Cen MT" panose="020B0602020104020603" pitchFamily="34" charset="0"/>
              </a:rPr>
              <a:t>Otras Provisiones Técnicas</a:t>
            </a:r>
          </a:p>
          <a:p>
            <a:pPr lvl="1">
              <a:lnSpc>
                <a:spcPct val="110000"/>
              </a:lnSpc>
              <a:spcBef>
                <a:spcPct val="50000"/>
              </a:spcBef>
              <a:spcAft>
                <a:spcPct val="35000"/>
              </a:spcAft>
              <a:buClr>
                <a:srgbClr val="669900"/>
              </a:buClr>
              <a:buSzPct val="75000"/>
            </a:pPr>
            <a:r>
              <a:rPr lang="es-ES" altLang="es-ES" sz="2400" dirty="0">
                <a:latin typeface="Tw Cen MT" panose="020B0602020104020603" pitchFamily="34" charset="0"/>
              </a:rPr>
              <a:t>- Provisión de prestaciones en riesgos de manifestación diferida</a:t>
            </a:r>
          </a:p>
          <a:p>
            <a:pPr lvl="1">
              <a:lnSpc>
                <a:spcPct val="110000"/>
              </a:lnSpc>
              <a:spcBef>
                <a:spcPct val="50000"/>
              </a:spcBef>
              <a:spcAft>
                <a:spcPct val="35000"/>
              </a:spcAft>
              <a:buClr>
                <a:srgbClr val="669900"/>
              </a:buClr>
              <a:buSzPct val="75000"/>
            </a:pPr>
            <a:r>
              <a:rPr lang="es-ES" altLang="es-ES" sz="2400" dirty="0">
                <a:latin typeface="Tw Cen MT" panose="020B0602020104020603" pitchFamily="34" charset="0"/>
              </a:rPr>
              <a:t>- De participación en beneficios y para extornos</a:t>
            </a:r>
          </a:p>
          <a:p>
            <a:pPr lvl="1">
              <a:lnSpc>
                <a:spcPct val="110000"/>
              </a:lnSpc>
              <a:spcBef>
                <a:spcPct val="50000"/>
              </a:spcBef>
              <a:spcAft>
                <a:spcPct val="35000"/>
              </a:spcAft>
              <a:buClr>
                <a:srgbClr val="669900"/>
              </a:buClr>
              <a:buSzPct val="75000"/>
            </a:pPr>
            <a:r>
              <a:rPr lang="es-ES" altLang="es-ES" sz="2400" dirty="0">
                <a:latin typeface="Tw Cen MT" panose="020B0602020104020603" pitchFamily="34" charset="0"/>
              </a:rPr>
              <a:t>- Del seguro de decesos</a:t>
            </a:r>
          </a:p>
          <a:p>
            <a:pPr lvl="1">
              <a:lnSpc>
                <a:spcPct val="110000"/>
              </a:lnSpc>
              <a:spcBef>
                <a:spcPct val="50000"/>
              </a:spcBef>
              <a:spcAft>
                <a:spcPct val="35000"/>
              </a:spcAft>
              <a:buClr>
                <a:srgbClr val="669900"/>
              </a:buClr>
              <a:buSzPct val="75000"/>
            </a:pPr>
            <a:r>
              <a:rPr lang="es-ES" altLang="es-ES" sz="2400" dirty="0">
                <a:latin typeface="Tw Cen MT" panose="020B0602020104020603" pitchFamily="34" charset="0"/>
              </a:rPr>
              <a:t>- Del seguro de enfermedad</a:t>
            </a:r>
          </a:p>
          <a:p>
            <a:pPr lvl="1">
              <a:lnSpc>
                <a:spcPct val="110000"/>
              </a:lnSpc>
              <a:spcBef>
                <a:spcPct val="50000"/>
              </a:spcBef>
              <a:spcAft>
                <a:spcPct val="35000"/>
              </a:spcAft>
              <a:buClr>
                <a:srgbClr val="669900"/>
              </a:buClr>
              <a:buSzPct val="75000"/>
            </a:pPr>
            <a:r>
              <a:rPr lang="es-ES" altLang="es-ES" sz="2400" dirty="0">
                <a:latin typeface="Tw Cen MT" panose="020B0602020104020603" pitchFamily="34" charset="0"/>
              </a:rPr>
              <a:t>- De desviaciones en las operaciones de capitalización por sorteo</a:t>
            </a:r>
          </a:p>
        </p:txBody>
      </p:sp>
    </p:spTree>
    <p:extLst>
      <p:ext uri="{BB962C8B-B14F-4D97-AF65-F5344CB8AC3E}">
        <p14:creationId xmlns:p14="http://schemas.microsoft.com/office/powerpoint/2010/main" val="2037309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PROVISIONES TÉCNICAS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pic>
        <p:nvPicPr>
          <p:cNvPr id="3" name="Imagen 2">
            <a:extLst>
              <a:ext uri="{FF2B5EF4-FFF2-40B4-BE49-F238E27FC236}">
                <a16:creationId xmlns:a16="http://schemas.microsoft.com/office/drawing/2014/main" id="{C27B2CD0-C4E5-48D3-8190-01FB53892C79}"/>
              </a:ext>
            </a:extLst>
          </p:cNvPr>
          <p:cNvPicPr>
            <a:picLocks noChangeAspect="1"/>
          </p:cNvPicPr>
          <p:nvPr/>
        </p:nvPicPr>
        <p:blipFill>
          <a:blip r:embed="rId4"/>
          <a:stretch>
            <a:fillRect/>
          </a:stretch>
        </p:blipFill>
        <p:spPr>
          <a:xfrm>
            <a:off x="546140" y="2141018"/>
            <a:ext cx="5900280" cy="2811543"/>
          </a:xfrm>
          <a:prstGeom prst="rect">
            <a:avLst/>
          </a:prstGeom>
        </p:spPr>
      </p:pic>
      <p:sp>
        <p:nvSpPr>
          <p:cNvPr id="5" name="Rectángulo 4">
            <a:extLst>
              <a:ext uri="{FF2B5EF4-FFF2-40B4-BE49-F238E27FC236}">
                <a16:creationId xmlns:a16="http://schemas.microsoft.com/office/drawing/2014/main" id="{03F1BE46-ADAC-4B6A-B55E-095C15E0E35A}"/>
              </a:ext>
            </a:extLst>
          </p:cNvPr>
          <p:cNvSpPr/>
          <p:nvPr/>
        </p:nvSpPr>
        <p:spPr>
          <a:xfrm>
            <a:off x="6444139" y="2657525"/>
            <a:ext cx="4769570" cy="2246769"/>
          </a:xfrm>
          <a:prstGeom prst="rect">
            <a:avLst/>
          </a:prstGeom>
        </p:spPr>
        <p:txBody>
          <a:bodyPr wrap="square">
            <a:spAutoFit/>
          </a:bodyPr>
          <a:lstStyle/>
          <a:p>
            <a:r>
              <a:rPr lang="es-ES" altLang="es-ES" sz="2000" dirty="0">
                <a:latin typeface="Tw Cen MT" panose="020B0602020104020603" pitchFamily="34" charset="0"/>
              </a:rPr>
              <a:t>La provisión matemática, </a:t>
            </a:r>
            <a:r>
              <a:rPr lang="es-ES" altLang="es-ES" sz="2000" b="1" dirty="0">
                <a:latin typeface="Tw Cen MT" panose="020B0602020104020603" pitchFamily="34" charset="0"/>
              </a:rPr>
              <a:t>no puede ser en ningún momento negativa</a:t>
            </a:r>
            <a:r>
              <a:rPr lang="es-ES" altLang="es-ES" sz="2000" dirty="0">
                <a:latin typeface="Tw Cen MT" panose="020B0602020104020603" pitchFamily="34" charset="0"/>
              </a:rPr>
              <a:t> y se calculará como la diferencia entre el valor actual actuarial de las obligaciones futuras del asegurador y las del tomador o, en su caso, del asegurado. Este es el llamado Método Prospectivo. </a:t>
            </a:r>
          </a:p>
        </p:txBody>
      </p:sp>
      <p:sp>
        <p:nvSpPr>
          <p:cNvPr id="8" name="CuadroTexto 7">
            <a:extLst>
              <a:ext uri="{FF2B5EF4-FFF2-40B4-BE49-F238E27FC236}">
                <a16:creationId xmlns:a16="http://schemas.microsoft.com/office/drawing/2014/main" id="{C2850858-7B82-429E-A0C7-481290C507B9}"/>
              </a:ext>
            </a:extLst>
          </p:cNvPr>
          <p:cNvSpPr txBox="1"/>
          <p:nvPr/>
        </p:nvSpPr>
        <p:spPr>
          <a:xfrm>
            <a:off x="838200" y="996829"/>
            <a:ext cx="10515600" cy="1650901"/>
          </a:xfrm>
          <a:prstGeom prst="rect">
            <a:avLst/>
          </a:prstGeom>
          <a:noFill/>
        </p:spPr>
        <p:txBody>
          <a:bodyPr wrap="square" rtlCol="0">
            <a:spAutoFit/>
          </a:bodyPr>
          <a:lstStyle/>
          <a:p>
            <a:r>
              <a:rPr lang="es-ES" sz="2400" b="1" dirty="0">
                <a:solidFill>
                  <a:srgbClr val="C94747"/>
                </a:solidFill>
                <a:latin typeface="Tw Cen MT" panose="020B0602020104020603" pitchFamily="34" charset="0"/>
              </a:rPr>
              <a:t>Provisión Seguro de Vida</a:t>
            </a:r>
          </a:p>
          <a:p>
            <a:pPr algn="just">
              <a:lnSpc>
                <a:spcPct val="110000"/>
              </a:lnSpc>
              <a:spcBef>
                <a:spcPct val="50000"/>
              </a:spcBef>
              <a:buClr>
                <a:srgbClr val="669900"/>
              </a:buClr>
              <a:buSzPct val="75000"/>
            </a:pPr>
            <a:r>
              <a:rPr lang="es-ES" altLang="es-ES" sz="2000" dirty="0">
                <a:latin typeface="Tw Cen MT" panose="020B0602020104020603" pitchFamily="34" charset="0"/>
              </a:rPr>
              <a:t>La provisión matemática en los seguros de ahorro, las primas más los intereses que genere su inversión van a constituir la provisión matemática. La provisión irá aumentando progresivamente de manera que al vencimiento la cuantía de la provisión coincidirá con el capital garantizado.</a:t>
            </a:r>
          </a:p>
        </p:txBody>
      </p:sp>
      <p:sp>
        <p:nvSpPr>
          <p:cNvPr id="7" name="Rectángulo 6">
            <a:extLst>
              <a:ext uri="{FF2B5EF4-FFF2-40B4-BE49-F238E27FC236}">
                <a16:creationId xmlns:a16="http://schemas.microsoft.com/office/drawing/2014/main" id="{D6EE1708-940B-44FF-AA13-D5513A1C342A}"/>
              </a:ext>
            </a:extLst>
          </p:cNvPr>
          <p:cNvSpPr/>
          <p:nvPr/>
        </p:nvSpPr>
        <p:spPr>
          <a:xfrm>
            <a:off x="838200" y="4952561"/>
            <a:ext cx="10757251" cy="1631216"/>
          </a:xfrm>
          <a:prstGeom prst="rect">
            <a:avLst/>
          </a:prstGeom>
        </p:spPr>
        <p:txBody>
          <a:bodyPr wrap="square">
            <a:spAutoFit/>
          </a:bodyPr>
          <a:lstStyle/>
          <a:p>
            <a:r>
              <a:rPr lang="es-ES" altLang="es-ES" sz="2000" i="1" dirty="0">
                <a:latin typeface="Tw Cen MT" panose="020B0602020104020603" pitchFamily="34" charset="0"/>
              </a:rPr>
              <a:t>"La base de cálculo de esta provisión es la </a:t>
            </a:r>
            <a:r>
              <a:rPr lang="es-ES" altLang="es-ES" sz="2000" b="1" i="1" dirty="0">
                <a:latin typeface="Tw Cen MT" panose="020B0602020104020603" pitchFamily="34" charset="0"/>
              </a:rPr>
              <a:t>prima de inventario </a:t>
            </a:r>
            <a:r>
              <a:rPr lang="es-ES" altLang="es-ES" sz="2000" i="1" dirty="0">
                <a:latin typeface="Tw Cen MT" panose="020B0602020104020603" pitchFamily="34" charset="0"/>
              </a:rPr>
              <a:t>devengada en el ejercicio, entendiendo por tal la prima pura incrementada en el recargo para gastos de administración previsto en la base técnica". </a:t>
            </a:r>
            <a:r>
              <a:rPr lang="es-ES" altLang="es-ES" sz="2000" b="1" dirty="0">
                <a:latin typeface="Tw Cen MT" panose="020B0602020104020603" pitchFamily="34" charset="0"/>
              </a:rPr>
              <a:t>Artículo 32 Reglamento.</a:t>
            </a:r>
          </a:p>
          <a:p>
            <a:r>
              <a:rPr lang="es-ES" altLang="es-ES" sz="2000" dirty="0">
                <a:latin typeface="Tw Cen MT" panose="020B0602020104020603" pitchFamily="34" charset="0"/>
              </a:rPr>
              <a:t>El cálculo se debe realizar póliza a póliza, por un sistema de capitalización individual y aplicando un método prospectivo.</a:t>
            </a:r>
          </a:p>
        </p:txBody>
      </p:sp>
      <p:sp>
        <p:nvSpPr>
          <p:cNvPr id="9" name="Rectángulo 8">
            <a:extLst>
              <a:ext uri="{FF2B5EF4-FFF2-40B4-BE49-F238E27FC236}">
                <a16:creationId xmlns:a16="http://schemas.microsoft.com/office/drawing/2014/main" id="{76634A71-5C9B-4964-B1D4-66599D888BE5}"/>
              </a:ext>
            </a:extLst>
          </p:cNvPr>
          <p:cNvSpPr/>
          <p:nvPr/>
        </p:nvSpPr>
        <p:spPr>
          <a:xfrm>
            <a:off x="6444139" y="2609258"/>
            <a:ext cx="4617151" cy="229503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40324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PROVISIONES TÉCNICAS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8" name="CuadroTexto 7">
            <a:extLst>
              <a:ext uri="{FF2B5EF4-FFF2-40B4-BE49-F238E27FC236}">
                <a16:creationId xmlns:a16="http://schemas.microsoft.com/office/drawing/2014/main" id="{C2850858-7B82-429E-A0C7-481290C507B9}"/>
              </a:ext>
            </a:extLst>
          </p:cNvPr>
          <p:cNvSpPr txBox="1"/>
          <p:nvPr/>
        </p:nvSpPr>
        <p:spPr>
          <a:xfrm>
            <a:off x="978291" y="1272132"/>
            <a:ext cx="10515600" cy="3282950"/>
          </a:xfrm>
          <a:prstGeom prst="rect">
            <a:avLst/>
          </a:prstGeom>
          <a:noFill/>
        </p:spPr>
        <p:txBody>
          <a:bodyPr wrap="square" rtlCol="0">
            <a:spAutoFit/>
          </a:bodyPr>
          <a:lstStyle/>
          <a:p>
            <a:r>
              <a:rPr lang="es-ES" sz="2400" b="1" dirty="0">
                <a:solidFill>
                  <a:srgbClr val="C94747"/>
                </a:solidFill>
                <a:latin typeface="Tw Cen MT" panose="020B0602020104020603" pitchFamily="34" charset="0"/>
              </a:rPr>
              <a:t>Provisión Seguro de Vida</a:t>
            </a:r>
          </a:p>
          <a:p>
            <a:pPr algn="just">
              <a:lnSpc>
                <a:spcPct val="110000"/>
              </a:lnSpc>
              <a:spcBef>
                <a:spcPct val="50000"/>
              </a:spcBef>
              <a:spcAft>
                <a:spcPct val="35000"/>
              </a:spcAft>
              <a:buClr>
                <a:srgbClr val="669900"/>
              </a:buClr>
              <a:buSzPct val="75000"/>
            </a:pPr>
            <a:r>
              <a:rPr lang="es-ES" altLang="es-ES" sz="2400" dirty="0">
                <a:latin typeface="Tw Cen MT" panose="020B0602020104020603" pitchFamily="34" charset="0"/>
              </a:rPr>
              <a:t>La provisión de seguros de vida, en el nuevo Reglamento incluye:</a:t>
            </a:r>
          </a:p>
          <a:p>
            <a:pPr lvl="1" algn="just">
              <a:lnSpc>
                <a:spcPct val="110000"/>
              </a:lnSpc>
              <a:spcBef>
                <a:spcPct val="50000"/>
              </a:spcBef>
              <a:spcAft>
                <a:spcPct val="35000"/>
              </a:spcAft>
              <a:buClr>
                <a:srgbClr val="669900"/>
              </a:buClr>
              <a:buSzPct val="75000"/>
            </a:pPr>
            <a:r>
              <a:rPr lang="es-ES" altLang="es-ES" sz="2400" dirty="0">
                <a:latin typeface="Tw Cen MT" panose="020B0602020104020603" pitchFamily="34" charset="0"/>
              </a:rPr>
              <a:t>- La provisión para primas no consumidas y la provisión de riesgos en curso si procede, en los seguros de vida con periodo de cobertura igual o inferior a un año.</a:t>
            </a:r>
          </a:p>
          <a:p>
            <a:pPr lvl="1" algn="just">
              <a:lnSpc>
                <a:spcPct val="110000"/>
              </a:lnSpc>
              <a:spcBef>
                <a:spcPct val="50000"/>
              </a:spcBef>
              <a:spcAft>
                <a:spcPct val="35000"/>
              </a:spcAft>
              <a:buClr>
                <a:srgbClr val="669900"/>
              </a:buClr>
              <a:buSzPct val="75000"/>
            </a:pPr>
            <a:r>
              <a:rPr lang="es-ES" altLang="es-ES" sz="2400" dirty="0">
                <a:latin typeface="Tw Cen MT" panose="020B0602020104020603" pitchFamily="34" charset="0"/>
              </a:rPr>
              <a:t>- La provisión matemática, en el resto.</a:t>
            </a:r>
          </a:p>
        </p:txBody>
      </p:sp>
    </p:spTree>
    <p:extLst>
      <p:ext uri="{BB962C8B-B14F-4D97-AF65-F5344CB8AC3E}">
        <p14:creationId xmlns:p14="http://schemas.microsoft.com/office/powerpoint/2010/main" val="41478056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PLAN GENERAL CONTABLE</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9E04A6-A96B-4434-86A1-3901D3A89EBA}"/>
              </a:ext>
            </a:extLst>
          </p:cNvPr>
          <p:cNvSpPr/>
          <p:nvPr/>
        </p:nvSpPr>
        <p:spPr>
          <a:xfrm>
            <a:off x="838200" y="1828562"/>
            <a:ext cx="10432312" cy="3200876"/>
          </a:xfrm>
          <a:prstGeom prst="rect">
            <a:avLst/>
          </a:prstGeom>
        </p:spPr>
        <p:txBody>
          <a:bodyPr wrap="square">
            <a:spAutoFit/>
          </a:bodyPr>
          <a:lstStyle/>
          <a:p>
            <a:pPr lvl="1" algn="just">
              <a:spcBef>
                <a:spcPts val="336"/>
              </a:spcBef>
              <a:spcAft>
                <a:spcPts val="336"/>
              </a:spcAft>
              <a:buFont typeface="Courier New" panose="02070309020205020404" pitchFamily="49" charset="0"/>
              <a:buNone/>
            </a:pPr>
            <a:r>
              <a:rPr lang="es-ES" altLang="es-ES" sz="2400" i="1" dirty="0">
                <a:latin typeface="Tw Cen MT" panose="020B0602020104020603" pitchFamily="34" charset="0"/>
                <a:cs typeface="Times New Roman" panose="02020603050405020304" pitchFamily="18" charset="0"/>
              </a:rPr>
              <a:t>“Disposición adicional quinta. Régimen de cálculo de las provisiones técnicas a efectos contables.</a:t>
            </a:r>
          </a:p>
          <a:p>
            <a:pPr lvl="1" algn="just">
              <a:spcBef>
                <a:spcPts val="336"/>
              </a:spcBef>
              <a:spcAft>
                <a:spcPts val="336"/>
              </a:spcAft>
              <a:buFont typeface="Courier New" panose="02070309020205020404" pitchFamily="49" charset="0"/>
              <a:buNone/>
            </a:pPr>
            <a:endParaRPr lang="es-ES" altLang="es-ES" sz="2400" i="1" dirty="0">
              <a:latin typeface="Tw Cen MT" panose="020B0602020104020603" pitchFamily="34" charset="0"/>
              <a:cs typeface="Times New Roman" panose="02020603050405020304" pitchFamily="18" charset="0"/>
            </a:endParaRPr>
          </a:p>
          <a:p>
            <a:pPr lvl="1" algn="just">
              <a:spcBef>
                <a:spcPts val="336"/>
              </a:spcBef>
              <a:spcAft>
                <a:spcPts val="336"/>
              </a:spcAft>
              <a:buFont typeface="Courier New" panose="02070309020205020404" pitchFamily="49" charset="0"/>
              <a:buNone/>
            </a:pPr>
            <a:r>
              <a:rPr lang="es-ES" altLang="es-ES" sz="2400" i="1" dirty="0">
                <a:latin typeface="Tw Cen MT" panose="020B0602020104020603" pitchFamily="34" charset="0"/>
                <a:cs typeface="Times New Roman" panose="02020603050405020304" pitchFamily="18" charset="0"/>
              </a:rPr>
              <a:t>1. En el desarrollo de lo establecido en la disposición adicional decimoctava de la Ley 20/2015, de 14 de Julio, para el cálculo de las provisiones técnicas a efectos contables se aplicarán los artículos del Reglamento de Ordenación y Supervisión de los Seguros Privados, aprobado por Real Decreto 2486/1998, de 20 de noviembre.”</a:t>
            </a:r>
          </a:p>
        </p:txBody>
      </p:sp>
    </p:spTree>
    <p:extLst>
      <p:ext uri="{BB962C8B-B14F-4D97-AF65-F5344CB8AC3E}">
        <p14:creationId xmlns:p14="http://schemas.microsoft.com/office/powerpoint/2010/main" val="12696912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PLAN GENERAL CONTABLE</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9E04A6-A96B-4434-86A1-3901D3A89EBA}"/>
              </a:ext>
            </a:extLst>
          </p:cNvPr>
          <p:cNvSpPr/>
          <p:nvPr/>
        </p:nvSpPr>
        <p:spPr>
          <a:xfrm>
            <a:off x="879844" y="1266318"/>
            <a:ext cx="10432312" cy="3939540"/>
          </a:xfrm>
          <a:prstGeom prst="rect">
            <a:avLst/>
          </a:prstGeom>
        </p:spPr>
        <p:txBody>
          <a:bodyPr wrap="square">
            <a:spAutoFit/>
          </a:bodyPr>
          <a:lstStyle/>
          <a:p>
            <a:pPr lvl="1" algn="just">
              <a:spcBef>
                <a:spcPts val="336"/>
              </a:spcBef>
              <a:spcAft>
                <a:spcPts val="336"/>
              </a:spcAft>
              <a:buFont typeface="Courier New" panose="02070309020205020404" pitchFamily="49" charset="0"/>
              <a:buNone/>
            </a:pPr>
            <a:r>
              <a:rPr lang="es-ES" altLang="es-ES" sz="2400" dirty="0">
                <a:latin typeface="Tw Cen MT" panose="020B0602020104020603" pitchFamily="34" charset="0"/>
                <a:cs typeface="Times New Roman" panose="02020603050405020304" pitchFamily="18" charset="0"/>
              </a:rPr>
              <a:t>Se elabora una norma de valoración específica para los contratos de seguros en la que destaca:</a:t>
            </a:r>
          </a:p>
          <a:p>
            <a:pPr lvl="1" algn="just">
              <a:spcBef>
                <a:spcPts val="336"/>
              </a:spcBef>
              <a:spcAft>
                <a:spcPts val="336"/>
              </a:spcAft>
              <a:buFont typeface="Courier New" panose="02070309020205020404" pitchFamily="49" charset="0"/>
              <a:buNone/>
            </a:pPr>
            <a:endParaRPr lang="es-ES" altLang="es-ES" sz="2400" dirty="0">
              <a:latin typeface="Tw Cen MT" panose="020B0602020104020603" pitchFamily="34" charset="0"/>
              <a:cs typeface="Times New Roman" panose="02020603050405020304" pitchFamily="18" charset="0"/>
            </a:endParaRPr>
          </a:p>
          <a:p>
            <a:pPr marL="800100" lvl="1" indent="-342900" algn="just">
              <a:spcBef>
                <a:spcPts val="336"/>
              </a:spcBef>
              <a:spcAft>
                <a:spcPts val="336"/>
              </a:spcAft>
              <a:buFont typeface="Wingdings" panose="05000000000000000000" pitchFamily="2" charset="2"/>
              <a:buChar char="q"/>
            </a:pPr>
            <a:r>
              <a:rPr lang="es-ES" altLang="es-ES" sz="2400" dirty="0">
                <a:latin typeface="Tw Cen MT" panose="020B0602020104020603" pitchFamily="34" charset="0"/>
                <a:cs typeface="Times New Roman" panose="02020603050405020304" pitchFamily="18" charset="0"/>
              </a:rPr>
              <a:t>La consideración de la reserva de estabilización como una reserva patrimonial de constitución obligatoria, con cargo al patrimonio neto y con independencia de que la entidad tenga o no beneficios en el ejercicio. La reclasificación contable de la reserva no supone modificación del régimen de solvencia actualmente en vigor, en el que la reserva de estabilización es una reserva técnica de cobertura obligatoria y por tanto no integrante del patrimonio propio no comprometido en el margen de solvencia. </a:t>
            </a:r>
          </a:p>
        </p:txBody>
      </p:sp>
    </p:spTree>
    <p:extLst>
      <p:ext uri="{BB962C8B-B14F-4D97-AF65-F5344CB8AC3E}">
        <p14:creationId xmlns:p14="http://schemas.microsoft.com/office/powerpoint/2010/main" val="185000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PLAN GENERAL CONTABLE</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9E04A6-A96B-4434-86A1-3901D3A89EBA}"/>
              </a:ext>
            </a:extLst>
          </p:cNvPr>
          <p:cNvSpPr/>
          <p:nvPr/>
        </p:nvSpPr>
        <p:spPr>
          <a:xfrm>
            <a:off x="879844" y="1266318"/>
            <a:ext cx="10432312" cy="5047536"/>
          </a:xfrm>
          <a:prstGeom prst="rect">
            <a:avLst/>
          </a:prstGeom>
        </p:spPr>
        <p:txBody>
          <a:bodyPr wrap="square">
            <a:spAutoFit/>
          </a:bodyPr>
          <a:lstStyle/>
          <a:p>
            <a:pPr lvl="1" algn="just">
              <a:spcBef>
                <a:spcPts val="336"/>
              </a:spcBef>
              <a:spcAft>
                <a:spcPts val="336"/>
              </a:spcAft>
              <a:buFont typeface="Courier New" panose="02070309020205020404" pitchFamily="49" charset="0"/>
              <a:buNone/>
            </a:pPr>
            <a:r>
              <a:rPr lang="es-ES" altLang="es-ES" sz="2400" dirty="0">
                <a:cs typeface="Times New Roman" panose="02020603050405020304" pitchFamily="18" charset="0"/>
              </a:rPr>
              <a:t>-	Se elabora una norma de valoración específica para los contratos de seguros en la que destaca:</a:t>
            </a:r>
          </a:p>
          <a:p>
            <a:pPr lvl="1" algn="just">
              <a:spcBef>
                <a:spcPts val="336"/>
              </a:spcBef>
              <a:spcAft>
                <a:spcPts val="336"/>
              </a:spcAft>
              <a:buFont typeface="Courier New" panose="02070309020205020404" pitchFamily="49" charset="0"/>
              <a:buNone/>
            </a:pPr>
            <a:endParaRPr lang="es-ES" altLang="es-ES" sz="2400" dirty="0">
              <a:cs typeface="Times New Roman" panose="02020603050405020304" pitchFamily="18" charset="0"/>
            </a:endParaRPr>
          </a:p>
          <a:p>
            <a:pPr marL="800100" lvl="1" indent="-342900" algn="just">
              <a:spcBef>
                <a:spcPts val="336"/>
              </a:spcBef>
              <a:spcAft>
                <a:spcPts val="336"/>
              </a:spcAft>
              <a:buFont typeface="Wingdings" panose="05000000000000000000" pitchFamily="2" charset="2"/>
              <a:buChar char="q"/>
            </a:pPr>
            <a:r>
              <a:rPr lang="es-ES" altLang="es-ES" sz="2400" dirty="0">
                <a:cs typeface="Times New Roman" panose="02020603050405020304" pitchFamily="18" charset="0"/>
              </a:rPr>
              <a:t>Hasta que exista una norma definitiva que determine el criterio de valoración de los pasivos de seguros y para evitar la volatilidad en los balances de las aseguradoras derivada de los distintos criterios de valoración de determinados activos (valor razonable con cambios en patrimonio o en resultados) y los pasivos reconocidos en las provisiones técnicas, se han establecido mecanismos correctores de asimetrías contables que obligan a que cuando exista una relación clara entre la valoración de esos activos y los pasivos actuariales que cubren, no quede afectado el patrimonio neto de la aseguradora por cambios en la valoración de los instrumentos financieros. </a:t>
            </a:r>
          </a:p>
        </p:txBody>
      </p:sp>
    </p:spTree>
    <p:extLst>
      <p:ext uri="{BB962C8B-B14F-4D97-AF65-F5344CB8AC3E}">
        <p14:creationId xmlns:p14="http://schemas.microsoft.com/office/powerpoint/2010/main" val="232012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INTRODUCCIÓN NORMAS INTERNACIONALES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Rectángulo 5">
            <a:extLst>
              <a:ext uri="{FF2B5EF4-FFF2-40B4-BE49-F238E27FC236}">
                <a16:creationId xmlns:a16="http://schemas.microsoft.com/office/drawing/2014/main" id="{0F5F1BDD-0E06-447F-B4C6-4A7E4AF027AB}"/>
              </a:ext>
            </a:extLst>
          </p:cNvPr>
          <p:cNvSpPr/>
          <p:nvPr/>
        </p:nvSpPr>
        <p:spPr>
          <a:xfrm>
            <a:off x="921487" y="1213234"/>
            <a:ext cx="10179131" cy="4893647"/>
          </a:xfrm>
          <a:prstGeom prst="rect">
            <a:avLst/>
          </a:prstGeom>
        </p:spPr>
        <p:txBody>
          <a:bodyPr wrap="square">
            <a:spAutoFit/>
          </a:bodyPr>
          <a:lstStyle/>
          <a:p>
            <a:r>
              <a:rPr lang="es-ES" sz="2400" b="1" dirty="0">
                <a:latin typeface="Tw Cen MT" panose="020B0602020104020603" pitchFamily="34" charset="0"/>
              </a:rPr>
              <a:t>NIIF 19: </a:t>
            </a:r>
            <a:r>
              <a:rPr lang="es-ES" sz="2400" dirty="0">
                <a:latin typeface="Tw Cen MT" panose="020B0602020104020603" pitchFamily="34" charset="0"/>
              </a:rPr>
              <a:t>Beneficios a los Empleados</a:t>
            </a:r>
          </a:p>
          <a:p>
            <a:r>
              <a:rPr lang="es-ES" sz="2400" b="1" dirty="0">
                <a:latin typeface="Tw Cen MT" panose="020B0602020104020603" pitchFamily="34" charset="0"/>
              </a:rPr>
              <a:t>NIIF 2: </a:t>
            </a:r>
            <a:r>
              <a:rPr lang="es-ES" sz="2400" dirty="0">
                <a:latin typeface="Tw Cen MT" panose="020B0602020104020603" pitchFamily="34" charset="0"/>
              </a:rPr>
              <a:t>Pagos basados en acciones</a:t>
            </a:r>
          </a:p>
          <a:p>
            <a:r>
              <a:rPr lang="es-ES" sz="2400" b="1" dirty="0">
                <a:latin typeface="Tw Cen MT" panose="020B0602020104020603" pitchFamily="34" charset="0"/>
              </a:rPr>
              <a:t>NIC 26: </a:t>
            </a:r>
            <a:r>
              <a:rPr lang="es-ES" sz="2400" dirty="0">
                <a:latin typeface="Tw Cen MT" panose="020B0602020104020603" pitchFamily="34" charset="0"/>
              </a:rPr>
              <a:t>Contabilización e Información Financiera sobre Planes de Beneficio por Retiro</a:t>
            </a:r>
          </a:p>
          <a:p>
            <a:r>
              <a:rPr lang="es-ES" sz="2400" b="1" dirty="0">
                <a:latin typeface="Tw Cen MT" panose="020B0602020104020603" pitchFamily="34" charset="0"/>
              </a:rPr>
              <a:t>NIC 17: </a:t>
            </a:r>
            <a:r>
              <a:rPr lang="es-ES" sz="2400" dirty="0">
                <a:latin typeface="Tw Cen MT" panose="020B0602020104020603" pitchFamily="34" charset="0"/>
              </a:rPr>
              <a:t>Arrendamientos</a:t>
            </a:r>
          </a:p>
          <a:p>
            <a:r>
              <a:rPr lang="es-ES" sz="2400" b="1" dirty="0">
                <a:latin typeface="Tw Cen MT" panose="020B0602020104020603" pitchFamily="34" charset="0"/>
              </a:rPr>
              <a:t>NIC 18: </a:t>
            </a:r>
            <a:r>
              <a:rPr lang="es-ES" sz="2400" dirty="0">
                <a:latin typeface="Tw Cen MT" panose="020B0602020104020603" pitchFamily="34" charset="0"/>
              </a:rPr>
              <a:t>Ingresos de Actividades Ordinarias</a:t>
            </a:r>
          </a:p>
          <a:p>
            <a:r>
              <a:rPr lang="es-ES" sz="2400" b="1" dirty="0">
                <a:latin typeface="Tw Cen MT" panose="020B0602020104020603" pitchFamily="34" charset="0"/>
              </a:rPr>
              <a:t>NIC 38: </a:t>
            </a:r>
            <a:r>
              <a:rPr lang="es-ES" sz="2400" dirty="0">
                <a:latin typeface="Tw Cen MT" panose="020B0602020104020603" pitchFamily="34" charset="0"/>
              </a:rPr>
              <a:t>Activos intangibles</a:t>
            </a:r>
          </a:p>
          <a:p>
            <a:r>
              <a:rPr lang="es-ES" sz="2400" b="1" dirty="0">
                <a:latin typeface="Tw Cen MT" panose="020B0602020104020603" pitchFamily="34" charset="0"/>
              </a:rPr>
              <a:t>NIC 32: </a:t>
            </a:r>
            <a:r>
              <a:rPr lang="es-ES" sz="2400" dirty="0">
                <a:latin typeface="Tw Cen MT" panose="020B0602020104020603" pitchFamily="34" charset="0"/>
              </a:rPr>
              <a:t>Instrumentos financieros: Presentación</a:t>
            </a:r>
          </a:p>
          <a:p>
            <a:r>
              <a:rPr lang="es-ES" sz="2400" b="1" dirty="0">
                <a:latin typeface="Tw Cen MT" panose="020B0602020104020603" pitchFamily="34" charset="0"/>
              </a:rPr>
              <a:t>NIC 39: </a:t>
            </a:r>
            <a:r>
              <a:rPr lang="es-ES" sz="2400" dirty="0">
                <a:latin typeface="Tw Cen MT" panose="020B0602020104020603" pitchFamily="34" charset="0"/>
              </a:rPr>
              <a:t>Instrumentos financieros: Reconocimiento y valoración</a:t>
            </a:r>
          </a:p>
          <a:p>
            <a:r>
              <a:rPr lang="es-ES" sz="2400" b="1" dirty="0">
                <a:latin typeface="Tw Cen MT" panose="020B0602020104020603" pitchFamily="34" charset="0"/>
              </a:rPr>
              <a:t>NIIF 7: </a:t>
            </a:r>
            <a:r>
              <a:rPr lang="es-ES" sz="2400" dirty="0">
                <a:latin typeface="Tw Cen MT" panose="020B0602020104020603" pitchFamily="34" charset="0"/>
              </a:rPr>
              <a:t>Instrumentos financieros: Información a revelar</a:t>
            </a:r>
          </a:p>
          <a:p>
            <a:r>
              <a:rPr lang="es-ES" sz="2400" b="1" dirty="0">
                <a:latin typeface="Tw Cen MT" panose="020B0602020104020603" pitchFamily="34" charset="0"/>
              </a:rPr>
              <a:t>NIIF 3: </a:t>
            </a:r>
            <a:r>
              <a:rPr lang="es-ES" sz="2400" dirty="0">
                <a:latin typeface="Tw Cen MT" panose="020B0602020104020603" pitchFamily="34" charset="0"/>
              </a:rPr>
              <a:t>Combinaciones de negocios</a:t>
            </a:r>
          </a:p>
          <a:p>
            <a:r>
              <a:rPr lang="es-ES" sz="2400" b="1" dirty="0">
                <a:latin typeface="Tw Cen MT" panose="020B0602020104020603" pitchFamily="34" charset="0"/>
              </a:rPr>
              <a:t>NIIF 15: </a:t>
            </a:r>
            <a:r>
              <a:rPr lang="es-ES" sz="2400" dirty="0">
                <a:latin typeface="Tw Cen MT" panose="020B0602020104020603" pitchFamily="34" charset="0"/>
              </a:rPr>
              <a:t>Ingresos procedentes de contratos con clientes</a:t>
            </a:r>
          </a:p>
          <a:p>
            <a:r>
              <a:rPr lang="es-ES" sz="2400" b="1" dirty="0">
                <a:latin typeface="Tw Cen MT" panose="020B0602020104020603" pitchFamily="34" charset="0"/>
              </a:rPr>
              <a:t>NIIF 17: </a:t>
            </a:r>
            <a:r>
              <a:rPr lang="es-ES" sz="2400" dirty="0">
                <a:latin typeface="Tw Cen MT" panose="020B0602020104020603" pitchFamily="34" charset="0"/>
              </a:rPr>
              <a:t>Contratos de seguro.</a:t>
            </a:r>
          </a:p>
        </p:txBody>
      </p:sp>
    </p:spTree>
    <p:extLst>
      <p:ext uri="{BB962C8B-B14F-4D97-AF65-F5344CB8AC3E}">
        <p14:creationId xmlns:p14="http://schemas.microsoft.com/office/powerpoint/2010/main" val="3273415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41497"/>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PRINCIPIOS DE VALORACIÓN BEL</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5" name="Rectángulo 14">
            <a:extLst>
              <a:ext uri="{FF2B5EF4-FFF2-40B4-BE49-F238E27FC236}">
                <a16:creationId xmlns:a16="http://schemas.microsoft.com/office/drawing/2014/main" id="{8386C1C1-B9DF-4A7D-A895-58293570444F}"/>
              </a:ext>
            </a:extLst>
          </p:cNvPr>
          <p:cNvSpPr/>
          <p:nvPr/>
        </p:nvSpPr>
        <p:spPr>
          <a:xfrm>
            <a:off x="921488" y="1154778"/>
            <a:ext cx="10331245" cy="213531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a:p>
            <a:pPr algn="ctr"/>
            <a:r>
              <a:rPr lang="es-ES" sz="2400" dirty="0">
                <a:latin typeface="Tw Cen MT" panose="020B0602020104020603" pitchFamily="34" charset="0"/>
              </a:rPr>
              <a:t>“ La mejor estimación del pasivo (BEL) será igual a la media de los flujos de caja futuros ponderada por su probabilidad teniendo en cuenta el valor temporal del dinero (valor actual esperado de los flujos futuros) mediante el uso de la estructura temporal de tipos de interés sin riesgo”</a:t>
            </a:r>
          </a:p>
          <a:p>
            <a:pPr algn="ctr"/>
            <a:endParaRPr lang="es-ES" sz="800" dirty="0">
              <a:latin typeface="Tw Cen MT" panose="020B0602020104020603" pitchFamily="34" charset="0"/>
            </a:endParaRPr>
          </a:p>
          <a:p>
            <a:pPr algn="ctr"/>
            <a:r>
              <a:rPr lang="es-ES" sz="2400" dirty="0">
                <a:solidFill>
                  <a:schemeClr val="bg1"/>
                </a:solidFill>
                <a:latin typeface="Tw Cen MT" panose="020B0602020104020603" pitchFamily="34" charset="0"/>
              </a:rPr>
              <a:t>Art. 77 Directiva 2009/138/CE Solvencia II</a:t>
            </a:r>
          </a:p>
          <a:p>
            <a:pPr algn="ctr"/>
            <a:endParaRPr lang="es-ES" dirty="0"/>
          </a:p>
        </p:txBody>
      </p:sp>
      <p:sp>
        <p:nvSpPr>
          <p:cNvPr id="16" name="CuadroTexto 15">
            <a:extLst>
              <a:ext uri="{FF2B5EF4-FFF2-40B4-BE49-F238E27FC236}">
                <a16:creationId xmlns:a16="http://schemas.microsoft.com/office/drawing/2014/main" id="{7913B3E2-BB23-45AF-B744-78CDCD612911}"/>
              </a:ext>
            </a:extLst>
          </p:cNvPr>
          <p:cNvSpPr txBox="1"/>
          <p:nvPr/>
        </p:nvSpPr>
        <p:spPr>
          <a:xfrm>
            <a:off x="921487" y="3420367"/>
            <a:ext cx="10331245" cy="2062103"/>
          </a:xfrm>
          <a:prstGeom prst="rect">
            <a:avLst/>
          </a:prstGeom>
          <a:noFill/>
        </p:spPr>
        <p:txBody>
          <a:bodyPr wrap="square" rtlCol="0">
            <a:spAutoFit/>
          </a:bodyPr>
          <a:lstStyle/>
          <a:p>
            <a:r>
              <a:rPr lang="es-ES" sz="2400" dirty="0">
                <a:latin typeface="Tw Cen MT" panose="020B0602020104020603" pitchFamily="34" charset="0"/>
              </a:rPr>
              <a:t>Bajo este enfoque, </a:t>
            </a:r>
            <a:r>
              <a:rPr lang="es-ES" sz="2400" dirty="0">
                <a:solidFill>
                  <a:srgbClr val="C00000"/>
                </a:solidFill>
                <a:latin typeface="Tw Cen MT" panose="020B0602020104020603" pitchFamily="34" charset="0"/>
              </a:rPr>
              <a:t>las PT se determinan a partir de </a:t>
            </a:r>
            <a:r>
              <a:rPr lang="es-ES" sz="2400" u="sng" dirty="0">
                <a:solidFill>
                  <a:srgbClr val="C00000"/>
                </a:solidFill>
                <a:latin typeface="Tw Cen MT" panose="020B0602020104020603" pitchFamily="34" charset="0"/>
              </a:rPr>
              <a:t>tres componentes</a:t>
            </a:r>
            <a:r>
              <a:rPr lang="es-ES" sz="2400" dirty="0">
                <a:solidFill>
                  <a:srgbClr val="C00000"/>
                </a:solidFill>
                <a:latin typeface="Tw Cen MT" panose="020B0602020104020603" pitchFamily="34" charset="0"/>
              </a:rPr>
              <a:t>:</a:t>
            </a:r>
          </a:p>
          <a:p>
            <a:endParaRPr lang="es-ES" sz="800" dirty="0">
              <a:solidFill>
                <a:srgbClr val="C00000"/>
              </a:solidFill>
              <a:latin typeface="Tw Cen MT" panose="020B0602020104020603" pitchFamily="34" charset="0"/>
            </a:endParaRPr>
          </a:p>
          <a:p>
            <a:pPr marL="742950" lvl="1" indent="-285750">
              <a:buFontTx/>
              <a:buChar char="-"/>
            </a:pPr>
            <a:r>
              <a:rPr lang="es-ES" sz="2400" dirty="0">
                <a:latin typeface="Tw Cen MT" panose="020B0602020104020603" pitchFamily="34" charset="0"/>
              </a:rPr>
              <a:t>Valor esperado de los </a:t>
            </a:r>
            <a:r>
              <a:rPr lang="es-ES" sz="2400" b="1" dirty="0">
                <a:solidFill>
                  <a:srgbClr val="C00000"/>
                </a:solidFill>
                <a:latin typeface="Tw Cen MT" panose="020B0602020104020603" pitchFamily="34" charset="0"/>
              </a:rPr>
              <a:t>flujos futuros</a:t>
            </a:r>
            <a:r>
              <a:rPr lang="es-ES" sz="2400" dirty="0">
                <a:latin typeface="Tw Cen MT" panose="020B0602020104020603" pitchFamily="34" charset="0"/>
              </a:rPr>
              <a:t>.</a:t>
            </a:r>
          </a:p>
          <a:p>
            <a:pPr marL="742950" lvl="1" indent="-285750">
              <a:buFontTx/>
              <a:buChar char="-"/>
            </a:pPr>
            <a:r>
              <a:rPr lang="es-ES" sz="2400" b="1" dirty="0">
                <a:solidFill>
                  <a:srgbClr val="C00000"/>
                </a:solidFill>
                <a:latin typeface="Tw Cen MT" panose="020B0602020104020603" pitchFamily="34" charset="0"/>
              </a:rPr>
              <a:t>Tasa de descuento </a:t>
            </a:r>
            <a:r>
              <a:rPr lang="es-ES" sz="2400" dirty="0">
                <a:latin typeface="Tw Cen MT" panose="020B0602020104020603" pitchFamily="34" charset="0"/>
              </a:rPr>
              <a:t>libre de riesgo.</a:t>
            </a:r>
          </a:p>
          <a:p>
            <a:pPr marL="742950" lvl="1" indent="-285750">
              <a:buFontTx/>
              <a:buChar char="-"/>
            </a:pPr>
            <a:r>
              <a:rPr lang="es-ES" sz="2400" b="1" dirty="0">
                <a:solidFill>
                  <a:srgbClr val="C00000"/>
                </a:solidFill>
                <a:latin typeface="Tw Cen MT" panose="020B0602020104020603" pitchFamily="34" charset="0"/>
              </a:rPr>
              <a:t>Margen de riesgo </a:t>
            </a:r>
            <a:r>
              <a:rPr lang="es-ES" sz="2400" dirty="0">
                <a:latin typeface="Tw Cen MT" panose="020B0602020104020603" pitchFamily="34" charset="0"/>
              </a:rPr>
              <a:t>o importe adicional incierto que represente la compensación que una entidad requeriría por aceptar las obligaciones.</a:t>
            </a:r>
          </a:p>
        </p:txBody>
      </p:sp>
      <p:pic>
        <p:nvPicPr>
          <p:cNvPr id="17" name="Imagen 16">
            <a:extLst>
              <a:ext uri="{FF2B5EF4-FFF2-40B4-BE49-F238E27FC236}">
                <a16:creationId xmlns:a16="http://schemas.microsoft.com/office/drawing/2014/main" id="{56DAC471-18C7-454A-9D9B-1D0FC39E9C50}"/>
              </a:ext>
            </a:extLst>
          </p:cNvPr>
          <p:cNvPicPr>
            <a:picLocks noChangeAspect="1"/>
          </p:cNvPicPr>
          <p:nvPr/>
        </p:nvPicPr>
        <p:blipFill>
          <a:blip r:embed="rId4"/>
          <a:stretch>
            <a:fillRect/>
          </a:stretch>
        </p:blipFill>
        <p:spPr>
          <a:xfrm>
            <a:off x="4481739" y="5482470"/>
            <a:ext cx="2888944" cy="972308"/>
          </a:xfrm>
          <a:prstGeom prst="rect">
            <a:avLst/>
          </a:prstGeom>
        </p:spPr>
      </p:pic>
      <p:sp>
        <p:nvSpPr>
          <p:cNvPr id="18" name="Rectángulo 17">
            <a:extLst>
              <a:ext uri="{FF2B5EF4-FFF2-40B4-BE49-F238E27FC236}">
                <a16:creationId xmlns:a16="http://schemas.microsoft.com/office/drawing/2014/main" id="{99B9F25A-C91E-4F57-ACF0-8131A3D2FD0D}"/>
              </a:ext>
            </a:extLst>
          </p:cNvPr>
          <p:cNvSpPr/>
          <p:nvPr/>
        </p:nvSpPr>
        <p:spPr>
          <a:xfrm>
            <a:off x="4445280" y="5485402"/>
            <a:ext cx="2961861" cy="972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396128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8" name="Rectángulo 7">
            <a:extLst>
              <a:ext uri="{FF2B5EF4-FFF2-40B4-BE49-F238E27FC236}">
                <a16:creationId xmlns:a16="http://schemas.microsoft.com/office/drawing/2014/main" id="{DFB696FF-2F2A-4951-9239-D204BA30978D}"/>
              </a:ext>
            </a:extLst>
          </p:cNvPr>
          <p:cNvSpPr/>
          <p:nvPr/>
        </p:nvSpPr>
        <p:spPr>
          <a:xfrm>
            <a:off x="921488" y="2702471"/>
            <a:ext cx="10423423" cy="125993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atin typeface="Consolas" panose="020B0609020204030204" pitchFamily="49" charset="0"/>
              </a:rPr>
              <a:t>APLICACIÓN DE MEDIDAS PARA LAS GARANTÍAS A LARGO PLAZO</a:t>
            </a:r>
            <a:endParaRPr lang="es-ES" sz="3200" dirty="0">
              <a:latin typeface="Consolas" panose="020B0609020204030204" pitchFamily="49" charset="0"/>
            </a:endParaRPr>
          </a:p>
        </p:txBody>
      </p:sp>
    </p:spTree>
    <p:extLst>
      <p:ext uri="{BB962C8B-B14F-4D97-AF65-F5344CB8AC3E}">
        <p14:creationId xmlns:p14="http://schemas.microsoft.com/office/powerpoint/2010/main" val="33926601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MEDIDAS DE AJUSTE DE GARANTÍA A LARGO PLAZO</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8" name="CuadroTexto 7">
            <a:extLst>
              <a:ext uri="{FF2B5EF4-FFF2-40B4-BE49-F238E27FC236}">
                <a16:creationId xmlns:a16="http://schemas.microsoft.com/office/drawing/2014/main" id="{8A0ADC64-A459-4996-82F3-A47418D4B79F}"/>
              </a:ext>
            </a:extLst>
          </p:cNvPr>
          <p:cNvSpPr txBox="1"/>
          <p:nvPr/>
        </p:nvSpPr>
        <p:spPr>
          <a:xfrm>
            <a:off x="921488" y="1344139"/>
            <a:ext cx="10515600" cy="5139869"/>
          </a:xfrm>
          <a:prstGeom prst="rect">
            <a:avLst/>
          </a:prstGeom>
          <a:noFill/>
        </p:spPr>
        <p:txBody>
          <a:bodyPr wrap="square" rtlCol="0">
            <a:spAutoFit/>
          </a:bodyPr>
          <a:lstStyle/>
          <a:p>
            <a:r>
              <a:rPr lang="es-ES" sz="2400" dirty="0">
                <a:latin typeface="Tw Cen MT" panose="020B0602020104020603" pitchFamily="34" charset="0"/>
              </a:rPr>
              <a:t>Son aquellas medidas que consisten en los siguientes ajustes para la determinación de los flujos futuros:</a:t>
            </a:r>
          </a:p>
          <a:p>
            <a:pPr marL="800100" lvl="1" indent="-342900">
              <a:buFontTx/>
              <a:buChar char="-"/>
            </a:pPr>
            <a:r>
              <a:rPr lang="es-ES" sz="2400" dirty="0">
                <a:latin typeface="Tw Cen MT" panose="020B0602020104020603" pitchFamily="34" charset="0"/>
              </a:rPr>
              <a:t>Ajuste de Volatilidad.</a:t>
            </a:r>
          </a:p>
          <a:p>
            <a:pPr marL="800100" lvl="1" indent="-342900">
              <a:buFontTx/>
              <a:buChar char="-"/>
            </a:pPr>
            <a:r>
              <a:rPr lang="es-ES" sz="2400" dirty="0">
                <a:latin typeface="Tw Cen MT" panose="020B0602020104020603" pitchFamily="34" charset="0"/>
              </a:rPr>
              <a:t>Ajuste por casamiento.</a:t>
            </a:r>
          </a:p>
          <a:p>
            <a:pPr marL="800100" lvl="1" indent="-342900">
              <a:buFontTx/>
              <a:buChar char="-"/>
            </a:pPr>
            <a:r>
              <a:rPr lang="es-ES" sz="2400" dirty="0">
                <a:latin typeface="Tw Cen MT" panose="020B0602020104020603" pitchFamily="34" charset="0"/>
              </a:rPr>
              <a:t>Medida transitoria sobre los tipos de interés libres de riesgo.</a:t>
            </a:r>
          </a:p>
          <a:p>
            <a:pPr marL="800100" lvl="1" indent="-342900">
              <a:buFontTx/>
              <a:buChar char="-"/>
            </a:pPr>
            <a:r>
              <a:rPr lang="es-ES" sz="2400" dirty="0">
                <a:latin typeface="Tw Cen MT" panose="020B0602020104020603" pitchFamily="34" charset="0"/>
              </a:rPr>
              <a:t>Medidas sobre las provisiones técnicas.</a:t>
            </a:r>
          </a:p>
          <a:p>
            <a:endParaRPr lang="es-ES" sz="800" dirty="0">
              <a:latin typeface="Tw Cen MT" panose="020B0602020104020603" pitchFamily="34" charset="0"/>
            </a:endParaRPr>
          </a:p>
          <a:p>
            <a:r>
              <a:rPr lang="es-ES" sz="2400" dirty="0">
                <a:latin typeface="Tw Cen MT" panose="020B0602020104020603" pitchFamily="34" charset="0"/>
              </a:rPr>
              <a:t>A la hora de valorar su aplicación se deberá garantizar que la relación no distorsione las hipótesis de comportamiento del asegurado, en particular cuando la probabilidad de que los asegurados ejerciten las opciones contractuales sea moderada según tipos de interés de referencia (como los tipos de interés del mercado).</a:t>
            </a:r>
          </a:p>
          <a:p>
            <a:endParaRPr lang="es-ES" sz="800" dirty="0">
              <a:latin typeface="Tw Cen MT" panose="020B0602020104020603" pitchFamily="34" charset="0"/>
            </a:endParaRPr>
          </a:p>
          <a:p>
            <a:r>
              <a:rPr lang="es-ES" sz="2400" dirty="0">
                <a:latin typeface="Tw Cen MT" panose="020B0602020104020603" pitchFamily="34" charset="0"/>
              </a:rPr>
              <a:t>Estas medidas, en ningún momento pueden influenciar en al cálculo del Margen de Riesgo, debiendo asumir que la entidad no aplica ninguna de estas medidas.</a:t>
            </a:r>
          </a:p>
        </p:txBody>
      </p:sp>
    </p:spTree>
    <p:extLst>
      <p:ext uri="{BB962C8B-B14F-4D97-AF65-F5344CB8AC3E}">
        <p14:creationId xmlns:p14="http://schemas.microsoft.com/office/powerpoint/2010/main" val="13991515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CURVA DE DESCUENTO</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9E04A6-A96B-4434-86A1-3901D3A89EBA}"/>
              </a:ext>
            </a:extLst>
          </p:cNvPr>
          <p:cNvSpPr/>
          <p:nvPr/>
        </p:nvSpPr>
        <p:spPr>
          <a:xfrm>
            <a:off x="978291" y="2223938"/>
            <a:ext cx="4517941" cy="3108543"/>
          </a:xfrm>
          <a:prstGeom prst="rect">
            <a:avLst/>
          </a:prstGeom>
        </p:spPr>
        <p:txBody>
          <a:bodyPr wrap="square">
            <a:spAutoFit/>
          </a:bodyPr>
          <a:lstStyle/>
          <a:p>
            <a:pPr algn="ctr">
              <a:spcBef>
                <a:spcPts val="336"/>
              </a:spcBef>
              <a:spcAft>
                <a:spcPts val="336"/>
              </a:spcAft>
            </a:pPr>
            <a:r>
              <a:rPr lang="es-ES" sz="2400" b="1" dirty="0">
                <a:solidFill>
                  <a:srgbClr val="C00000"/>
                </a:solidFill>
                <a:latin typeface="Tw Cen MT" panose="020B0602020104020603" pitchFamily="34" charset="0"/>
              </a:rPr>
              <a:t>OPCIONES (EIOPA)</a:t>
            </a:r>
          </a:p>
          <a:p>
            <a:pPr marL="800100" lvl="1" indent="-342900">
              <a:spcBef>
                <a:spcPts val="336"/>
              </a:spcBef>
              <a:spcAft>
                <a:spcPts val="336"/>
              </a:spcAft>
              <a:buFontTx/>
              <a:buChar char="-"/>
            </a:pPr>
            <a:r>
              <a:rPr lang="es-ES" sz="2400" dirty="0">
                <a:latin typeface="Tw Cen MT" panose="020B0602020104020603" pitchFamily="34" charset="0"/>
              </a:rPr>
              <a:t>CURVA LIBRE DE RIESGO</a:t>
            </a:r>
          </a:p>
          <a:p>
            <a:pPr marL="800100" lvl="1" indent="-342900">
              <a:spcBef>
                <a:spcPts val="336"/>
              </a:spcBef>
              <a:spcAft>
                <a:spcPts val="336"/>
              </a:spcAft>
              <a:buFontTx/>
              <a:buChar char="-"/>
            </a:pPr>
            <a:r>
              <a:rPr lang="es-ES" sz="2400" dirty="0">
                <a:latin typeface="Tw Cen MT" panose="020B0602020104020603" pitchFamily="34" charset="0"/>
              </a:rPr>
              <a:t>VOLATILITY ADJUSTMENT</a:t>
            </a:r>
          </a:p>
          <a:p>
            <a:pPr marL="800100" lvl="1" indent="-342900">
              <a:spcBef>
                <a:spcPts val="336"/>
              </a:spcBef>
              <a:spcAft>
                <a:spcPts val="336"/>
              </a:spcAft>
              <a:buFontTx/>
              <a:buChar char="-"/>
            </a:pPr>
            <a:r>
              <a:rPr lang="es-ES" sz="2400" dirty="0">
                <a:latin typeface="Tw Cen MT" panose="020B0602020104020603" pitchFamily="34" charset="0"/>
              </a:rPr>
              <a:t>MATCHING ADJUSTMENT</a:t>
            </a:r>
          </a:p>
          <a:p>
            <a:pPr algn="ctr">
              <a:spcBef>
                <a:spcPts val="336"/>
              </a:spcBef>
              <a:spcAft>
                <a:spcPts val="336"/>
              </a:spcAft>
            </a:pPr>
            <a:r>
              <a:rPr lang="es-ES" sz="2000" dirty="0">
                <a:latin typeface="Tw Cen MT" panose="020B0602020104020603" pitchFamily="34" charset="0"/>
                <a:hlinkClick r:id="rId4"/>
              </a:rPr>
              <a:t>https://eiopa.europa.eu/regulation-supervision/insurance/solvency-ii-technical-information/risk-free-interest-rate-term-structures</a:t>
            </a:r>
            <a:endParaRPr lang="es-ES" sz="2000" dirty="0">
              <a:latin typeface="Tw Cen MT" panose="020B0602020104020603" pitchFamily="34" charset="0"/>
            </a:endParaRPr>
          </a:p>
        </p:txBody>
      </p:sp>
      <p:sp>
        <p:nvSpPr>
          <p:cNvPr id="6" name="Rectángulo 5">
            <a:extLst>
              <a:ext uri="{FF2B5EF4-FFF2-40B4-BE49-F238E27FC236}">
                <a16:creationId xmlns:a16="http://schemas.microsoft.com/office/drawing/2014/main" id="{A91AEC6F-1A24-4BC5-8D97-7722688C3A74}"/>
              </a:ext>
            </a:extLst>
          </p:cNvPr>
          <p:cNvSpPr/>
          <p:nvPr/>
        </p:nvSpPr>
        <p:spPr>
          <a:xfrm>
            <a:off x="921487" y="1129309"/>
            <a:ext cx="10423423" cy="83714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i="1" dirty="0">
                <a:latin typeface="Tw Cen MT" panose="020B0602020104020603" pitchFamily="34" charset="0"/>
              </a:rPr>
              <a:t>Los flujos de tesorería se descuenta al tipo de descuento sin riesgo aplicable al vencimiento correspondiente a la fecha de valoración</a:t>
            </a:r>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7B0B27BF-C19E-40FA-A117-5756E9D2CA18}"/>
              </a:ext>
            </a:extLst>
          </p:cNvPr>
          <p:cNvSpPr/>
          <p:nvPr/>
        </p:nvSpPr>
        <p:spPr>
          <a:xfrm>
            <a:off x="930377" y="5332481"/>
            <a:ext cx="10423423" cy="109289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Tw Cen MT" panose="020B0602020104020603" pitchFamily="34" charset="0"/>
              </a:rPr>
              <a:t>La elección de la tasa de descuento a utiliza en el cálculo del BEL es la que mayor impacto puede tener en la capitalización y en el resultado de solvencia de las compañías de Vida. </a:t>
            </a:r>
          </a:p>
        </p:txBody>
      </p:sp>
      <p:pic>
        <p:nvPicPr>
          <p:cNvPr id="5" name="Imagen 4">
            <a:extLst>
              <a:ext uri="{FF2B5EF4-FFF2-40B4-BE49-F238E27FC236}">
                <a16:creationId xmlns:a16="http://schemas.microsoft.com/office/drawing/2014/main" id="{2BB73D76-9F56-43B6-AE46-26AC51DB3DEE}"/>
              </a:ext>
            </a:extLst>
          </p:cNvPr>
          <p:cNvPicPr>
            <a:picLocks noChangeAspect="1"/>
          </p:cNvPicPr>
          <p:nvPr/>
        </p:nvPicPr>
        <p:blipFill>
          <a:blip r:embed="rId5"/>
          <a:stretch>
            <a:fillRect/>
          </a:stretch>
        </p:blipFill>
        <p:spPr>
          <a:xfrm>
            <a:off x="5599489" y="2159992"/>
            <a:ext cx="5730690" cy="3051763"/>
          </a:xfrm>
          <a:prstGeom prst="rect">
            <a:avLst/>
          </a:prstGeom>
        </p:spPr>
      </p:pic>
    </p:spTree>
    <p:extLst>
      <p:ext uri="{BB962C8B-B14F-4D97-AF65-F5344CB8AC3E}">
        <p14:creationId xmlns:p14="http://schemas.microsoft.com/office/powerpoint/2010/main" val="21573284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SPOT-FORWARD</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Rectángulo 5">
            <a:extLst>
              <a:ext uri="{FF2B5EF4-FFF2-40B4-BE49-F238E27FC236}">
                <a16:creationId xmlns:a16="http://schemas.microsoft.com/office/drawing/2014/main" id="{A91AEC6F-1A24-4BC5-8D97-7722688C3A74}"/>
              </a:ext>
            </a:extLst>
          </p:cNvPr>
          <p:cNvSpPr/>
          <p:nvPr/>
        </p:nvSpPr>
        <p:spPr>
          <a:xfrm>
            <a:off x="921487" y="1129309"/>
            <a:ext cx="10423423" cy="5132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i="1" dirty="0">
                <a:latin typeface="Tw Cen MT" panose="020B0602020104020603" pitchFamily="34" charset="0"/>
              </a:rPr>
              <a:t>Curva libre de riesgo</a:t>
            </a:r>
            <a:endParaRPr lang="es-ES" sz="3200" dirty="0">
              <a:latin typeface="Tw Cen MT" panose="020B0602020104020603" pitchFamily="34" charset="0"/>
            </a:endParaRPr>
          </a:p>
        </p:txBody>
      </p:sp>
      <p:pic>
        <p:nvPicPr>
          <p:cNvPr id="5" name="Imagen 4">
            <a:extLst>
              <a:ext uri="{FF2B5EF4-FFF2-40B4-BE49-F238E27FC236}">
                <a16:creationId xmlns:a16="http://schemas.microsoft.com/office/drawing/2014/main" id="{2BB73D76-9F56-43B6-AE46-26AC51DB3DEE}"/>
              </a:ext>
            </a:extLst>
          </p:cNvPr>
          <p:cNvPicPr>
            <a:picLocks noChangeAspect="1"/>
          </p:cNvPicPr>
          <p:nvPr/>
        </p:nvPicPr>
        <p:blipFill>
          <a:blip r:embed="rId4"/>
          <a:stretch>
            <a:fillRect/>
          </a:stretch>
        </p:blipFill>
        <p:spPr>
          <a:xfrm>
            <a:off x="921486" y="1903118"/>
            <a:ext cx="7750565" cy="4350087"/>
          </a:xfrm>
          <a:prstGeom prst="rect">
            <a:avLst/>
          </a:prstGeom>
        </p:spPr>
      </p:pic>
      <p:pic>
        <p:nvPicPr>
          <p:cNvPr id="8" name="Imagen 7">
            <a:extLst>
              <a:ext uri="{FF2B5EF4-FFF2-40B4-BE49-F238E27FC236}">
                <a16:creationId xmlns:a16="http://schemas.microsoft.com/office/drawing/2014/main" id="{E3BB705C-C1E1-44C2-9E06-E541C7295DE5}"/>
              </a:ext>
            </a:extLst>
          </p:cNvPr>
          <p:cNvPicPr>
            <a:picLocks noChangeAspect="1"/>
          </p:cNvPicPr>
          <p:nvPr/>
        </p:nvPicPr>
        <p:blipFill>
          <a:blip r:embed="rId5"/>
          <a:stretch>
            <a:fillRect/>
          </a:stretch>
        </p:blipFill>
        <p:spPr>
          <a:xfrm>
            <a:off x="7806580" y="2065141"/>
            <a:ext cx="3463934" cy="1370923"/>
          </a:xfrm>
          <a:prstGeom prst="rect">
            <a:avLst/>
          </a:prstGeom>
        </p:spPr>
      </p:pic>
    </p:spTree>
    <p:extLst>
      <p:ext uri="{BB962C8B-B14F-4D97-AF65-F5344CB8AC3E}">
        <p14:creationId xmlns:p14="http://schemas.microsoft.com/office/powerpoint/2010/main" val="27542012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MATCHING ADJUSTMENT</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289953"/>
            <a:ext cx="10432313" cy="5170646"/>
          </a:xfrm>
          <a:prstGeom prst="rect">
            <a:avLst/>
          </a:prstGeom>
        </p:spPr>
        <p:txBody>
          <a:bodyPr wrap="square">
            <a:spAutoFit/>
          </a:bodyPr>
          <a:lstStyle/>
          <a:p>
            <a:r>
              <a:rPr lang="es-ES" sz="2400" b="1" dirty="0">
                <a:solidFill>
                  <a:srgbClr val="C00000"/>
                </a:solidFill>
                <a:latin typeface="Tw Cen MT" panose="020B0602020104020603" pitchFamily="34" charset="0"/>
              </a:rPr>
              <a:t>Art 77 Quinquies Directiva SII</a:t>
            </a:r>
            <a:endParaRPr lang="es-ES" sz="2400" dirty="0">
              <a:solidFill>
                <a:srgbClr val="C00000"/>
              </a:solidFill>
              <a:latin typeface="Tw Cen MT" panose="020B0602020104020603" pitchFamily="34" charset="0"/>
            </a:endParaRPr>
          </a:p>
          <a:p>
            <a:pPr>
              <a:tabLst>
                <a:tab pos="0" algn="l"/>
              </a:tabLst>
            </a:pPr>
            <a:r>
              <a:rPr lang="es-ES" sz="2400" dirty="0">
                <a:latin typeface="Tw Cen MT" panose="020B0602020104020603" pitchFamily="34" charset="0"/>
              </a:rPr>
              <a:t>2. Para cada moneda relevante, el ajuste por volatilidad de la estructura temporal pertinente de tipos de interés sin riesgo se basará en el </a:t>
            </a:r>
            <a:r>
              <a:rPr lang="es-ES" sz="2400" u="sng" dirty="0">
                <a:latin typeface="Tw Cen MT" panose="020B0602020104020603" pitchFamily="34" charset="0"/>
              </a:rPr>
              <a:t>diferencial entre los tipos de interés que pudieran obtenerse de los activos incluidos en una cartera de referencia para dicha moneda y los tipos de la estructura temporal pertinente de tipos de interés básicos sin riesgo para dicha moneda.</a:t>
            </a:r>
          </a:p>
          <a:p>
            <a:endParaRPr lang="es-ES" sz="2400" dirty="0">
              <a:latin typeface="Tw Cen MT" panose="020B0602020104020603" pitchFamily="34" charset="0"/>
            </a:endParaRPr>
          </a:p>
          <a:p>
            <a:r>
              <a:rPr lang="es-ES" sz="2400" dirty="0">
                <a:latin typeface="Tw Cen MT" panose="020B0602020104020603" pitchFamily="34" charset="0"/>
              </a:rPr>
              <a:t>La cartera de referencia para una moneda será representativa de los activos denominados en dicha moneda y en los que inviertan las empresas de seguros y de reaseguros para cubrir la mejor estimación de las obligaciones de seguro y de reaseguro denominadas en dicha moneda. </a:t>
            </a:r>
          </a:p>
          <a:p>
            <a:endParaRPr lang="es-ES" dirty="0"/>
          </a:p>
          <a:p>
            <a:pPr>
              <a:tabLst>
                <a:tab pos="0" algn="l"/>
              </a:tabLst>
            </a:pPr>
            <a:r>
              <a:rPr lang="es-ES" sz="2400" dirty="0">
                <a:latin typeface="Tw Cen MT" panose="020B0602020104020603" pitchFamily="34" charset="0"/>
              </a:rPr>
              <a:t>3. El </a:t>
            </a:r>
            <a:r>
              <a:rPr lang="es-ES" sz="2400" u="sng" dirty="0">
                <a:latin typeface="Tw Cen MT" panose="020B0602020104020603" pitchFamily="34" charset="0"/>
              </a:rPr>
              <a:t>importe del ajuste por volatilidad </a:t>
            </a:r>
            <a:r>
              <a:rPr lang="es-ES" sz="2400" dirty="0">
                <a:latin typeface="Tw Cen MT" panose="020B0602020104020603" pitchFamily="34" charset="0"/>
              </a:rPr>
              <a:t>para los tipos de interés sin riesgo será igual al </a:t>
            </a:r>
            <a:r>
              <a:rPr lang="es-ES" sz="2400" b="1" dirty="0">
                <a:latin typeface="Tw Cen MT" panose="020B0602020104020603" pitchFamily="34" charset="0"/>
              </a:rPr>
              <a:t>65 % del diferencial </a:t>
            </a:r>
            <a:r>
              <a:rPr lang="es-ES" sz="2400" dirty="0">
                <a:latin typeface="Tw Cen MT" panose="020B0602020104020603" pitchFamily="34" charset="0"/>
              </a:rPr>
              <a:t>para la moneda </a:t>
            </a:r>
            <a:r>
              <a:rPr lang="es-ES" sz="2400" b="1" dirty="0">
                <a:latin typeface="Tw Cen MT" panose="020B0602020104020603" pitchFamily="34" charset="0"/>
              </a:rPr>
              <a:t>corregido según el riesgo</a:t>
            </a:r>
            <a:r>
              <a:rPr lang="es-ES" sz="2400" dirty="0">
                <a:latin typeface="Tw Cen MT" panose="020B0602020104020603" pitchFamily="34" charset="0"/>
              </a:rPr>
              <a:t>. </a:t>
            </a:r>
          </a:p>
        </p:txBody>
      </p:sp>
    </p:spTree>
    <p:extLst>
      <p:ext uri="{BB962C8B-B14F-4D97-AF65-F5344CB8AC3E}">
        <p14:creationId xmlns:p14="http://schemas.microsoft.com/office/powerpoint/2010/main" val="12821465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944552" y="46104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VOLATILITY ADJUSTMENT</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Rectángulo 5">
            <a:extLst>
              <a:ext uri="{FF2B5EF4-FFF2-40B4-BE49-F238E27FC236}">
                <a16:creationId xmlns:a16="http://schemas.microsoft.com/office/drawing/2014/main" id="{A91AEC6F-1A24-4BC5-8D97-7722688C3A74}"/>
              </a:ext>
            </a:extLst>
          </p:cNvPr>
          <p:cNvSpPr/>
          <p:nvPr/>
        </p:nvSpPr>
        <p:spPr>
          <a:xfrm>
            <a:off x="944552" y="1038918"/>
            <a:ext cx="10423423" cy="5132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bg1"/>
                </a:solidFill>
                <a:latin typeface="Tw Cen MT" panose="020B0602020104020603" pitchFamily="34" charset="0"/>
              </a:rPr>
              <a:t>Curva VA</a:t>
            </a:r>
          </a:p>
        </p:txBody>
      </p:sp>
      <p:pic>
        <p:nvPicPr>
          <p:cNvPr id="3" name="Imagen 2">
            <a:extLst>
              <a:ext uri="{FF2B5EF4-FFF2-40B4-BE49-F238E27FC236}">
                <a16:creationId xmlns:a16="http://schemas.microsoft.com/office/drawing/2014/main" id="{B78993F5-75B3-4A9B-AF5D-F7D24659E0C6}"/>
              </a:ext>
            </a:extLst>
          </p:cNvPr>
          <p:cNvPicPr>
            <a:picLocks noChangeAspect="1"/>
          </p:cNvPicPr>
          <p:nvPr/>
        </p:nvPicPr>
        <p:blipFill>
          <a:blip r:embed="rId4"/>
          <a:stretch>
            <a:fillRect/>
          </a:stretch>
        </p:blipFill>
        <p:spPr>
          <a:xfrm>
            <a:off x="990640" y="1999378"/>
            <a:ext cx="10423423" cy="3374771"/>
          </a:xfrm>
          <a:prstGeom prst="rect">
            <a:avLst/>
          </a:prstGeom>
        </p:spPr>
      </p:pic>
      <p:sp>
        <p:nvSpPr>
          <p:cNvPr id="9" name="Rectángulo 8">
            <a:extLst>
              <a:ext uri="{FF2B5EF4-FFF2-40B4-BE49-F238E27FC236}">
                <a16:creationId xmlns:a16="http://schemas.microsoft.com/office/drawing/2014/main" id="{032BB777-EE35-4A92-A2DA-C3C5F0D0DE35}"/>
              </a:ext>
            </a:extLst>
          </p:cNvPr>
          <p:cNvSpPr/>
          <p:nvPr/>
        </p:nvSpPr>
        <p:spPr>
          <a:xfrm>
            <a:off x="944552" y="5581811"/>
            <a:ext cx="10423423" cy="513281"/>
          </a:xfrm>
          <a:prstGeom prst="rect">
            <a:avLst/>
          </a:prstGeom>
          <a:solidFill>
            <a:srgbClr val="C94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i="1" dirty="0">
                <a:latin typeface="Tw Cen MT" panose="020B0602020104020603" pitchFamily="34" charset="0"/>
              </a:rPr>
              <a:t>Compatible con medida transitoria de i y PT</a:t>
            </a:r>
            <a:endParaRPr lang="es-ES" sz="3200" dirty="0">
              <a:latin typeface="Tw Cen MT" panose="020B0602020104020603" pitchFamily="34" charset="0"/>
            </a:endParaRPr>
          </a:p>
        </p:txBody>
      </p:sp>
    </p:spTree>
    <p:extLst>
      <p:ext uri="{BB962C8B-B14F-4D97-AF65-F5344CB8AC3E}">
        <p14:creationId xmlns:p14="http://schemas.microsoft.com/office/powerpoint/2010/main" val="1733731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MATCHING ADJUSTMENT</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289953"/>
            <a:ext cx="10432313" cy="4278094"/>
          </a:xfrm>
          <a:prstGeom prst="rect">
            <a:avLst/>
          </a:prstGeom>
        </p:spPr>
        <p:txBody>
          <a:bodyPr wrap="square">
            <a:spAutoFit/>
          </a:bodyPr>
          <a:lstStyle/>
          <a:p>
            <a:r>
              <a:rPr lang="es-ES" sz="2400" b="1" dirty="0">
                <a:solidFill>
                  <a:srgbClr val="C00000"/>
                </a:solidFill>
                <a:latin typeface="Tw Cen MT" panose="020B0602020104020603" pitchFamily="34" charset="0"/>
              </a:rPr>
              <a:t>Art 77 Ter Directiva SII</a:t>
            </a:r>
            <a:endParaRPr lang="es-ES" sz="2400" dirty="0">
              <a:solidFill>
                <a:srgbClr val="C00000"/>
              </a:solidFill>
              <a:latin typeface="Tw Cen MT" panose="020B0602020104020603" pitchFamily="34" charset="0"/>
            </a:endParaRPr>
          </a:p>
          <a:p>
            <a:pPr marL="342900" indent="-342900">
              <a:buAutoNum type="arabicPeriod"/>
            </a:pPr>
            <a:r>
              <a:rPr lang="es-ES" sz="2400" dirty="0">
                <a:latin typeface="Tw Cen MT" panose="020B0602020104020603" pitchFamily="34" charset="0"/>
              </a:rPr>
              <a:t>Las empresas de seguros pueden aplicar un ajuste por casamiento a la estructura temporal de tipos de interés sin riesgo para el cálculo del BEL, cuando se cumplan las siguientes </a:t>
            </a:r>
            <a:r>
              <a:rPr lang="es-ES" sz="2400" b="1" dirty="0">
                <a:latin typeface="Tw Cen MT" panose="020B0602020104020603" pitchFamily="34" charset="0"/>
              </a:rPr>
              <a:t>condiciones:</a:t>
            </a:r>
          </a:p>
          <a:p>
            <a:endParaRPr lang="es-ES" sz="800" dirty="0">
              <a:latin typeface="Tw Cen MT" panose="020B0602020104020603" pitchFamily="34" charset="0"/>
            </a:endParaRPr>
          </a:p>
          <a:p>
            <a:pPr marL="914400" lvl="1" indent="-457200">
              <a:buAutoNum type="alphaLcParenR"/>
            </a:pPr>
            <a:r>
              <a:rPr lang="es-ES" sz="2400" dirty="0">
                <a:latin typeface="Tw Cen MT" panose="020B0602020104020603" pitchFamily="34" charset="0"/>
              </a:rPr>
              <a:t>La empresa </a:t>
            </a:r>
            <a:r>
              <a:rPr lang="es-ES" sz="2400" b="1" dirty="0">
                <a:latin typeface="Tw Cen MT" panose="020B0602020104020603" pitchFamily="34" charset="0"/>
              </a:rPr>
              <a:t>haya asignado una cartera de activos </a:t>
            </a:r>
            <a:r>
              <a:rPr lang="es-ES" sz="2400" dirty="0">
                <a:latin typeface="Tw Cen MT" panose="020B0602020104020603" pitchFamily="34" charset="0"/>
              </a:rPr>
              <a:t>compuesta por bonos y obligaciones u otros activos con unas características similares de flujos de caja, y </a:t>
            </a:r>
            <a:r>
              <a:rPr lang="es-ES" sz="2400" b="1" dirty="0">
                <a:latin typeface="Tw Cen MT" panose="020B0602020104020603" pitchFamily="34" charset="0"/>
              </a:rPr>
              <a:t>mantiene esta asignación durante toda la vida de las obligaciones</a:t>
            </a:r>
            <a:r>
              <a:rPr lang="es-ES" sz="2400" dirty="0">
                <a:latin typeface="Tw Cen MT" panose="020B0602020104020603" pitchFamily="34" charset="0"/>
              </a:rPr>
              <a:t>.</a:t>
            </a:r>
          </a:p>
          <a:p>
            <a:pPr marL="914400" lvl="1" indent="-457200">
              <a:buAutoNum type="alphaLcParenR"/>
            </a:pPr>
            <a:r>
              <a:rPr lang="es-ES" sz="2400" dirty="0">
                <a:latin typeface="Tw Cen MT" panose="020B0602020104020603" pitchFamily="34" charset="0"/>
              </a:rPr>
              <a:t>Dicha cartera de activos esté </a:t>
            </a:r>
            <a:r>
              <a:rPr lang="es-ES" sz="2400" b="1" dirty="0">
                <a:latin typeface="Tw Cen MT" panose="020B0602020104020603" pitchFamily="34" charset="0"/>
              </a:rPr>
              <a:t>gestionada y organizada por separado </a:t>
            </a:r>
            <a:r>
              <a:rPr lang="es-ES" sz="2400" dirty="0">
                <a:latin typeface="Tw Cen MT" panose="020B0602020104020603" pitchFamily="34" charset="0"/>
              </a:rPr>
              <a:t>respecto a otras actividades de la empresa</a:t>
            </a:r>
          </a:p>
          <a:p>
            <a:endParaRPr lang="es-ES" sz="2400" dirty="0">
              <a:latin typeface="Tw Cen MT" panose="020B0602020104020603" pitchFamily="34" charset="0"/>
            </a:endParaRPr>
          </a:p>
        </p:txBody>
      </p:sp>
    </p:spTree>
    <p:extLst>
      <p:ext uri="{BB962C8B-B14F-4D97-AF65-F5344CB8AC3E}">
        <p14:creationId xmlns:p14="http://schemas.microsoft.com/office/powerpoint/2010/main" val="3184924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MATCHING ADJUSTMENT</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289953"/>
            <a:ext cx="10432313" cy="4524315"/>
          </a:xfrm>
          <a:prstGeom prst="rect">
            <a:avLst/>
          </a:prstGeom>
        </p:spPr>
        <p:txBody>
          <a:bodyPr wrap="square">
            <a:spAutoFit/>
          </a:bodyPr>
          <a:lstStyle/>
          <a:p>
            <a:r>
              <a:rPr lang="es-ES" sz="2400" b="1" dirty="0">
                <a:solidFill>
                  <a:srgbClr val="C00000"/>
                </a:solidFill>
                <a:latin typeface="Tw Cen MT" panose="020B0602020104020603" pitchFamily="34" charset="0"/>
              </a:rPr>
              <a:t>¿Cuáles son los objetivos de la </a:t>
            </a:r>
            <a:r>
              <a:rPr lang="es-ES" sz="2400" b="1" dirty="0" err="1">
                <a:solidFill>
                  <a:srgbClr val="C00000"/>
                </a:solidFill>
                <a:latin typeface="Tw Cen MT" panose="020B0602020104020603" pitchFamily="34" charset="0"/>
              </a:rPr>
              <a:t>Matching</a:t>
            </a:r>
            <a:r>
              <a:rPr lang="es-ES" sz="2400" b="1" dirty="0">
                <a:solidFill>
                  <a:srgbClr val="C00000"/>
                </a:solidFill>
                <a:latin typeface="Tw Cen MT" panose="020B0602020104020603" pitchFamily="34" charset="0"/>
              </a:rPr>
              <a:t> </a:t>
            </a:r>
            <a:r>
              <a:rPr lang="es-ES" sz="2400" b="1" dirty="0" err="1">
                <a:solidFill>
                  <a:srgbClr val="C00000"/>
                </a:solidFill>
                <a:latin typeface="Tw Cen MT" panose="020B0602020104020603" pitchFamily="34" charset="0"/>
              </a:rPr>
              <a:t>Adjustment</a:t>
            </a:r>
            <a:r>
              <a:rPr lang="es-ES" sz="2400" b="1" dirty="0">
                <a:solidFill>
                  <a:srgbClr val="C00000"/>
                </a:solidFill>
                <a:latin typeface="Tw Cen MT" panose="020B0602020104020603" pitchFamily="34" charset="0"/>
              </a:rPr>
              <a:t>?</a:t>
            </a:r>
            <a:endParaRPr lang="es-ES" sz="2400" dirty="0">
              <a:solidFill>
                <a:srgbClr val="C00000"/>
              </a:solidFill>
              <a:latin typeface="Tw Cen MT" panose="020B0602020104020603" pitchFamily="34" charset="0"/>
            </a:endParaRPr>
          </a:p>
          <a:p>
            <a:endParaRPr lang="es-ES" sz="800" dirty="0">
              <a:latin typeface="Tw Cen MT" panose="020B0602020104020603" pitchFamily="34" charset="0"/>
            </a:endParaRPr>
          </a:p>
          <a:p>
            <a:r>
              <a:rPr lang="es-ES" sz="2400" dirty="0">
                <a:latin typeface="Tw Cen MT" panose="020B0602020104020603" pitchFamily="34" charset="0"/>
              </a:rPr>
              <a:t>Datos históricos muestran que los valores de mercado de los bonos son más volátiles de lo que implicaría solo las posibilidades de default, en el caso de necesitar su venta para cumplir sus obligaciones </a:t>
            </a:r>
            <a:r>
              <a:rPr lang="es-ES" sz="2400" b="1" dirty="0">
                <a:latin typeface="Tw Cen MT" panose="020B0602020104020603" pitchFamily="34" charset="0"/>
              </a:rPr>
              <a:t>a corto plazo </a:t>
            </a:r>
            <a:r>
              <a:rPr lang="es-ES" sz="2400" dirty="0">
                <a:latin typeface="Tw Cen MT" panose="020B0602020104020603" pitchFamily="34" charset="0"/>
              </a:rPr>
              <a:t>y no poder mantener dichos bonos hasta el vencimiento.</a:t>
            </a:r>
          </a:p>
          <a:p>
            <a:endParaRPr lang="es-ES" sz="800" dirty="0">
              <a:latin typeface="Tw Cen MT" panose="020B0602020104020603" pitchFamily="34" charset="0"/>
            </a:endParaRPr>
          </a:p>
          <a:p>
            <a:r>
              <a:rPr lang="es-ES" sz="2400" dirty="0">
                <a:latin typeface="Tw Cen MT" panose="020B0602020104020603" pitchFamily="34" charset="0"/>
              </a:rPr>
              <a:t>El MA es un ajuste a la curva de descuento usada para valorar tal predictibilidad de las obligaciones, a través del cual, el valor de mercado de las obligaciones refleja los cambios de mercado de los valores de los activos relacionados con default o el coste de </a:t>
            </a:r>
            <a:r>
              <a:rPr lang="es-ES" sz="2400" dirty="0" err="1">
                <a:latin typeface="Tw Cen MT" panose="020B0602020104020603" pitchFamily="34" charset="0"/>
              </a:rPr>
              <a:t>downgrade</a:t>
            </a:r>
            <a:r>
              <a:rPr lang="es-ES" sz="2400" dirty="0">
                <a:latin typeface="Tw Cen MT" panose="020B0602020104020603" pitchFamily="34" charset="0"/>
              </a:rPr>
              <a:t>.</a:t>
            </a:r>
          </a:p>
          <a:p>
            <a:endParaRPr lang="es-ES" sz="800" dirty="0">
              <a:latin typeface="Tw Cen MT" panose="020B0602020104020603" pitchFamily="34" charset="0"/>
            </a:endParaRPr>
          </a:p>
          <a:p>
            <a:r>
              <a:rPr lang="es-ES" sz="2400" dirty="0">
                <a:latin typeface="Tw Cen MT" panose="020B0602020104020603" pitchFamily="34" charset="0"/>
              </a:rPr>
              <a:t>MA es igual al spread de los activos admisibles sobre el tipo de interés libre de riesgo menos la estimación del coste de default y </a:t>
            </a:r>
            <a:r>
              <a:rPr lang="es-ES" sz="2400" dirty="0" err="1">
                <a:latin typeface="Tw Cen MT" panose="020B0602020104020603" pitchFamily="34" charset="0"/>
              </a:rPr>
              <a:t>dowgrade</a:t>
            </a:r>
            <a:r>
              <a:rPr lang="es-ES" sz="2400" dirty="0">
                <a:latin typeface="Tw Cen MT" panose="020B0602020104020603" pitchFamily="34" charset="0"/>
              </a:rPr>
              <a:t> (spread fundamental).</a:t>
            </a:r>
          </a:p>
        </p:txBody>
      </p:sp>
      <p:pic>
        <p:nvPicPr>
          <p:cNvPr id="6" name="Imagen 5">
            <a:extLst>
              <a:ext uri="{FF2B5EF4-FFF2-40B4-BE49-F238E27FC236}">
                <a16:creationId xmlns:a16="http://schemas.microsoft.com/office/drawing/2014/main" id="{70CEABC6-D004-46CD-B1D5-40BB759E0537}"/>
              </a:ext>
            </a:extLst>
          </p:cNvPr>
          <p:cNvPicPr>
            <a:picLocks noChangeAspect="1"/>
          </p:cNvPicPr>
          <p:nvPr/>
        </p:nvPicPr>
        <p:blipFill>
          <a:blip r:embed="rId4"/>
          <a:stretch>
            <a:fillRect/>
          </a:stretch>
        </p:blipFill>
        <p:spPr>
          <a:xfrm>
            <a:off x="2928412" y="5728914"/>
            <a:ext cx="5442698" cy="703399"/>
          </a:xfrm>
          <a:prstGeom prst="rect">
            <a:avLst/>
          </a:prstGeom>
        </p:spPr>
      </p:pic>
    </p:spTree>
    <p:extLst>
      <p:ext uri="{BB962C8B-B14F-4D97-AF65-F5344CB8AC3E}">
        <p14:creationId xmlns:p14="http://schemas.microsoft.com/office/powerpoint/2010/main" val="21864978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APLICACIÓN MATCHING ADJUSTMENT</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7" y="1045602"/>
            <a:ext cx="10432313" cy="4401205"/>
          </a:xfrm>
          <a:prstGeom prst="rect">
            <a:avLst/>
          </a:prstGeom>
        </p:spPr>
        <p:txBody>
          <a:bodyPr wrap="square">
            <a:spAutoFit/>
          </a:bodyPr>
          <a:lstStyle/>
          <a:p>
            <a:r>
              <a:rPr lang="es-ES" sz="2200" b="1" dirty="0">
                <a:solidFill>
                  <a:srgbClr val="C00000"/>
                </a:solidFill>
                <a:latin typeface="Tw Cen MT" panose="020B0602020104020603" pitchFamily="34" charset="0"/>
              </a:rPr>
              <a:t>Requisitos de casamiento: </a:t>
            </a:r>
            <a:r>
              <a:rPr lang="es-ES" sz="2200" b="1" dirty="0">
                <a:latin typeface="Tw Cen MT" panose="020B0602020104020603" pitchFamily="34" charset="0"/>
              </a:rPr>
              <a:t>Orden EHA/339/2007 para las carteras del artículo 33.2.a) del ROSSP (casamiento de flujos)</a:t>
            </a:r>
          </a:p>
          <a:p>
            <a:endParaRPr lang="es-ES" sz="800" dirty="0">
              <a:latin typeface="Tw Cen MT" panose="020B0602020104020603" pitchFamily="34" charset="0"/>
            </a:endParaRPr>
          </a:p>
          <a:p>
            <a:pPr marL="742950" lvl="1" indent="-285750">
              <a:buFont typeface="Wingdings" panose="05000000000000000000" pitchFamily="2" charset="2"/>
              <a:buChar char="ü"/>
            </a:pPr>
            <a:r>
              <a:rPr lang="es-ES" sz="2200" dirty="0">
                <a:latin typeface="Tw Cen MT" panose="020B0602020104020603" pitchFamily="34" charset="0"/>
              </a:rPr>
              <a:t>Hipótesis de </a:t>
            </a:r>
            <a:r>
              <a:rPr lang="es-ES" sz="2200" b="1" dirty="0">
                <a:latin typeface="Tw Cen MT" panose="020B0602020104020603" pitchFamily="34" charset="0"/>
              </a:rPr>
              <a:t>reinversión</a:t>
            </a:r>
            <a:r>
              <a:rPr lang="es-ES" sz="2200" dirty="0">
                <a:latin typeface="Tw Cen MT" panose="020B0602020104020603" pitchFamily="34" charset="0"/>
              </a:rPr>
              <a:t>: al tipo de la </a:t>
            </a:r>
            <a:r>
              <a:rPr lang="es-ES" sz="2200" dirty="0" err="1">
                <a:latin typeface="Tw Cen MT" panose="020B0602020104020603" pitchFamily="34" charset="0"/>
              </a:rPr>
              <a:t>clr</a:t>
            </a:r>
            <a:r>
              <a:rPr lang="es-ES" sz="2200" dirty="0">
                <a:latin typeface="Tw Cen MT" panose="020B0602020104020603" pitchFamily="34" charset="0"/>
              </a:rPr>
              <a:t> facilitada por EIOPA </a:t>
            </a:r>
          </a:p>
          <a:p>
            <a:pPr marL="742950" lvl="1" indent="-285750">
              <a:buFont typeface="Wingdings" panose="05000000000000000000" pitchFamily="2" charset="2"/>
              <a:buChar char="ü"/>
            </a:pPr>
            <a:r>
              <a:rPr lang="es-ES" sz="2200" dirty="0">
                <a:latin typeface="Tw Cen MT" panose="020B0602020104020603" pitchFamily="34" charset="0"/>
              </a:rPr>
              <a:t>Hipótesis de </a:t>
            </a:r>
            <a:r>
              <a:rPr lang="es-ES" sz="2200" b="1" dirty="0">
                <a:latin typeface="Tw Cen MT" panose="020B0602020104020603" pitchFamily="34" charset="0"/>
              </a:rPr>
              <a:t>financiación</a:t>
            </a:r>
            <a:r>
              <a:rPr lang="es-ES" sz="2200" dirty="0">
                <a:latin typeface="Tw Cen MT" panose="020B0602020104020603" pitchFamily="34" charset="0"/>
              </a:rPr>
              <a:t>: al tipo de la </a:t>
            </a:r>
            <a:r>
              <a:rPr lang="es-ES" sz="2200" dirty="0" err="1">
                <a:latin typeface="Tw Cen MT" panose="020B0602020104020603" pitchFamily="34" charset="0"/>
              </a:rPr>
              <a:t>clr</a:t>
            </a:r>
            <a:r>
              <a:rPr lang="es-ES" sz="2200" dirty="0">
                <a:latin typeface="Tw Cen MT" panose="020B0602020104020603" pitchFamily="34" charset="0"/>
              </a:rPr>
              <a:t> facilitada por EIOPA + 50%</a:t>
            </a:r>
          </a:p>
          <a:p>
            <a:pPr marL="742950" lvl="1" indent="-285750">
              <a:buFont typeface="Wingdings" panose="05000000000000000000" pitchFamily="2" charset="2"/>
              <a:buChar char="ü"/>
            </a:pPr>
            <a:r>
              <a:rPr lang="es-ES" sz="2200" dirty="0">
                <a:latin typeface="Tw Cen MT" panose="020B0602020104020603" pitchFamily="34" charset="0"/>
              </a:rPr>
              <a:t>Hipótesis de </a:t>
            </a:r>
            <a:r>
              <a:rPr lang="es-ES" sz="2200" b="1" dirty="0">
                <a:latin typeface="Tw Cen MT" panose="020B0602020104020603" pitchFamily="34" charset="0"/>
              </a:rPr>
              <a:t>rescate: NO incluida</a:t>
            </a:r>
            <a:endParaRPr lang="es-ES" sz="2200" dirty="0">
              <a:latin typeface="Tw Cen MT" panose="020B0602020104020603" pitchFamily="34" charset="0"/>
            </a:endParaRPr>
          </a:p>
          <a:p>
            <a:pPr marL="742950" lvl="1" indent="-285750">
              <a:buFont typeface="Wingdings" panose="05000000000000000000" pitchFamily="2" charset="2"/>
              <a:buChar char="ü"/>
            </a:pPr>
            <a:r>
              <a:rPr lang="es-ES" sz="2200" dirty="0">
                <a:latin typeface="Tw Cen MT" panose="020B0602020104020603" pitchFamily="34" charset="0"/>
              </a:rPr>
              <a:t>Afecta a </a:t>
            </a:r>
            <a:r>
              <a:rPr lang="es-ES" sz="2200" b="1" dirty="0">
                <a:latin typeface="Tw Cen MT" panose="020B0602020104020603" pitchFamily="34" charset="0"/>
              </a:rPr>
              <a:t>contratos de supervivencia </a:t>
            </a:r>
            <a:r>
              <a:rPr lang="es-ES" sz="2200" dirty="0">
                <a:latin typeface="Tw Cen MT" panose="020B0602020104020603" pitchFamily="34" charset="0"/>
              </a:rPr>
              <a:t>donde el riesgo principal es el de supervivencia o el de fallecimiento es inmaterial (≤ 5%)</a:t>
            </a:r>
          </a:p>
          <a:p>
            <a:pPr marL="742950" lvl="1" indent="-285750">
              <a:buFont typeface="Wingdings" panose="05000000000000000000" pitchFamily="2" charset="2"/>
              <a:buChar char="ü"/>
            </a:pPr>
            <a:r>
              <a:rPr lang="es-ES" sz="2200" dirty="0">
                <a:latin typeface="Tw Cen MT" panose="020B0602020104020603" pitchFamily="34" charset="0"/>
              </a:rPr>
              <a:t>Aplicable a contratos que </a:t>
            </a:r>
            <a:r>
              <a:rPr lang="es-ES" sz="2200" b="1" dirty="0">
                <a:latin typeface="Tw Cen MT" panose="020B0602020104020603" pitchFamily="34" charset="0"/>
              </a:rPr>
              <a:t>no dan lugar al pago de primas futuras</a:t>
            </a:r>
            <a:endParaRPr lang="es-ES" sz="2200" dirty="0">
              <a:latin typeface="Tw Cen MT" panose="020B0602020104020603" pitchFamily="34" charset="0"/>
            </a:endParaRPr>
          </a:p>
          <a:p>
            <a:pPr marL="742950" lvl="1" indent="-285750">
              <a:buFont typeface="Wingdings" panose="05000000000000000000" pitchFamily="2" charset="2"/>
              <a:buChar char="ü"/>
            </a:pPr>
            <a:r>
              <a:rPr lang="es-ES" sz="2200" dirty="0">
                <a:latin typeface="Tw Cen MT" panose="020B0602020104020603" pitchFamily="34" charset="0"/>
              </a:rPr>
              <a:t>Aplicable a contratos </a:t>
            </a:r>
            <a:r>
              <a:rPr lang="es-ES" sz="2200" b="1" dirty="0">
                <a:latin typeface="Tw Cen MT" panose="020B0602020104020603" pitchFamily="34" charset="0"/>
              </a:rPr>
              <a:t>sin opción de rescate </a:t>
            </a:r>
            <a:r>
              <a:rPr lang="es-ES" sz="2200" dirty="0">
                <a:latin typeface="Tw Cen MT" panose="020B0602020104020603" pitchFamily="34" charset="0"/>
              </a:rPr>
              <a:t>o este &lt; VM de los activos afectos</a:t>
            </a:r>
          </a:p>
          <a:p>
            <a:endParaRPr lang="es-ES" sz="800" dirty="0"/>
          </a:p>
          <a:p>
            <a:r>
              <a:rPr lang="es-ES" sz="2200" b="1" dirty="0">
                <a:solidFill>
                  <a:srgbClr val="C00000"/>
                </a:solidFill>
                <a:latin typeface="Tw Cen MT" panose="020B0602020104020603" pitchFamily="34" charset="0"/>
              </a:rPr>
              <a:t>Compatibilidad:</a:t>
            </a:r>
            <a:endParaRPr lang="es-ES" sz="2200" dirty="0">
              <a:solidFill>
                <a:srgbClr val="C00000"/>
              </a:solidFill>
              <a:latin typeface="Tw Cen MT" panose="020B0602020104020603" pitchFamily="34" charset="0"/>
            </a:endParaRPr>
          </a:p>
          <a:p>
            <a:pPr marL="800100" lvl="1" indent="-342900">
              <a:buFont typeface="Wingdings" panose="05000000000000000000" pitchFamily="2" charset="2"/>
              <a:buChar char="ü"/>
            </a:pPr>
            <a:r>
              <a:rPr lang="es-ES" sz="2200" dirty="0">
                <a:latin typeface="Tw Cen MT" panose="020B0602020104020603" pitchFamily="34" charset="0"/>
              </a:rPr>
              <a:t>Es compatible con la medida transitoria de PT. No con la de i. </a:t>
            </a:r>
          </a:p>
          <a:p>
            <a:pPr marL="800100" lvl="1" indent="-342900">
              <a:buFont typeface="Wingdings" panose="05000000000000000000" pitchFamily="2" charset="2"/>
              <a:buChar char="ü"/>
            </a:pPr>
            <a:r>
              <a:rPr lang="es-ES" sz="2200" dirty="0">
                <a:latin typeface="Tw Cen MT" panose="020B0602020104020603" pitchFamily="34" charset="0"/>
              </a:rPr>
              <a:t>Ambas medidas transitorias son incompatibles a nivel de entidad</a:t>
            </a:r>
          </a:p>
        </p:txBody>
      </p:sp>
      <p:sp>
        <p:nvSpPr>
          <p:cNvPr id="6" name="Rectángulo 5">
            <a:extLst>
              <a:ext uri="{FF2B5EF4-FFF2-40B4-BE49-F238E27FC236}">
                <a16:creationId xmlns:a16="http://schemas.microsoft.com/office/drawing/2014/main" id="{BE26E1BA-C9FA-45AB-B264-ECC7E9624852}"/>
              </a:ext>
            </a:extLst>
          </p:cNvPr>
          <p:cNvSpPr/>
          <p:nvPr/>
        </p:nvSpPr>
        <p:spPr>
          <a:xfrm>
            <a:off x="912597" y="5533684"/>
            <a:ext cx="10423423" cy="71952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Tw Cen MT" panose="020B0602020104020603" pitchFamily="34" charset="0"/>
              </a:rPr>
              <a:t>Necesaria la </a:t>
            </a:r>
            <a:r>
              <a:rPr lang="es-ES" sz="2400" b="1" dirty="0">
                <a:latin typeface="Tw Cen MT" panose="020B0602020104020603" pitchFamily="34" charset="0"/>
              </a:rPr>
              <a:t>aprobación previa del supervisor</a:t>
            </a:r>
            <a:r>
              <a:rPr lang="es-ES" sz="2400" dirty="0">
                <a:latin typeface="Tw Cen MT" panose="020B0602020104020603" pitchFamily="34" charset="0"/>
              </a:rPr>
              <a:t>, permitiendo que las empresas consideren diferentes productos de seguro admisibles como una sola cartera </a:t>
            </a:r>
          </a:p>
        </p:txBody>
      </p:sp>
    </p:spTree>
    <p:extLst>
      <p:ext uri="{BB962C8B-B14F-4D97-AF65-F5344CB8AC3E}">
        <p14:creationId xmlns:p14="http://schemas.microsoft.com/office/powerpoint/2010/main" val="10853452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APLICACIÓN MATCHING ADJUSTMENT</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Rectángulo 5">
            <a:extLst>
              <a:ext uri="{FF2B5EF4-FFF2-40B4-BE49-F238E27FC236}">
                <a16:creationId xmlns:a16="http://schemas.microsoft.com/office/drawing/2014/main" id="{A91AEC6F-1A24-4BC5-8D97-7722688C3A74}"/>
              </a:ext>
            </a:extLst>
          </p:cNvPr>
          <p:cNvSpPr/>
          <p:nvPr/>
        </p:nvSpPr>
        <p:spPr>
          <a:xfrm>
            <a:off x="921487" y="1129309"/>
            <a:ext cx="10423423" cy="156817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Tw Cen MT" panose="020B0602020104020603" pitchFamily="34" charset="0"/>
              </a:rPr>
              <a:t>Los aseguradores que tienen bonos para carteras predictibles pueden </a:t>
            </a:r>
          </a:p>
          <a:p>
            <a:pPr algn="ctr"/>
            <a:r>
              <a:rPr lang="es-ES" sz="2400" dirty="0">
                <a:latin typeface="Tw Cen MT" panose="020B0602020104020603" pitchFamily="34" charset="0"/>
              </a:rPr>
              <a:t>estar más seguros de que van a ser capaces de mantenerlos hasta </a:t>
            </a:r>
          </a:p>
          <a:p>
            <a:pPr algn="ctr"/>
            <a:r>
              <a:rPr lang="es-ES" sz="2400" dirty="0">
                <a:latin typeface="Tw Cen MT" panose="020B0602020104020603" pitchFamily="34" charset="0"/>
              </a:rPr>
              <a:t>vencimiento y, por tanto, están menos expuestos a las fluctuaciones a corto </a:t>
            </a:r>
          </a:p>
          <a:p>
            <a:pPr algn="ctr"/>
            <a:r>
              <a:rPr lang="es-ES" sz="2400" dirty="0">
                <a:latin typeface="Tw Cen MT" panose="020B0602020104020603" pitchFamily="34" charset="0"/>
              </a:rPr>
              <a:t>plazo en los valores de los bonos.</a:t>
            </a:r>
          </a:p>
        </p:txBody>
      </p:sp>
      <p:pic>
        <p:nvPicPr>
          <p:cNvPr id="5" name="Imagen 4">
            <a:extLst>
              <a:ext uri="{FF2B5EF4-FFF2-40B4-BE49-F238E27FC236}">
                <a16:creationId xmlns:a16="http://schemas.microsoft.com/office/drawing/2014/main" id="{AD4E915B-257D-42B5-BDE1-EA3B36BFA210}"/>
              </a:ext>
            </a:extLst>
          </p:cNvPr>
          <p:cNvPicPr>
            <a:picLocks noChangeAspect="1"/>
          </p:cNvPicPr>
          <p:nvPr/>
        </p:nvPicPr>
        <p:blipFill>
          <a:blip r:embed="rId4"/>
          <a:stretch>
            <a:fillRect/>
          </a:stretch>
        </p:blipFill>
        <p:spPr>
          <a:xfrm>
            <a:off x="3246464" y="2697479"/>
            <a:ext cx="5442698" cy="703399"/>
          </a:xfrm>
          <a:prstGeom prst="rect">
            <a:avLst/>
          </a:prstGeom>
        </p:spPr>
      </p:pic>
      <p:sp>
        <p:nvSpPr>
          <p:cNvPr id="7" name="Rectángulo 6">
            <a:extLst>
              <a:ext uri="{FF2B5EF4-FFF2-40B4-BE49-F238E27FC236}">
                <a16:creationId xmlns:a16="http://schemas.microsoft.com/office/drawing/2014/main" id="{421F8844-B70B-483A-A28A-0544FBFDFDA5}"/>
              </a:ext>
            </a:extLst>
          </p:cNvPr>
          <p:cNvSpPr/>
          <p:nvPr/>
        </p:nvSpPr>
        <p:spPr>
          <a:xfrm>
            <a:off x="921488" y="3366015"/>
            <a:ext cx="10432313" cy="3231654"/>
          </a:xfrm>
          <a:prstGeom prst="rect">
            <a:avLst/>
          </a:prstGeom>
        </p:spPr>
        <p:txBody>
          <a:bodyPr wrap="square">
            <a:spAutoFit/>
          </a:bodyPr>
          <a:lstStyle/>
          <a:p>
            <a:r>
              <a:rPr lang="es-ES" sz="2400" b="1" dirty="0" err="1">
                <a:solidFill>
                  <a:srgbClr val="C00000"/>
                </a:solidFill>
                <a:latin typeface="Tw Cen MT" panose="020B0602020104020603" pitchFamily="34" charset="0"/>
              </a:rPr>
              <a:t>i</a:t>
            </a:r>
            <a:r>
              <a:rPr lang="es-ES" sz="1600" b="1" dirty="0" err="1">
                <a:solidFill>
                  <a:srgbClr val="C00000"/>
                </a:solidFill>
                <a:latin typeface="Tw Cen MT" panose="020B0602020104020603" pitchFamily="34" charset="0"/>
              </a:rPr>
              <a:t>activos</a:t>
            </a:r>
            <a:r>
              <a:rPr lang="es-ES" sz="2400" b="1" dirty="0">
                <a:solidFill>
                  <a:srgbClr val="C00000"/>
                </a:solidFill>
                <a:latin typeface="Tw Cen MT" panose="020B0602020104020603" pitchFamily="34" charset="0"/>
              </a:rPr>
              <a:t> </a:t>
            </a:r>
            <a:r>
              <a:rPr lang="es-ES" sz="2400" dirty="0">
                <a:solidFill>
                  <a:srgbClr val="000000"/>
                </a:solidFill>
                <a:latin typeface="Tw Cen MT" panose="020B0602020104020603" pitchFamily="34" charset="0"/>
              </a:rPr>
              <a:t>=</a:t>
            </a:r>
            <a:r>
              <a:rPr lang="es-ES" sz="2400" b="1" dirty="0">
                <a:solidFill>
                  <a:srgbClr val="000000"/>
                </a:solidFill>
                <a:latin typeface="Tw Cen MT" panose="020B0602020104020603" pitchFamily="34" charset="0"/>
              </a:rPr>
              <a:t> </a:t>
            </a:r>
            <a:r>
              <a:rPr lang="es-ES" sz="2400" dirty="0">
                <a:solidFill>
                  <a:srgbClr val="000000"/>
                </a:solidFill>
                <a:latin typeface="Tw Cen MT" panose="020B0602020104020603" pitchFamily="34" charset="0"/>
              </a:rPr>
              <a:t>Rentabilidad ponderada de activos afectos (con </a:t>
            </a:r>
            <a:r>
              <a:rPr lang="es-ES" sz="2400" dirty="0" err="1">
                <a:solidFill>
                  <a:srgbClr val="000000"/>
                </a:solidFill>
                <a:latin typeface="Tw Cen MT" panose="020B0602020104020603" pitchFamily="34" charset="0"/>
              </a:rPr>
              <a:t>de-risking</a:t>
            </a:r>
            <a:r>
              <a:rPr lang="es-ES" sz="2400" dirty="0">
                <a:solidFill>
                  <a:srgbClr val="000000"/>
                </a:solidFill>
                <a:latin typeface="Tw Cen MT" panose="020B0602020104020603" pitchFamily="34" charset="0"/>
              </a:rPr>
              <a:t>) </a:t>
            </a:r>
          </a:p>
          <a:p>
            <a:r>
              <a:rPr lang="es-ES" sz="2400" b="1" dirty="0" err="1">
                <a:solidFill>
                  <a:srgbClr val="C00000"/>
                </a:solidFill>
                <a:latin typeface="Tw Cen MT" panose="020B0602020104020603" pitchFamily="34" charset="0"/>
              </a:rPr>
              <a:t>Fundamental_spread</a:t>
            </a:r>
            <a:r>
              <a:rPr lang="es-ES" sz="2400" b="1" dirty="0">
                <a:solidFill>
                  <a:srgbClr val="C00000"/>
                </a:solidFill>
                <a:latin typeface="Tw Cen MT" panose="020B0602020104020603" pitchFamily="34" charset="0"/>
              </a:rPr>
              <a:t> </a:t>
            </a:r>
            <a:r>
              <a:rPr lang="es-ES" sz="2400" dirty="0">
                <a:solidFill>
                  <a:srgbClr val="000000"/>
                </a:solidFill>
                <a:latin typeface="Tw Cen MT" panose="020B0602020104020603" pitchFamily="34" charset="0"/>
              </a:rPr>
              <a:t>= Factor corrector publicado por EIOPA para cada moneda que recoge los riesgos de default y el coste de una posible caída de rating </a:t>
            </a:r>
          </a:p>
          <a:p>
            <a:r>
              <a:rPr lang="es-ES" sz="2400" b="1" dirty="0">
                <a:solidFill>
                  <a:srgbClr val="C00000"/>
                </a:solidFill>
                <a:latin typeface="Tw Cen MT" panose="020B0602020104020603" pitchFamily="34" charset="0"/>
              </a:rPr>
              <a:t>Ver requisitos de aplicación en: </a:t>
            </a:r>
            <a:endParaRPr lang="es-ES" sz="2400" dirty="0">
              <a:solidFill>
                <a:srgbClr val="C00000"/>
              </a:solidFill>
              <a:latin typeface="Tw Cen MT" panose="020B0602020104020603" pitchFamily="34" charset="0"/>
            </a:endParaRPr>
          </a:p>
          <a:p>
            <a:pPr algn="ctr"/>
            <a:r>
              <a:rPr lang="es-ES" dirty="0">
                <a:solidFill>
                  <a:schemeClr val="accent6"/>
                </a:solidFill>
                <a:latin typeface="Tw Cen MT" panose="020B0602020104020603" pitchFamily="34" charset="0"/>
              </a:rPr>
              <a:t>http://www.google.es/url?sa=t&amp;rct=j&amp;q=&amp;esrc=s&amp;frm=1&amp;source=web&amp;cd=1&amp;ved=0CCEQFjAA&amp;u </a:t>
            </a:r>
            <a:r>
              <a:rPr lang="es-ES" dirty="0" err="1">
                <a:solidFill>
                  <a:schemeClr val="accent6"/>
                </a:solidFill>
                <a:latin typeface="Tw Cen MT" panose="020B0602020104020603" pitchFamily="34" charset="0"/>
              </a:rPr>
              <a:t>rl</a:t>
            </a:r>
            <a:r>
              <a:rPr lang="es-ES" dirty="0">
                <a:solidFill>
                  <a:schemeClr val="accent6"/>
                </a:solidFill>
                <a:latin typeface="Tw Cen MT" panose="020B0602020104020603" pitchFamily="34" charset="0"/>
              </a:rPr>
              <a:t>=http%3A%2F%2Fwww.dgsfp.mineco.es%2Fsolvencia%2520II%2FDocumentos%2FProcedimi entos%2520de%2520autorizaci%25C3%25B3n%2FDudas%2520y%2520Cuestiones%2520de% 2520Unespa%2520en%2520relaci%25C3%25B3n%2520con%2520el%2520ajuste%2520por%2 520casamiento%2520y%2520las%2520medidas%2520transitorias.pdf&amp;ei=</a:t>
            </a:r>
            <a:r>
              <a:rPr lang="es-ES" dirty="0" err="1">
                <a:solidFill>
                  <a:schemeClr val="accent6"/>
                </a:solidFill>
                <a:latin typeface="Tw Cen MT" panose="020B0602020104020603" pitchFamily="34" charset="0"/>
              </a:rPr>
              <a:t>IdErVeC_LYPWywPC</a:t>
            </a:r>
            <a:r>
              <a:rPr lang="es-ES" dirty="0">
                <a:solidFill>
                  <a:schemeClr val="accent6"/>
                </a:solidFill>
                <a:latin typeface="Tw Cen MT" panose="020B0602020104020603" pitchFamily="34" charset="0"/>
              </a:rPr>
              <a:t> 7IGgBw&amp;usg=AFQjCNHZ8OC32bLvJuEKuUKWVHipk2I7EQ </a:t>
            </a:r>
          </a:p>
        </p:txBody>
      </p:sp>
    </p:spTree>
    <p:extLst>
      <p:ext uri="{BB962C8B-B14F-4D97-AF65-F5344CB8AC3E}">
        <p14:creationId xmlns:p14="http://schemas.microsoft.com/office/powerpoint/2010/main" val="484649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41497"/>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PROCESO DE VALORACIÓN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3" name="Rectángulo: esquinas redondeadas 2">
            <a:extLst>
              <a:ext uri="{FF2B5EF4-FFF2-40B4-BE49-F238E27FC236}">
                <a16:creationId xmlns:a16="http://schemas.microsoft.com/office/drawing/2014/main" id="{BE5FA115-CF90-452A-8EB9-3C55F669FEEF}"/>
              </a:ext>
            </a:extLst>
          </p:cNvPr>
          <p:cNvSpPr/>
          <p:nvPr/>
        </p:nvSpPr>
        <p:spPr>
          <a:xfrm>
            <a:off x="2399069" y="1344098"/>
            <a:ext cx="7502013" cy="53071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584737BC-1CED-4AB5-9ABD-A12DFCA5EA39}"/>
              </a:ext>
            </a:extLst>
          </p:cNvPr>
          <p:cNvSpPr txBox="1"/>
          <p:nvPr/>
        </p:nvSpPr>
        <p:spPr>
          <a:xfrm>
            <a:off x="2713703" y="1418678"/>
            <a:ext cx="5767028" cy="400110"/>
          </a:xfrm>
          <a:prstGeom prst="rect">
            <a:avLst/>
          </a:prstGeom>
          <a:noFill/>
        </p:spPr>
        <p:txBody>
          <a:bodyPr wrap="none" rtlCol="0">
            <a:spAutoFit/>
          </a:bodyPr>
          <a:lstStyle/>
          <a:p>
            <a:pPr marL="342900" indent="-342900">
              <a:buFont typeface="Arial" panose="020B0604020202020204" pitchFamily="34" charset="0"/>
              <a:buChar char="•"/>
            </a:pPr>
            <a:r>
              <a:rPr lang="es-ES" sz="2000" dirty="0">
                <a:latin typeface="Tw Cen MT" panose="020B0602020104020603" pitchFamily="34" charset="0"/>
              </a:rPr>
              <a:t>Recolección y </a:t>
            </a:r>
            <a:r>
              <a:rPr lang="es-ES" sz="2000" b="1" dirty="0">
                <a:solidFill>
                  <a:srgbClr val="C00000"/>
                </a:solidFill>
                <a:latin typeface="Tw Cen MT" panose="020B0602020104020603" pitchFamily="34" charset="0"/>
              </a:rPr>
              <a:t>análisis de datos </a:t>
            </a:r>
            <a:r>
              <a:rPr lang="es-ES" sz="2000" dirty="0">
                <a:latin typeface="Tw Cen MT" panose="020B0602020104020603" pitchFamily="34" charset="0"/>
              </a:rPr>
              <a:t>(Calidad del Dato)</a:t>
            </a:r>
          </a:p>
        </p:txBody>
      </p:sp>
      <p:sp>
        <p:nvSpPr>
          <p:cNvPr id="6" name="Flecha: cheurón 5">
            <a:extLst>
              <a:ext uri="{FF2B5EF4-FFF2-40B4-BE49-F238E27FC236}">
                <a16:creationId xmlns:a16="http://schemas.microsoft.com/office/drawing/2014/main" id="{8B802DA4-389E-45D1-86AA-9177EF4A81E4}"/>
              </a:ext>
            </a:extLst>
          </p:cNvPr>
          <p:cNvSpPr/>
          <p:nvPr/>
        </p:nvSpPr>
        <p:spPr>
          <a:xfrm rot="5400000">
            <a:off x="1727639" y="1443755"/>
            <a:ext cx="829580" cy="630266"/>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8" name="CuadroTexto 7">
            <a:extLst>
              <a:ext uri="{FF2B5EF4-FFF2-40B4-BE49-F238E27FC236}">
                <a16:creationId xmlns:a16="http://schemas.microsoft.com/office/drawing/2014/main" id="{4D1A1280-1CA2-4881-A7CE-A1D0B3030852}"/>
              </a:ext>
            </a:extLst>
          </p:cNvPr>
          <p:cNvSpPr txBox="1"/>
          <p:nvPr/>
        </p:nvSpPr>
        <p:spPr>
          <a:xfrm>
            <a:off x="1991586" y="1690148"/>
            <a:ext cx="311304" cy="369332"/>
          </a:xfrm>
          <a:prstGeom prst="rect">
            <a:avLst/>
          </a:prstGeom>
          <a:noFill/>
        </p:spPr>
        <p:txBody>
          <a:bodyPr wrap="none" rtlCol="0">
            <a:spAutoFit/>
          </a:bodyPr>
          <a:lstStyle/>
          <a:p>
            <a:r>
              <a:rPr lang="es-ES" dirty="0">
                <a:solidFill>
                  <a:schemeClr val="bg1"/>
                </a:solidFill>
                <a:latin typeface="Tw Cen MT" panose="020B0602020104020603" pitchFamily="34" charset="0"/>
              </a:rPr>
              <a:t>1</a:t>
            </a:r>
          </a:p>
        </p:txBody>
      </p:sp>
      <p:sp>
        <p:nvSpPr>
          <p:cNvPr id="14" name="Rectángulo: esquinas redondeadas 13">
            <a:extLst>
              <a:ext uri="{FF2B5EF4-FFF2-40B4-BE49-F238E27FC236}">
                <a16:creationId xmlns:a16="http://schemas.microsoft.com/office/drawing/2014/main" id="{77702BAD-E61E-4E08-BDB8-96A46A967530}"/>
              </a:ext>
            </a:extLst>
          </p:cNvPr>
          <p:cNvSpPr/>
          <p:nvPr/>
        </p:nvSpPr>
        <p:spPr>
          <a:xfrm>
            <a:off x="2399070" y="2036525"/>
            <a:ext cx="7502013" cy="53071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esquinas redondeadas 18">
            <a:extLst>
              <a:ext uri="{FF2B5EF4-FFF2-40B4-BE49-F238E27FC236}">
                <a16:creationId xmlns:a16="http://schemas.microsoft.com/office/drawing/2014/main" id="{3BD80B1B-A7A8-4569-90AD-C31838BAC205}"/>
              </a:ext>
            </a:extLst>
          </p:cNvPr>
          <p:cNvSpPr/>
          <p:nvPr/>
        </p:nvSpPr>
        <p:spPr>
          <a:xfrm>
            <a:off x="2399071" y="2728952"/>
            <a:ext cx="7502013" cy="53071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esquinas redondeadas 19">
            <a:extLst>
              <a:ext uri="{FF2B5EF4-FFF2-40B4-BE49-F238E27FC236}">
                <a16:creationId xmlns:a16="http://schemas.microsoft.com/office/drawing/2014/main" id="{EC54BB08-6A13-45F9-9046-88651DE128F7}"/>
              </a:ext>
            </a:extLst>
          </p:cNvPr>
          <p:cNvSpPr/>
          <p:nvPr/>
        </p:nvSpPr>
        <p:spPr>
          <a:xfrm>
            <a:off x="2399071" y="3477405"/>
            <a:ext cx="7502013" cy="53071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esquinas redondeadas 20">
            <a:extLst>
              <a:ext uri="{FF2B5EF4-FFF2-40B4-BE49-F238E27FC236}">
                <a16:creationId xmlns:a16="http://schemas.microsoft.com/office/drawing/2014/main" id="{9B3D9359-1FC9-4EBB-A208-42B425C64C20}"/>
              </a:ext>
            </a:extLst>
          </p:cNvPr>
          <p:cNvSpPr/>
          <p:nvPr/>
        </p:nvSpPr>
        <p:spPr>
          <a:xfrm>
            <a:off x="2399071" y="4221708"/>
            <a:ext cx="7502013" cy="53071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21">
            <a:extLst>
              <a:ext uri="{FF2B5EF4-FFF2-40B4-BE49-F238E27FC236}">
                <a16:creationId xmlns:a16="http://schemas.microsoft.com/office/drawing/2014/main" id="{9D458D07-E803-4F35-AB14-C9F7B30FC3EA}"/>
              </a:ext>
            </a:extLst>
          </p:cNvPr>
          <p:cNvSpPr/>
          <p:nvPr/>
        </p:nvSpPr>
        <p:spPr>
          <a:xfrm>
            <a:off x="2399071" y="4944266"/>
            <a:ext cx="7502013" cy="53071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esquinas redondeadas 22">
            <a:extLst>
              <a:ext uri="{FF2B5EF4-FFF2-40B4-BE49-F238E27FC236}">
                <a16:creationId xmlns:a16="http://schemas.microsoft.com/office/drawing/2014/main" id="{34610A7F-8E55-4FFE-B1BA-62000219F998}"/>
              </a:ext>
            </a:extLst>
          </p:cNvPr>
          <p:cNvSpPr/>
          <p:nvPr/>
        </p:nvSpPr>
        <p:spPr>
          <a:xfrm>
            <a:off x="2399071" y="5688569"/>
            <a:ext cx="7502013" cy="53071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uadroTexto 23">
            <a:extLst>
              <a:ext uri="{FF2B5EF4-FFF2-40B4-BE49-F238E27FC236}">
                <a16:creationId xmlns:a16="http://schemas.microsoft.com/office/drawing/2014/main" id="{199B491B-C114-4064-985B-06D9122D52C9}"/>
              </a:ext>
            </a:extLst>
          </p:cNvPr>
          <p:cNvSpPr txBox="1"/>
          <p:nvPr/>
        </p:nvSpPr>
        <p:spPr>
          <a:xfrm>
            <a:off x="2713703" y="2827004"/>
            <a:ext cx="3032690" cy="400110"/>
          </a:xfrm>
          <a:prstGeom prst="rect">
            <a:avLst/>
          </a:prstGeom>
          <a:noFill/>
        </p:spPr>
        <p:txBody>
          <a:bodyPr wrap="none" rtlCol="0">
            <a:spAutoFit/>
          </a:bodyPr>
          <a:lstStyle/>
          <a:p>
            <a:pPr marL="342900" indent="-342900">
              <a:buFont typeface="Arial" panose="020B0604020202020204" pitchFamily="34" charset="0"/>
              <a:buChar char="•"/>
            </a:pPr>
            <a:r>
              <a:rPr lang="es-ES" sz="2000" b="1" dirty="0">
                <a:solidFill>
                  <a:srgbClr val="C00000"/>
                </a:solidFill>
                <a:latin typeface="Tw Cen MT" panose="020B0602020104020603" pitchFamily="34" charset="0"/>
              </a:rPr>
              <a:t>Derivación de Hipótesis</a:t>
            </a:r>
          </a:p>
        </p:txBody>
      </p:sp>
      <p:sp>
        <p:nvSpPr>
          <p:cNvPr id="25" name="CuadroTexto 24">
            <a:extLst>
              <a:ext uri="{FF2B5EF4-FFF2-40B4-BE49-F238E27FC236}">
                <a16:creationId xmlns:a16="http://schemas.microsoft.com/office/drawing/2014/main" id="{A03E5618-778A-4660-94EA-692991397758}"/>
              </a:ext>
            </a:extLst>
          </p:cNvPr>
          <p:cNvSpPr txBox="1"/>
          <p:nvPr/>
        </p:nvSpPr>
        <p:spPr>
          <a:xfrm>
            <a:off x="2713703" y="2088078"/>
            <a:ext cx="3207288" cy="400110"/>
          </a:xfrm>
          <a:prstGeom prst="rect">
            <a:avLst/>
          </a:prstGeom>
          <a:noFill/>
        </p:spPr>
        <p:txBody>
          <a:bodyPr wrap="none" rtlCol="0">
            <a:spAutoFit/>
          </a:bodyPr>
          <a:lstStyle/>
          <a:p>
            <a:pPr marL="342900" indent="-342900">
              <a:buFont typeface="Arial" panose="020B0604020202020204" pitchFamily="34" charset="0"/>
              <a:buChar char="•"/>
            </a:pPr>
            <a:r>
              <a:rPr lang="es-ES" sz="2000" dirty="0">
                <a:latin typeface="Tw Cen MT" panose="020B0602020104020603" pitchFamily="34" charset="0"/>
              </a:rPr>
              <a:t>Selección de </a:t>
            </a:r>
            <a:r>
              <a:rPr lang="es-ES" sz="2000" b="1" dirty="0">
                <a:latin typeface="Tw Cen MT" panose="020B0602020104020603" pitchFamily="34" charset="0"/>
              </a:rPr>
              <a:t>metodología</a:t>
            </a:r>
          </a:p>
        </p:txBody>
      </p:sp>
      <p:sp>
        <p:nvSpPr>
          <p:cNvPr id="26" name="CuadroTexto 25">
            <a:extLst>
              <a:ext uri="{FF2B5EF4-FFF2-40B4-BE49-F238E27FC236}">
                <a16:creationId xmlns:a16="http://schemas.microsoft.com/office/drawing/2014/main" id="{2FCAC053-E3FF-435D-9D65-FC13D3915BE3}"/>
              </a:ext>
            </a:extLst>
          </p:cNvPr>
          <p:cNvSpPr txBox="1"/>
          <p:nvPr/>
        </p:nvSpPr>
        <p:spPr>
          <a:xfrm>
            <a:off x="2713703" y="3555698"/>
            <a:ext cx="2040302" cy="400110"/>
          </a:xfrm>
          <a:prstGeom prst="rect">
            <a:avLst/>
          </a:prstGeom>
          <a:noFill/>
        </p:spPr>
        <p:txBody>
          <a:bodyPr wrap="none" rtlCol="0">
            <a:spAutoFit/>
          </a:bodyPr>
          <a:lstStyle/>
          <a:p>
            <a:pPr marL="342900" indent="-342900">
              <a:buFont typeface="Arial" panose="020B0604020202020204" pitchFamily="34" charset="0"/>
              <a:buChar char="•"/>
            </a:pPr>
            <a:r>
              <a:rPr lang="es-ES" sz="2000" b="1" dirty="0">
                <a:latin typeface="Tw Cen MT" panose="020B0602020104020603" pitchFamily="34" charset="0"/>
              </a:rPr>
              <a:t>Cuantificación</a:t>
            </a:r>
          </a:p>
        </p:txBody>
      </p:sp>
      <p:sp>
        <p:nvSpPr>
          <p:cNvPr id="27" name="CuadroTexto 26">
            <a:extLst>
              <a:ext uri="{FF2B5EF4-FFF2-40B4-BE49-F238E27FC236}">
                <a16:creationId xmlns:a16="http://schemas.microsoft.com/office/drawing/2014/main" id="{D51D52CF-DFA9-403E-B5C8-BC546D8764C9}"/>
              </a:ext>
            </a:extLst>
          </p:cNvPr>
          <p:cNvSpPr txBox="1"/>
          <p:nvPr/>
        </p:nvSpPr>
        <p:spPr>
          <a:xfrm>
            <a:off x="2713703" y="4330569"/>
            <a:ext cx="3495188" cy="400110"/>
          </a:xfrm>
          <a:prstGeom prst="rect">
            <a:avLst/>
          </a:prstGeom>
          <a:noFill/>
        </p:spPr>
        <p:txBody>
          <a:bodyPr wrap="none" rtlCol="0">
            <a:spAutoFit/>
          </a:bodyPr>
          <a:lstStyle/>
          <a:p>
            <a:pPr marL="342900" indent="-342900">
              <a:buFont typeface="Arial" panose="020B0604020202020204" pitchFamily="34" charset="0"/>
              <a:buChar char="•"/>
            </a:pPr>
            <a:r>
              <a:rPr lang="es-ES" sz="2000" b="1" dirty="0">
                <a:solidFill>
                  <a:srgbClr val="C00000"/>
                </a:solidFill>
                <a:latin typeface="Tw Cen MT" panose="020B0602020104020603" pitchFamily="34" charset="0"/>
              </a:rPr>
              <a:t>Razonabilidad</a:t>
            </a:r>
            <a:r>
              <a:rPr lang="es-ES" sz="2000" dirty="0">
                <a:latin typeface="Tw Cen MT" panose="020B0602020104020603" pitchFamily="34" charset="0"/>
              </a:rPr>
              <a:t> de resultados</a:t>
            </a:r>
          </a:p>
        </p:txBody>
      </p:sp>
      <p:sp>
        <p:nvSpPr>
          <p:cNvPr id="28" name="CuadroTexto 27">
            <a:extLst>
              <a:ext uri="{FF2B5EF4-FFF2-40B4-BE49-F238E27FC236}">
                <a16:creationId xmlns:a16="http://schemas.microsoft.com/office/drawing/2014/main" id="{C881C2D1-0161-4076-B82B-392BDD715520}"/>
              </a:ext>
            </a:extLst>
          </p:cNvPr>
          <p:cNvSpPr txBox="1"/>
          <p:nvPr/>
        </p:nvSpPr>
        <p:spPr>
          <a:xfrm>
            <a:off x="2713703" y="4985761"/>
            <a:ext cx="1668405" cy="400110"/>
          </a:xfrm>
          <a:prstGeom prst="rect">
            <a:avLst/>
          </a:prstGeom>
          <a:noFill/>
        </p:spPr>
        <p:txBody>
          <a:bodyPr wrap="none" rtlCol="0">
            <a:spAutoFit/>
          </a:bodyPr>
          <a:lstStyle/>
          <a:p>
            <a:pPr marL="342900" indent="-342900">
              <a:buFont typeface="Arial" panose="020B0604020202020204" pitchFamily="34" charset="0"/>
              <a:buChar char="•"/>
            </a:pPr>
            <a:r>
              <a:rPr lang="es-ES" sz="2000" b="1" dirty="0">
                <a:latin typeface="Tw Cen MT" panose="020B0602020104020603" pitchFamily="34" charset="0"/>
              </a:rPr>
              <a:t>Validación</a:t>
            </a:r>
          </a:p>
        </p:txBody>
      </p:sp>
      <p:sp>
        <p:nvSpPr>
          <p:cNvPr id="29" name="CuadroTexto 28">
            <a:extLst>
              <a:ext uri="{FF2B5EF4-FFF2-40B4-BE49-F238E27FC236}">
                <a16:creationId xmlns:a16="http://schemas.microsoft.com/office/drawing/2014/main" id="{282D8226-B0ED-4AF0-A994-54B8E5035A8B}"/>
              </a:ext>
            </a:extLst>
          </p:cNvPr>
          <p:cNvSpPr txBox="1"/>
          <p:nvPr/>
        </p:nvSpPr>
        <p:spPr>
          <a:xfrm>
            <a:off x="2713703" y="5753872"/>
            <a:ext cx="2207592" cy="400110"/>
          </a:xfrm>
          <a:prstGeom prst="rect">
            <a:avLst/>
          </a:prstGeom>
          <a:noFill/>
        </p:spPr>
        <p:txBody>
          <a:bodyPr wrap="none" rtlCol="0">
            <a:spAutoFit/>
          </a:bodyPr>
          <a:lstStyle/>
          <a:p>
            <a:pPr marL="342900" indent="-342900">
              <a:buFont typeface="Arial" panose="020B0604020202020204" pitchFamily="34" charset="0"/>
              <a:buChar char="•"/>
            </a:pPr>
            <a:r>
              <a:rPr lang="es-ES" sz="2000" b="1" dirty="0">
                <a:latin typeface="Tw Cen MT" panose="020B0602020104020603" pitchFamily="34" charset="0"/>
              </a:rPr>
              <a:t>Documentación</a:t>
            </a:r>
          </a:p>
        </p:txBody>
      </p:sp>
      <p:sp>
        <p:nvSpPr>
          <p:cNvPr id="30" name="Flecha: cheurón 29">
            <a:extLst>
              <a:ext uri="{FF2B5EF4-FFF2-40B4-BE49-F238E27FC236}">
                <a16:creationId xmlns:a16="http://schemas.microsoft.com/office/drawing/2014/main" id="{872006B5-B095-497A-B32B-DFB43E522E6C}"/>
              </a:ext>
            </a:extLst>
          </p:cNvPr>
          <p:cNvSpPr/>
          <p:nvPr/>
        </p:nvSpPr>
        <p:spPr>
          <a:xfrm rot="5400000">
            <a:off x="1727639" y="2137317"/>
            <a:ext cx="829580" cy="630266"/>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1" name="Flecha: cheurón 30">
            <a:extLst>
              <a:ext uri="{FF2B5EF4-FFF2-40B4-BE49-F238E27FC236}">
                <a16:creationId xmlns:a16="http://schemas.microsoft.com/office/drawing/2014/main" id="{D3B94B2A-6FC3-4084-8528-63BBD1995F9D}"/>
              </a:ext>
            </a:extLst>
          </p:cNvPr>
          <p:cNvSpPr/>
          <p:nvPr/>
        </p:nvSpPr>
        <p:spPr>
          <a:xfrm rot="5400000">
            <a:off x="1717807" y="2828609"/>
            <a:ext cx="829580" cy="630266"/>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2" name="Flecha: cheurón 31">
            <a:extLst>
              <a:ext uri="{FF2B5EF4-FFF2-40B4-BE49-F238E27FC236}">
                <a16:creationId xmlns:a16="http://schemas.microsoft.com/office/drawing/2014/main" id="{391C373B-8F02-4CA1-AFDF-A44D80C2882D}"/>
              </a:ext>
            </a:extLst>
          </p:cNvPr>
          <p:cNvSpPr/>
          <p:nvPr/>
        </p:nvSpPr>
        <p:spPr>
          <a:xfrm rot="5400000">
            <a:off x="1712889" y="3585119"/>
            <a:ext cx="829580" cy="630266"/>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3" name="Flecha: cheurón 32">
            <a:extLst>
              <a:ext uri="{FF2B5EF4-FFF2-40B4-BE49-F238E27FC236}">
                <a16:creationId xmlns:a16="http://schemas.microsoft.com/office/drawing/2014/main" id="{18596B92-A1E9-42F0-AE7F-3D5729CD3603}"/>
              </a:ext>
            </a:extLst>
          </p:cNvPr>
          <p:cNvSpPr/>
          <p:nvPr/>
        </p:nvSpPr>
        <p:spPr>
          <a:xfrm rot="5400000">
            <a:off x="1727639" y="4317973"/>
            <a:ext cx="829580" cy="630266"/>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4" name="Flecha: cheurón 33">
            <a:extLst>
              <a:ext uri="{FF2B5EF4-FFF2-40B4-BE49-F238E27FC236}">
                <a16:creationId xmlns:a16="http://schemas.microsoft.com/office/drawing/2014/main" id="{845182BE-8D82-4494-9C0E-9312405FFEE1}"/>
              </a:ext>
            </a:extLst>
          </p:cNvPr>
          <p:cNvSpPr/>
          <p:nvPr/>
        </p:nvSpPr>
        <p:spPr>
          <a:xfrm rot="5400000">
            <a:off x="1717306" y="5055372"/>
            <a:ext cx="829580" cy="630266"/>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5" name="Flecha: cheurón 34">
            <a:extLst>
              <a:ext uri="{FF2B5EF4-FFF2-40B4-BE49-F238E27FC236}">
                <a16:creationId xmlns:a16="http://schemas.microsoft.com/office/drawing/2014/main" id="{AA7E283A-640A-4FE4-AC2D-E743C4A6D7C2}"/>
              </a:ext>
            </a:extLst>
          </p:cNvPr>
          <p:cNvSpPr/>
          <p:nvPr/>
        </p:nvSpPr>
        <p:spPr>
          <a:xfrm rot="5400000">
            <a:off x="1727639" y="5788226"/>
            <a:ext cx="829580" cy="630266"/>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6" name="CuadroTexto 35">
            <a:extLst>
              <a:ext uri="{FF2B5EF4-FFF2-40B4-BE49-F238E27FC236}">
                <a16:creationId xmlns:a16="http://schemas.microsoft.com/office/drawing/2014/main" id="{CEA003AD-97B0-4B2A-BE58-2B5918673654}"/>
              </a:ext>
            </a:extLst>
          </p:cNvPr>
          <p:cNvSpPr txBox="1"/>
          <p:nvPr/>
        </p:nvSpPr>
        <p:spPr>
          <a:xfrm>
            <a:off x="1976836" y="3838490"/>
            <a:ext cx="311304" cy="369332"/>
          </a:xfrm>
          <a:prstGeom prst="rect">
            <a:avLst/>
          </a:prstGeom>
          <a:noFill/>
        </p:spPr>
        <p:txBody>
          <a:bodyPr wrap="none" rtlCol="0">
            <a:spAutoFit/>
          </a:bodyPr>
          <a:lstStyle/>
          <a:p>
            <a:r>
              <a:rPr lang="es-ES" dirty="0">
                <a:solidFill>
                  <a:schemeClr val="bg1"/>
                </a:solidFill>
                <a:latin typeface="Tw Cen MT" panose="020B0602020104020603" pitchFamily="34" charset="0"/>
              </a:rPr>
              <a:t>4</a:t>
            </a:r>
          </a:p>
        </p:txBody>
      </p:sp>
      <p:sp>
        <p:nvSpPr>
          <p:cNvPr id="37" name="CuadroTexto 36">
            <a:extLst>
              <a:ext uri="{FF2B5EF4-FFF2-40B4-BE49-F238E27FC236}">
                <a16:creationId xmlns:a16="http://schemas.microsoft.com/office/drawing/2014/main" id="{8C7E4182-5764-4FB1-A333-10FD15F2B254}"/>
              </a:ext>
            </a:extLst>
          </p:cNvPr>
          <p:cNvSpPr txBox="1"/>
          <p:nvPr/>
        </p:nvSpPr>
        <p:spPr>
          <a:xfrm>
            <a:off x="1991586" y="4546013"/>
            <a:ext cx="311304" cy="369332"/>
          </a:xfrm>
          <a:prstGeom prst="rect">
            <a:avLst/>
          </a:prstGeom>
          <a:noFill/>
        </p:spPr>
        <p:txBody>
          <a:bodyPr wrap="none" rtlCol="0">
            <a:spAutoFit/>
          </a:bodyPr>
          <a:lstStyle/>
          <a:p>
            <a:r>
              <a:rPr lang="es-ES" dirty="0">
                <a:solidFill>
                  <a:schemeClr val="bg1"/>
                </a:solidFill>
                <a:latin typeface="Tw Cen MT" panose="020B0602020104020603" pitchFamily="34" charset="0"/>
              </a:rPr>
              <a:t>5</a:t>
            </a:r>
          </a:p>
        </p:txBody>
      </p:sp>
      <p:sp>
        <p:nvSpPr>
          <p:cNvPr id="38" name="CuadroTexto 37">
            <a:extLst>
              <a:ext uri="{FF2B5EF4-FFF2-40B4-BE49-F238E27FC236}">
                <a16:creationId xmlns:a16="http://schemas.microsoft.com/office/drawing/2014/main" id="{AFF2B603-D1C7-480A-97AF-1A653302122C}"/>
              </a:ext>
            </a:extLst>
          </p:cNvPr>
          <p:cNvSpPr txBox="1"/>
          <p:nvPr/>
        </p:nvSpPr>
        <p:spPr>
          <a:xfrm>
            <a:off x="1994700" y="5262163"/>
            <a:ext cx="311304" cy="369332"/>
          </a:xfrm>
          <a:prstGeom prst="rect">
            <a:avLst/>
          </a:prstGeom>
          <a:noFill/>
        </p:spPr>
        <p:txBody>
          <a:bodyPr wrap="none" rtlCol="0">
            <a:spAutoFit/>
          </a:bodyPr>
          <a:lstStyle/>
          <a:p>
            <a:r>
              <a:rPr lang="es-ES" dirty="0">
                <a:solidFill>
                  <a:schemeClr val="bg1"/>
                </a:solidFill>
                <a:latin typeface="Tw Cen MT" panose="020B0602020104020603" pitchFamily="34" charset="0"/>
              </a:rPr>
              <a:t>6</a:t>
            </a:r>
          </a:p>
        </p:txBody>
      </p:sp>
      <p:sp>
        <p:nvSpPr>
          <p:cNvPr id="39" name="CuadroTexto 38">
            <a:extLst>
              <a:ext uri="{FF2B5EF4-FFF2-40B4-BE49-F238E27FC236}">
                <a16:creationId xmlns:a16="http://schemas.microsoft.com/office/drawing/2014/main" id="{CC80F5F4-520D-433E-998A-513CCF568C5F}"/>
              </a:ext>
            </a:extLst>
          </p:cNvPr>
          <p:cNvSpPr txBox="1"/>
          <p:nvPr/>
        </p:nvSpPr>
        <p:spPr>
          <a:xfrm>
            <a:off x="1994700" y="5998882"/>
            <a:ext cx="311304" cy="369332"/>
          </a:xfrm>
          <a:prstGeom prst="rect">
            <a:avLst/>
          </a:prstGeom>
          <a:noFill/>
        </p:spPr>
        <p:txBody>
          <a:bodyPr wrap="none" rtlCol="0">
            <a:spAutoFit/>
          </a:bodyPr>
          <a:lstStyle/>
          <a:p>
            <a:r>
              <a:rPr lang="es-ES" dirty="0">
                <a:solidFill>
                  <a:schemeClr val="bg1"/>
                </a:solidFill>
                <a:latin typeface="Tw Cen MT" panose="020B0602020104020603" pitchFamily="34" charset="0"/>
              </a:rPr>
              <a:t>7</a:t>
            </a:r>
          </a:p>
        </p:txBody>
      </p:sp>
      <p:sp>
        <p:nvSpPr>
          <p:cNvPr id="40" name="CuadroTexto 39">
            <a:extLst>
              <a:ext uri="{FF2B5EF4-FFF2-40B4-BE49-F238E27FC236}">
                <a16:creationId xmlns:a16="http://schemas.microsoft.com/office/drawing/2014/main" id="{37A5CA54-FD79-497E-AFCD-43BA21734BA0}"/>
              </a:ext>
            </a:extLst>
          </p:cNvPr>
          <p:cNvSpPr txBox="1"/>
          <p:nvPr/>
        </p:nvSpPr>
        <p:spPr>
          <a:xfrm>
            <a:off x="1997184" y="3103913"/>
            <a:ext cx="311304" cy="369332"/>
          </a:xfrm>
          <a:prstGeom prst="rect">
            <a:avLst/>
          </a:prstGeom>
          <a:noFill/>
        </p:spPr>
        <p:txBody>
          <a:bodyPr wrap="none" rtlCol="0">
            <a:spAutoFit/>
          </a:bodyPr>
          <a:lstStyle/>
          <a:p>
            <a:r>
              <a:rPr lang="es-ES" dirty="0">
                <a:solidFill>
                  <a:schemeClr val="bg1"/>
                </a:solidFill>
                <a:latin typeface="Tw Cen MT" panose="020B0602020104020603" pitchFamily="34" charset="0"/>
              </a:rPr>
              <a:t>3</a:t>
            </a:r>
          </a:p>
        </p:txBody>
      </p:sp>
      <p:sp>
        <p:nvSpPr>
          <p:cNvPr id="41" name="CuadroTexto 40">
            <a:extLst>
              <a:ext uri="{FF2B5EF4-FFF2-40B4-BE49-F238E27FC236}">
                <a16:creationId xmlns:a16="http://schemas.microsoft.com/office/drawing/2014/main" id="{430FD9B8-1513-4BF1-9FDA-6701409F7ADF}"/>
              </a:ext>
            </a:extLst>
          </p:cNvPr>
          <p:cNvSpPr txBox="1"/>
          <p:nvPr/>
        </p:nvSpPr>
        <p:spPr>
          <a:xfrm>
            <a:off x="1997184" y="2402615"/>
            <a:ext cx="311304" cy="369332"/>
          </a:xfrm>
          <a:prstGeom prst="rect">
            <a:avLst/>
          </a:prstGeom>
          <a:noFill/>
        </p:spPr>
        <p:txBody>
          <a:bodyPr wrap="none" rtlCol="0">
            <a:spAutoFit/>
          </a:bodyPr>
          <a:lstStyle/>
          <a:p>
            <a:r>
              <a:rPr lang="es-ES" dirty="0">
                <a:solidFill>
                  <a:schemeClr val="bg1"/>
                </a:solidFill>
                <a:latin typeface="Tw Cen MT" panose="020B0602020104020603" pitchFamily="34" charset="0"/>
              </a:rPr>
              <a:t>2</a:t>
            </a:r>
          </a:p>
        </p:txBody>
      </p:sp>
    </p:spTree>
    <p:extLst>
      <p:ext uri="{BB962C8B-B14F-4D97-AF65-F5344CB8AC3E}">
        <p14:creationId xmlns:p14="http://schemas.microsoft.com/office/powerpoint/2010/main" val="18100443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MEDIDAS TRANSITORIAS A LARGO PLAZO</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289953"/>
            <a:ext cx="10432313" cy="5262979"/>
          </a:xfrm>
          <a:prstGeom prst="rect">
            <a:avLst/>
          </a:prstGeom>
        </p:spPr>
        <p:txBody>
          <a:bodyPr wrap="square">
            <a:spAutoFit/>
          </a:bodyPr>
          <a:lstStyle/>
          <a:p>
            <a:r>
              <a:rPr lang="es-ES" sz="2400" b="1" dirty="0">
                <a:solidFill>
                  <a:srgbClr val="C00000"/>
                </a:solidFill>
                <a:latin typeface="Tw Cen MT" panose="020B0602020104020603" pitchFamily="34" charset="0"/>
              </a:rPr>
              <a:t>Medida transitoria sobre los tipos de interés libres de riesgo (Art. </a:t>
            </a:r>
            <a:r>
              <a:rPr lang="es-ES" sz="2400" b="1" dirty="0">
                <a:solidFill>
                  <a:srgbClr val="C00000"/>
                </a:solidFill>
              </a:rPr>
              <a:t>308 </a:t>
            </a:r>
            <a:r>
              <a:rPr lang="es-ES" sz="2400" b="1" dirty="0" err="1">
                <a:solidFill>
                  <a:srgbClr val="C00000"/>
                </a:solidFill>
              </a:rPr>
              <a:t>quater</a:t>
            </a:r>
            <a:r>
              <a:rPr lang="es-ES" sz="2400" b="1" dirty="0">
                <a:solidFill>
                  <a:srgbClr val="C00000"/>
                </a:solidFill>
              </a:rPr>
              <a:t> Directiva SII)</a:t>
            </a:r>
            <a:endParaRPr lang="es-ES" dirty="0"/>
          </a:p>
          <a:p>
            <a:pPr marL="457200" indent="-457200">
              <a:buAutoNum type="arabicPeriod"/>
            </a:pPr>
            <a:r>
              <a:rPr lang="es-ES" sz="2400" dirty="0">
                <a:latin typeface="Tw Cen MT" panose="020B0602020104020603" pitchFamily="34" charset="0"/>
              </a:rPr>
              <a:t>Previa aprobación de su autoridad de supervisión, las empresas de seguros y reaseguros podrán aplicar un ajuste transitorio a la estructura temporal pertinente de tipos de interés sin riesgo con respecto a las obligaciones admisibles en materia de seguros y reaseguros.</a:t>
            </a:r>
          </a:p>
          <a:p>
            <a:pPr marL="457200" indent="-457200">
              <a:buAutoNum type="arabicPeriod"/>
            </a:pPr>
            <a:endParaRPr lang="es-ES" sz="800" dirty="0">
              <a:latin typeface="Tw Cen MT" panose="020B0602020104020603" pitchFamily="34" charset="0"/>
            </a:endParaRPr>
          </a:p>
          <a:p>
            <a:pPr marL="457200" indent="-457200">
              <a:buAutoNum type="arabicPeriod"/>
            </a:pPr>
            <a:r>
              <a:rPr lang="es-ES" sz="2400" dirty="0">
                <a:latin typeface="Tw Cen MT" panose="020B0602020104020603" pitchFamily="34" charset="0"/>
              </a:rPr>
              <a:t>El ajuste se calculará, para cada moneda, como la parte de la diferencia entre:</a:t>
            </a:r>
          </a:p>
          <a:p>
            <a:endParaRPr lang="es-ES" sz="800" dirty="0">
              <a:latin typeface="Tw Cen MT" panose="020B0602020104020603" pitchFamily="34" charset="0"/>
            </a:endParaRPr>
          </a:p>
          <a:p>
            <a:pPr marL="457200" indent="-457200">
              <a:buAutoNum type="alphaLcParenR"/>
            </a:pPr>
            <a:r>
              <a:rPr lang="es-ES" sz="2400" dirty="0"/>
              <a:t>el tipo de interés determinado por la empresa de seguros o reaseguros con arreglo a las disposiciones legales, </a:t>
            </a:r>
            <a:r>
              <a:rPr lang="es-ES" sz="2400" dirty="0">
                <a:latin typeface="Tw Cen MT" panose="020B0602020104020603" pitchFamily="34" charset="0"/>
              </a:rPr>
              <a:t>reglamentarias y administrativas.</a:t>
            </a:r>
            <a:endParaRPr lang="es-ES" sz="2400" dirty="0"/>
          </a:p>
          <a:p>
            <a:pPr marL="457200" indent="-457200">
              <a:buAutoNum type="alphaLcParenR"/>
            </a:pPr>
            <a:endParaRPr lang="es-ES" sz="800" dirty="0"/>
          </a:p>
          <a:p>
            <a:pPr marL="457200" indent="-457200">
              <a:buAutoNum type="alphaLcParenR"/>
            </a:pPr>
            <a:r>
              <a:rPr lang="es-ES" sz="2400" dirty="0"/>
              <a:t>el tipo efectivo anual, calculado como el tipo de descuento único que, aplicado a los flujos de caja de la cartera de obligaciones admisibles de seguro o de reaseguro </a:t>
            </a:r>
          </a:p>
          <a:p>
            <a:endParaRPr lang="es-ES" sz="2400" dirty="0">
              <a:latin typeface="Tw Cen MT" panose="020B0602020104020603" pitchFamily="34" charset="0"/>
            </a:endParaRPr>
          </a:p>
        </p:txBody>
      </p:sp>
    </p:spTree>
    <p:extLst>
      <p:ext uri="{BB962C8B-B14F-4D97-AF65-F5344CB8AC3E}">
        <p14:creationId xmlns:p14="http://schemas.microsoft.com/office/powerpoint/2010/main" val="15498182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MEDIDAS TRANSITORIAS A LARGO PLAZO</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289953"/>
            <a:ext cx="10432313" cy="5509200"/>
          </a:xfrm>
          <a:prstGeom prst="rect">
            <a:avLst/>
          </a:prstGeom>
        </p:spPr>
        <p:txBody>
          <a:bodyPr wrap="square">
            <a:spAutoFit/>
          </a:bodyPr>
          <a:lstStyle/>
          <a:p>
            <a:r>
              <a:rPr lang="es-ES" sz="2400" b="1" dirty="0">
                <a:solidFill>
                  <a:srgbClr val="C00000"/>
                </a:solidFill>
                <a:latin typeface="Tw Cen MT" panose="020B0602020104020603" pitchFamily="34" charset="0"/>
              </a:rPr>
              <a:t>Medidas sobre las provisiones técnicas (Art. </a:t>
            </a:r>
            <a:r>
              <a:rPr lang="es-ES" sz="2400" b="1" dirty="0">
                <a:solidFill>
                  <a:srgbClr val="C00000"/>
                </a:solidFill>
              </a:rPr>
              <a:t>308 quinquies Directiva SII)</a:t>
            </a:r>
            <a:endParaRPr lang="es-ES" sz="2400" b="1" dirty="0">
              <a:solidFill>
                <a:srgbClr val="C00000"/>
              </a:solidFill>
              <a:latin typeface="Tw Cen MT" panose="020B0602020104020603" pitchFamily="34" charset="0"/>
            </a:endParaRPr>
          </a:p>
          <a:p>
            <a:pPr marL="457200" indent="-457200">
              <a:buAutoNum type="arabicPeriod"/>
            </a:pPr>
            <a:r>
              <a:rPr lang="es-ES" sz="2400" dirty="0">
                <a:latin typeface="Tw Cen MT" panose="020B0602020104020603" pitchFamily="34" charset="0"/>
              </a:rPr>
              <a:t>Previa aprobación de su autoridad de supervisión, las empresas de seguros y reaseguros podrán aplicar una deducción transitoria a las provisiones técnicas. Dicha deducción podrá aplicarse al nivel de los grupos de riesgo homogéneos mencionados en el artículo 80. </a:t>
            </a:r>
          </a:p>
          <a:p>
            <a:pPr marL="457200" indent="-457200">
              <a:buAutoNum type="arabicPeriod"/>
            </a:pPr>
            <a:endParaRPr lang="es-ES" sz="800" dirty="0">
              <a:latin typeface="Tw Cen MT" panose="020B0602020104020603" pitchFamily="34" charset="0"/>
            </a:endParaRPr>
          </a:p>
          <a:p>
            <a:pPr marL="457200" indent="-457200">
              <a:buAutoNum type="arabicPeriod"/>
            </a:pPr>
            <a:r>
              <a:rPr lang="es-ES" sz="2400" dirty="0">
                <a:latin typeface="Tw Cen MT" panose="020B0602020104020603" pitchFamily="34" charset="0"/>
              </a:rPr>
              <a:t>La deducción transitoria corresponderá a una parte de la diferencia entre los dos importes siguientes: </a:t>
            </a:r>
          </a:p>
          <a:p>
            <a:pPr marL="457200" indent="-457200">
              <a:buAutoNum type="alphaLcParenR"/>
            </a:pPr>
            <a:r>
              <a:rPr lang="es-ES" sz="2400" dirty="0">
                <a:latin typeface="Tw Cen MT" panose="020B0602020104020603" pitchFamily="34" charset="0"/>
              </a:rPr>
              <a:t>Las provisiones técnicas una vez deducidos los importes recuperables procedentes de los contratos de reaseguro y de las entidades con cometido especial.</a:t>
            </a:r>
          </a:p>
          <a:p>
            <a:pPr marL="457200" indent="-457200">
              <a:buAutoNum type="alphaLcParenR"/>
            </a:pPr>
            <a:endParaRPr lang="es-ES" sz="800" dirty="0">
              <a:latin typeface="Tw Cen MT" panose="020B0602020104020603" pitchFamily="34" charset="0"/>
            </a:endParaRPr>
          </a:p>
          <a:p>
            <a:pPr marL="457200" indent="-457200">
              <a:buAutoNum type="alphaLcParenR"/>
            </a:pPr>
            <a:r>
              <a:rPr lang="es-ES" sz="2400" dirty="0">
                <a:latin typeface="Tw Cen MT" panose="020B0602020104020603" pitchFamily="34" charset="0"/>
              </a:rPr>
              <a:t>Las provisiones técnicas una vez deducidos los importes recuperables procedentes de los contratos de reaseguro calculados de conformidad con las disposiciones legales, reglamentarias y administrativas </a:t>
            </a:r>
          </a:p>
          <a:p>
            <a:endParaRPr lang="es-ES" sz="2400" dirty="0">
              <a:latin typeface="Tw Cen MT" panose="020B0602020104020603" pitchFamily="34" charset="0"/>
            </a:endParaRPr>
          </a:p>
        </p:txBody>
      </p:sp>
    </p:spTree>
    <p:extLst>
      <p:ext uri="{BB962C8B-B14F-4D97-AF65-F5344CB8AC3E}">
        <p14:creationId xmlns:p14="http://schemas.microsoft.com/office/powerpoint/2010/main" val="34910924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8" name="Rectángulo 7">
            <a:extLst>
              <a:ext uri="{FF2B5EF4-FFF2-40B4-BE49-F238E27FC236}">
                <a16:creationId xmlns:a16="http://schemas.microsoft.com/office/drawing/2014/main" id="{DFB696FF-2F2A-4951-9239-D204BA30978D}"/>
              </a:ext>
            </a:extLst>
          </p:cNvPr>
          <p:cNvSpPr/>
          <p:nvPr/>
        </p:nvSpPr>
        <p:spPr>
          <a:xfrm>
            <a:off x="921488" y="2702471"/>
            <a:ext cx="10423423" cy="125993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atin typeface="Consolas" panose="020B0609020204030204" pitchFamily="49" charset="0"/>
              </a:rPr>
              <a:t>AUTOEVALUACIÓN</a:t>
            </a:r>
            <a:endParaRPr lang="es-ES" sz="3200" dirty="0">
              <a:latin typeface="Consolas" panose="020B0609020204030204" pitchFamily="49" charset="0"/>
            </a:endParaRPr>
          </a:p>
        </p:txBody>
      </p:sp>
    </p:spTree>
    <p:extLst>
      <p:ext uri="{BB962C8B-B14F-4D97-AF65-F5344CB8AC3E}">
        <p14:creationId xmlns:p14="http://schemas.microsoft.com/office/powerpoint/2010/main" val="42750292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289953"/>
            <a:ext cx="10432313" cy="5032147"/>
          </a:xfrm>
          <a:prstGeom prst="rect">
            <a:avLst/>
          </a:prstGeom>
        </p:spPr>
        <p:txBody>
          <a:bodyPr wrap="square">
            <a:spAutoFit/>
          </a:bodyPr>
          <a:lstStyle/>
          <a:p>
            <a:pPr marL="265113" indent="-265113">
              <a:spcBef>
                <a:spcPts val="336"/>
              </a:spcBef>
              <a:spcAft>
                <a:spcPts val="336"/>
              </a:spcAft>
            </a:pPr>
            <a:r>
              <a:rPr lang="es-ES" sz="2400" dirty="0">
                <a:latin typeface="Tw Cen MT" panose="020B0602020104020603" pitchFamily="34" charset="0"/>
              </a:rPr>
              <a:t>1. Señale cuál es la respuesta correcta: </a:t>
            </a:r>
            <a:r>
              <a:rPr lang="es-ES" sz="2400" i="1" dirty="0">
                <a:latin typeface="Tw Cen MT" panose="020B0602020104020603" pitchFamily="34" charset="0"/>
              </a:rPr>
              <a:t>“ La mejor estimación del pasivo (BEL) será igual a la media de los flujos de caja futuros ponderada por su probabilidad teniendo en cuenta…</a:t>
            </a:r>
          </a:p>
          <a:p>
            <a:pPr lvl="1">
              <a:spcBef>
                <a:spcPts val="336"/>
              </a:spcBef>
              <a:spcAft>
                <a:spcPts val="336"/>
              </a:spcAft>
            </a:pPr>
            <a:endParaRPr lang="es-ES" sz="800" i="1" dirty="0">
              <a:latin typeface="Tw Cen MT" panose="020B0602020104020603" pitchFamily="34" charset="0"/>
            </a:endParaRPr>
          </a:p>
          <a:p>
            <a:pPr marL="914400" lvl="1" indent="-457200">
              <a:spcBef>
                <a:spcPts val="336"/>
              </a:spcBef>
              <a:spcAft>
                <a:spcPts val="336"/>
              </a:spcAft>
              <a:buAutoNum type="alphaLcParenR"/>
            </a:pPr>
            <a:r>
              <a:rPr lang="es-ES" sz="2400" i="1" dirty="0">
                <a:latin typeface="Tw Cen MT" panose="020B0602020104020603" pitchFamily="34" charset="0"/>
              </a:rPr>
              <a:t>… el valor temporal del dinero (valor actual esperado de los flujos futuros) mediante el uso del tipo de interés técnico estimado como revalorización de los activos de la entidad”</a:t>
            </a:r>
          </a:p>
          <a:p>
            <a:pPr marL="914400" lvl="1" indent="-457200">
              <a:spcBef>
                <a:spcPts val="336"/>
              </a:spcBef>
              <a:spcAft>
                <a:spcPts val="336"/>
              </a:spcAft>
              <a:buFontTx/>
              <a:buAutoNum type="alphaLcParenR"/>
            </a:pPr>
            <a:r>
              <a:rPr lang="es-ES" sz="2400" i="1" dirty="0">
                <a:latin typeface="Tw Cen MT" panose="020B0602020104020603" pitchFamily="34" charset="0"/>
              </a:rPr>
              <a:t>el valor temporal del dinero (valor actual esperado de los flujos futuros) mediante el uso de la estructura temporal de tipos de interés sin riesgo”</a:t>
            </a:r>
          </a:p>
          <a:p>
            <a:pPr marL="914400" lvl="1" indent="-457200">
              <a:spcBef>
                <a:spcPts val="336"/>
              </a:spcBef>
              <a:spcAft>
                <a:spcPts val="336"/>
              </a:spcAft>
              <a:buFontTx/>
              <a:buAutoNum type="alphaLcParenR"/>
            </a:pPr>
            <a:r>
              <a:rPr lang="es-ES" sz="2400" i="1" dirty="0">
                <a:latin typeface="Tw Cen MT" panose="020B0602020104020603" pitchFamily="34" charset="0"/>
              </a:rPr>
              <a:t>el valor temporal del dinero (valor actual esperado de los flujos futuros) mediante la inflación estimada para los siguientes ejercicios futuros”</a:t>
            </a:r>
          </a:p>
          <a:p>
            <a:pPr marL="914400" lvl="1" indent="-457200">
              <a:spcBef>
                <a:spcPts val="336"/>
              </a:spcBef>
              <a:spcAft>
                <a:spcPts val="336"/>
              </a:spcAft>
              <a:buFontTx/>
              <a:buAutoNum type="alphaLcParenR"/>
            </a:pPr>
            <a:r>
              <a:rPr lang="es-ES" sz="2400" i="1" dirty="0">
                <a:latin typeface="Tw Cen MT" panose="020B0602020104020603" pitchFamily="34" charset="0"/>
              </a:rPr>
              <a:t>La rentabilidad esperada que pudieran obtenerse de los activos incluidos en una cartera de referencia”</a:t>
            </a:r>
          </a:p>
        </p:txBody>
      </p:sp>
    </p:spTree>
    <p:extLst>
      <p:ext uri="{BB962C8B-B14F-4D97-AF65-F5344CB8AC3E}">
        <p14:creationId xmlns:p14="http://schemas.microsoft.com/office/powerpoint/2010/main" val="5814745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289953"/>
            <a:ext cx="10432313" cy="5032147"/>
          </a:xfrm>
          <a:prstGeom prst="rect">
            <a:avLst/>
          </a:prstGeom>
        </p:spPr>
        <p:txBody>
          <a:bodyPr wrap="square">
            <a:spAutoFit/>
          </a:bodyPr>
          <a:lstStyle/>
          <a:p>
            <a:pPr marL="265113" indent="-265113">
              <a:spcBef>
                <a:spcPts val="336"/>
              </a:spcBef>
              <a:spcAft>
                <a:spcPts val="336"/>
              </a:spcAft>
            </a:pPr>
            <a:r>
              <a:rPr lang="es-ES" sz="2400" dirty="0">
                <a:latin typeface="Tw Cen MT" panose="020B0602020104020603" pitchFamily="34" charset="0"/>
              </a:rPr>
              <a:t>1. Señale cuál es la respuesta correcta: </a:t>
            </a:r>
            <a:r>
              <a:rPr lang="es-ES" sz="2400" i="1" dirty="0">
                <a:latin typeface="Tw Cen MT" panose="020B0602020104020603" pitchFamily="34" charset="0"/>
              </a:rPr>
              <a:t>“ La mejor estimación del pasivo (BEL) será igual a la media de los flujos de caja futuros ponderada por su probabilidad teniendo en cuenta…</a:t>
            </a:r>
          </a:p>
          <a:p>
            <a:pPr lvl="1">
              <a:spcBef>
                <a:spcPts val="336"/>
              </a:spcBef>
              <a:spcAft>
                <a:spcPts val="336"/>
              </a:spcAft>
            </a:pPr>
            <a:endParaRPr lang="es-ES" sz="800" i="1" dirty="0">
              <a:latin typeface="Tw Cen MT" panose="020B0602020104020603" pitchFamily="34" charset="0"/>
            </a:endParaRPr>
          </a:p>
          <a:p>
            <a:pPr marL="914400" lvl="1" indent="-457200">
              <a:spcBef>
                <a:spcPts val="336"/>
              </a:spcBef>
              <a:spcAft>
                <a:spcPts val="336"/>
              </a:spcAft>
              <a:buAutoNum type="alphaLcParenR"/>
            </a:pPr>
            <a:r>
              <a:rPr lang="es-ES" sz="2400" i="1" dirty="0">
                <a:latin typeface="Tw Cen MT" panose="020B0602020104020603" pitchFamily="34" charset="0"/>
              </a:rPr>
              <a:t>… el valor temporal del dinero (valor actual esperado de los flujos futuros) mediante el uso del tipo de interés técnico estimado como revalorización de los activos de la entidad”</a:t>
            </a:r>
          </a:p>
          <a:p>
            <a:pPr marL="914400" lvl="1" indent="-457200">
              <a:spcBef>
                <a:spcPts val="336"/>
              </a:spcBef>
              <a:spcAft>
                <a:spcPts val="336"/>
              </a:spcAft>
              <a:buFontTx/>
              <a:buAutoNum type="alphaLcParenR"/>
            </a:pPr>
            <a:r>
              <a:rPr lang="es-ES" sz="2400" b="1" i="1" dirty="0">
                <a:latin typeface="Tw Cen MT" panose="020B0602020104020603" pitchFamily="34" charset="0"/>
              </a:rPr>
              <a:t>el valor temporal del dinero (valor actual esperado de los flujos futuros) mediante el uso de la estructura temporal de tipos de interés sin riesgo”</a:t>
            </a:r>
          </a:p>
          <a:p>
            <a:pPr marL="914400" lvl="1" indent="-457200">
              <a:spcBef>
                <a:spcPts val="336"/>
              </a:spcBef>
              <a:spcAft>
                <a:spcPts val="336"/>
              </a:spcAft>
              <a:buFontTx/>
              <a:buAutoNum type="alphaLcParenR"/>
            </a:pPr>
            <a:r>
              <a:rPr lang="es-ES" sz="2400" i="1" dirty="0">
                <a:latin typeface="Tw Cen MT" panose="020B0602020104020603" pitchFamily="34" charset="0"/>
              </a:rPr>
              <a:t>el valor temporal del dinero (valor actual esperado de los flujos futuros) mediante la inflación estimada para los siguientes ejercicios futuros”</a:t>
            </a:r>
          </a:p>
          <a:p>
            <a:pPr marL="914400" lvl="1" indent="-457200">
              <a:spcBef>
                <a:spcPts val="336"/>
              </a:spcBef>
              <a:spcAft>
                <a:spcPts val="336"/>
              </a:spcAft>
              <a:buFontTx/>
              <a:buAutoNum type="alphaLcParenR"/>
            </a:pPr>
            <a:r>
              <a:rPr lang="es-ES" sz="2400" i="1" dirty="0">
                <a:latin typeface="Tw Cen MT" panose="020B0602020104020603" pitchFamily="34" charset="0"/>
              </a:rPr>
              <a:t>La rentabilidad esperada que pudieran obtenerse de los activos incluidos en una cartera de referencia”</a:t>
            </a:r>
          </a:p>
        </p:txBody>
      </p:sp>
    </p:spTree>
    <p:extLst>
      <p:ext uri="{BB962C8B-B14F-4D97-AF65-F5344CB8AC3E}">
        <p14:creationId xmlns:p14="http://schemas.microsoft.com/office/powerpoint/2010/main" val="2806823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8" name="Rectángulo 7">
            <a:extLst>
              <a:ext uri="{FF2B5EF4-FFF2-40B4-BE49-F238E27FC236}">
                <a16:creationId xmlns:a16="http://schemas.microsoft.com/office/drawing/2014/main" id="{41E56598-AB3A-424F-8A7B-3326CB161422}"/>
              </a:ext>
            </a:extLst>
          </p:cNvPr>
          <p:cNvSpPr/>
          <p:nvPr/>
        </p:nvSpPr>
        <p:spPr>
          <a:xfrm>
            <a:off x="921488" y="1154778"/>
            <a:ext cx="10331245" cy="33187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solidFill>
                <a:schemeClr val="tx1"/>
              </a:solidFill>
            </a:endParaRPr>
          </a:p>
          <a:p>
            <a:pPr algn="ctr"/>
            <a:r>
              <a:rPr lang="es-ES" sz="2400" dirty="0">
                <a:solidFill>
                  <a:schemeClr val="tx1"/>
                </a:solidFill>
                <a:latin typeface="Tw Cen MT" panose="020B0602020104020603" pitchFamily="34" charset="0"/>
              </a:rPr>
              <a:t>De acuerdo con el art. 77 de la Directiva 2009/138/CE Solvencia II, la mejor estimación del pasivo será igual a la media de los flujos de caja futuros ponderada por su probabilidad teniendo en cuenta el valor temporal del dinero mediante el uso de la estructura temporal de tipos de interés sin riesgo.</a:t>
            </a:r>
          </a:p>
          <a:p>
            <a:pPr algn="ctr"/>
            <a:endParaRPr lang="es-ES" sz="800" dirty="0">
              <a:latin typeface="Tw Cen MT" panose="020B0602020104020603" pitchFamily="34" charset="0"/>
            </a:endParaRPr>
          </a:p>
          <a:p>
            <a:pPr algn="ctr"/>
            <a:endParaRPr lang="es-ES" dirty="0"/>
          </a:p>
        </p:txBody>
      </p:sp>
    </p:spTree>
    <p:extLst>
      <p:ext uri="{BB962C8B-B14F-4D97-AF65-F5344CB8AC3E}">
        <p14:creationId xmlns:p14="http://schemas.microsoft.com/office/powerpoint/2010/main" val="12167743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289953"/>
            <a:ext cx="10432313" cy="3441968"/>
          </a:xfrm>
          <a:prstGeom prst="rect">
            <a:avLst/>
          </a:prstGeom>
        </p:spPr>
        <p:txBody>
          <a:bodyPr wrap="square">
            <a:spAutoFit/>
          </a:bodyPr>
          <a:lstStyle/>
          <a:p>
            <a:pPr marL="354013" indent="-354013">
              <a:spcBef>
                <a:spcPts val="546"/>
              </a:spcBef>
              <a:spcAft>
                <a:spcPts val="546"/>
              </a:spcAft>
            </a:pPr>
            <a:r>
              <a:rPr lang="es-ES" sz="2400" dirty="0">
                <a:latin typeface="Tw Cen MT" panose="020B0602020104020603" pitchFamily="34" charset="0"/>
              </a:rPr>
              <a:t>2. A la hora de aplicar el </a:t>
            </a:r>
            <a:r>
              <a:rPr lang="es-ES" sz="2400" b="1" dirty="0">
                <a:latin typeface="Tw Cen MT" panose="020B0602020104020603" pitchFamily="34" charset="0"/>
              </a:rPr>
              <a:t>Principio de Proporcionalidad </a:t>
            </a:r>
            <a:r>
              <a:rPr lang="es-ES" sz="2400" dirty="0">
                <a:latin typeface="Tw Cen MT" panose="020B0602020104020603" pitchFamily="34" charset="0"/>
              </a:rPr>
              <a:t>en el cálculo del </a:t>
            </a:r>
            <a:r>
              <a:rPr lang="es-ES" sz="2400" dirty="0" err="1">
                <a:latin typeface="Tw Cen MT" panose="020B0602020104020603" pitchFamily="34" charset="0"/>
              </a:rPr>
              <a:t>Best</a:t>
            </a:r>
            <a:r>
              <a:rPr lang="es-ES" sz="2400" dirty="0">
                <a:latin typeface="Tw Cen MT" panose="020B0602020104020603" pitchFamily="34" charset="0"/>
              </a:rPr>
              <a:t> </a:t>
            </a:r>
            <a:r>
              <a:rPr lang="es-ES" sz="2400" dirty="0" err="1">
                <a:latin typeface="Tw Cen MT" panose="020B0602020104020603" pitchFamily="34" charset="0"/>
              </a:rPr>
              <a:t>Estimate</a:t>
            </a:r>
            <a:r>
              <a:rPr lang="es-ES" sz="2400" dirty="0">
                <a:latin typeface="Tw Cen MT" panose="020B0602020104020603" pitchFamily="34" charset="0"/>
              </a:rPr>
              <a:t>, la entidad debería:</a:t>
            </a:r>
          </a:p>
          <a:p>
            <a:pPr>
              <a:spcBef>
                <a:spcPts val="546"/>
              </a:spcBef>
              <a:spcAft>
                <a:spcPts val="546"/>
              </a:spcAft>
            </a:pPr>
            <a:endParaRPr lang="es-ES" sz="800" dirty="0">
              <a:latin typeface="Tw Cen MT" panose="020B0602020104020603" pitchFamily="34" charset="0"/>
            </a:endParaRPr>
          </a:p>
          <a:p>
            <a:pPr marL="914400" lvl="1" indent="-457200">
              <a:spcBef>
                <a:spcPts val="546"/>
              </a:spcBef>
              <a:spcAft>
                <a:spcPts val="546"/>
              </a:spcAft>
              <a:buAutoNum type="alphaLcParenR"/>
            </a:pPr>
            <a:r>
              <a:rPr lang="es-ES" sz="2400" dirty="0">
                <a:latin typeface="Tw Cen MT" panose="020B0602020104020603" pitchFamily="34" charset="0"/>
              </a:rPr>
              <a:t>Comprobar si la metodología de valoración es adecuada a los riesgos considerando el grado de error que resulte de su aplicación.</a:t>
            </a:r>
          </a:p>
          <a:p>
            <a:pPr marL="914400" lvl="1" indent="-457200">
              <a:spcBef>
                <a:spcPts val="546"/>
              </a:spcBef>
              <a:spcAft>
                <a:spcPts val="546"/>
              </a:spcAft>
              <a:buAutoNum type="alphaLcParenR"/>
            </a:pPr>
            <a:r>
              <a:rPr lang="es-ES" sz="2400" dirty="0">
                <a:latin typeface="Tw Cen MT" panose="020B0602020104020603" pitchFamily="34" charset="0"/>
              </a:rPr>
              <a:t>Validar y hacer un </a:t>
            </a:r>
            <a:r>
              <a:rPr lang="es-ES" sz="2400" i="1" dirty="0">
                <a:latin typeface="Tw Cen MT" panose="020B0602020104020603" pitchFamily="34" charset="0"/>
              </a:rPr>
              <a:t>“back </a:t>
            </a:r>
            <a:r>
              <a:rPr lang="es-ES" sz="2400" i="1" dirty="0" err="1">
                <a:latin typeface="Tw Cen MT" panose="020B0602020104020603" pitchFamily="34" charset="0"/>
              </a:rPr>
              <a:t>testing</a:t>
            </a:r>
            <a:r>
              <a:rPr lang="es-ES" sz="2400" i="1" dirty="0">
                <a:latin typeface="Tw Cen MT" panose="020B0602020104020603" pitchFamily="34" charset="0"/>
              </a:rPr>
              <a:t>” </a:t>
            </a:r>
            <a:r>
              <a:rPr lang="es-ES" sz="2400" dirty="0">
                <a:latin typeface="Tw Cen MT" panose="020B0602020104020603" pitchFamily="34" charset="0"/>
              </a:rPr>
              <a:t>de los resultados.</a:t>
            </a:r>
          </a:p>
          <a:p>
            <a:pPr marL="914400" lvl="1" indent="-457200">
              <a:spcBef>
                <a:spcPts val="546"/>
              </a:spcBef>
              <a:spcAft>
                <a:spcPts val="546"/>
              </a:spcAft>
              <a:buFontTx/>
              <a:buAutoNum type="alphaLcParenR"/>
            </a:pPr>
            <a:r>
              <a:rPr lang="es-ES" sz="2400" dirty="0">
                <a:latin typeface="Tw Cen MT" panose="020B0602020104020603" pitchFamily="34" charset="0"/>
              </a:rPr>
              <a:t>Analizar la naturaleza, dimensión y complejidad de los riesgos subyacentes. </a:t>
            </a:r>
          </a:p>
          <a:p>
            <a:pPr marL="914400" lvl="1" indent="-457200">
              <a:spcBef>
                <a:spcPts val="546"/>
              </a:spcBef>
              <a:spcAft>
                <a:spcPts val="546"/>
              </a:spcAft>
              <a:buAutoNum type="alphaLcParenR"/>
            </a:pPr>
            <a:r>
              <a:rPr lang="es-ES" sz="2400" dirty="0">
                <a:latin typeface="Tw Cen MT" panose="020B0602020104020603" pitchFamily="34" charset="0"/>
              </a:rPr>
              <a:t>Todas las anteriores son correctas</a:t>
            </a:r>
          </a:p>
        </p:txBody>
      </p:sp>
    </p:spTree>
    <p:extLst>
      <p:ext uri="{BB962C8B-B14F-4D97-AF65-F5344CB8AC3E}">
        <p14:creationId xmlns:p14="http://schemas.microsoft.com/office/powerpoint/2010/main" val="42656832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289953"/>
            <a:ext cx="10432313" cy="3441968"/>
          </a:xfrm>
          <a:prstGeom prst="rect">
            <a:avLst/>
          </a:prstGeom>
        </p:spPr>
        <p:txBody>
          <a:bodyPr wrap="square">
            <a:spAutoFit/>
          </a:bodyPr>
          <a:lstStyle/>
          <a:p>
            <a:pPr marL="354013" indent="-354013">
              <a:spcBef>
                <a:spcPts val="546"/>
              </a:spcBef>
              <a:spcAft>
                <a:spcPts val="546"/>
              </a:spcAft>
            </a:pPr>
            <a:r>
              <a:rPr lang="es-ES" sz="2400" dirty="0">
                <a:latin typeface="Tw Cen MT" panose="020B0602020104020603" pitchFamily="34" charset="0"/>
              </a:rPr>
              <a:t>2. A la hora de aplicar el </a:t>
            </a:r>
            <a:r>
              <a:rPr lang="es-ES" sz="2400" b="1" dirty="0">
                <a:latin typeface="Tw Cen MT" panose="020B0602020104020603" pitchFamily="34" charset="0"/>
              </a:rPr>
              <a:t>Principio de Proporcionalidad</a:t>
            </a:r>
            <a:r>
              <a:rPr lang="es-ES" sz="2400" dirty="0">
                <a:latin typeface="Tw Cen MT" panose="020B0602020104020603" pitchFamily="34" charset="0"/>
              </a:rPr>
              <a:t> en el cálculo del </a:t>
            </a:r>
            <a:r>
              <a:rPr lang="es-ES" sz="2400" dirty="0" err="1">
                <a:latin typeface="Tw Cen MT" panose="020B0602020104020603" pitchFamily="34" charset="0"/>
              </a:rPr>
              <a:t>Best</a:t>
            </a:r>
            <a:r>
              <a:rPr lang="es-ES" sz="2400" dirty="0">
                <a:latin typeface="Tw Cen MT" panose="020B0602020104020603" pitchFamily="34" charset="0"/>
              </a:rPr>
              <a:t> </a:t>
            </a:r>
            <a:r>
              <a:rPr lang="es-ES" sz="2400" dirty="0" err="1">
                <a:latin typeface="Tw Cen MT" panose="020B0602020104020603" pitchFamily="34" charset="0"/>
              </a:rPr>
              <a:t>Estimate</a:t>
            </a:r>
            <a:r>
              <a:rPr lang="es-ES" sz="2400" dirty="0">
                <a:latin typeface="Tw Cen MT" panose="020B0602020104020603" pitchFamily="34" charset="0"/>
              </a:rPr>
              <a:t>, la entidad debería:</a:t>
            </a:r>
          </a:p>
          <a:p>
            <a:pPr>
              <a:spcBef>
                <a:spcPts val="546"/>
              </a:spcBef>
              <a:spcAft>
                <a:spcPts val="546"/>
              </a:spcAft>
            </a:pPr>
            <a:endParaRPr lang="es-ES" sz="800" dirty="0">
              <a:latin typeface="Tw Cen MT" panose="020B0602020104020603" pitchFamily="34" charset="0"/>
            </a:endParaRPr>
          </a:p>
          <a:p>
            <a:pPr marL="914400" lvl="1" indent="-457200">
              <a:spcBef>
                <a:spcPts val="546"/>
              </a:spcBef>
              <a:spcAft>
                <a:spcPts val="546"/>
              </a:spcAft>
              <a:buAutoNum type="alphaLcParenR"/>
            </a:pPr>
            <a:r>
              <a:rPr lang="es-ES" sz="2400" dirty="0">
                <a:latin typeface="Tw Cen MT" panose="020B0602020104020603" pitchFamily="34" charset="0"/>
              </a:rPr>
              <a:t>Comprobar si la metodología de valoración es adecuada a los riesgos considerando el grado de error que resulte de su aplicación.</a:t>
            </a:r>
          </a:p>
          <a:p>
            <a:pPr marL="914400" lvl="1" indent="-457200">
              <a:spcBef>
                <a:spcPts val="546"/>
              </a:spcBef>
              <a:spcAft>
                <a:spcPts val="546"/>
              </a:spcAft>
              <a:buAutoNum type="alphaLcParenR"/>
            </a:pPr>
            <a:r>
              <a:rPr lang="es-ES" sz="2400" dirty="0">
                <a:latin typeface="Tw Cen MT" panose="020B0602020104020603" pitchFamily="34" charset="0"/>
              </a:rPr>
              <a:t>Validar y hacer un </a:t>
            </a:r>
            <a:r>
              <a:rPr lang="es-ES" sz="2400" i="1" dirty="0">
                <a:latin typeface="Tw Cen MT" panose="020B0602020104020603" pitchFamily="34" charset="0"/>
              </a:rPr>
              <a:t>“back </a:t>
            </a:r>
            <a:r>
              <a:rPr lang="es-ES" sz="2400" i="1" dirty="0" err="1">
                <a:latin typeface="Tw Cen MT" panose="020B0602020104020603" pitchFamily="34" charset="0"/>
              </a:rPr>
              <a:t>testing</a:t>
            </a:r>
            <a:r>
              <a:rPr lang="es-ES" sz="2400" i="1" dirty="0">
                <a:latin typeface="Tw Cen MT" panose="020B0602020104020603" pitchFamily="34" charset="0"/>
              </a:rPr>
              <a:t>” </a:t>
            </a:r>
            <a:r>
              <a:rPr lang="es-ES" sz="2400" dirty="0">
                <a:latin typeface="Tw Cen MT" panose="020B0602020104020603" pitchFamily="34" charset="0"/>
              </a:rPr>
              <a:t>de los resultados.</a:t>
            </a:r>
          </a:p>
          <a:p>
            <a:pPr marL="914400" lvl="1" indent="-457200">
              <a:spcBef>
                <a:spcPts val="546"/>
              </a:spcBef>
              <a:spcAft>
                <a:spcPts val="546"/>
              </a:spcAft>
              <a:buFontTx/>
              <a:buAutoNum type="alphaLcParenR"/>
            </a:pPr>
            <a:r>
              <a:rPr lang="es-ES" sz="2400" dirty="0">
                <a:latin typeface="Tw Cen MT" panose="020B0602020104020603" pitchFamily="34" charset="0"/>
              </a:rPr>
              <a:t>Analizar la naturaleza, dimensión y complejidad de los riesgos subyacentes. </a:t>
            </a:r>
          </a:p>
          <a:p>
            <a:pPr marL="914400" lvl="1" indent="-457200">
              <a:spcBef>
                <a:spcPts val="546"/>
              </a:spcBef>
              <a:spcAft>
                <a:spcPts val="546"/>
              </a:spcAft>
              <a:buAutoNum type="alphaLcParenR"/>
            </a:pPr>
            <a:r>
              <a:rPr lang="es-ES" sz="2400" b="1" dirty="0">
                <a:latin typeface="Tw Cen MT" panose="020B0602020104020603" pitchFamily="34" charset="0"/>
              </a:rPr>
              <a:t>Todas las anteriores son correctas</a:t>
            </a:r>
          </a:p>
        </p:txBody>
      </p:sp>
    </p:spTree>
    <p:extLst>
      <p:ext uri="{BB962C8B-B14F-4D97-AF65-F5344CB8AC3E}">
        <p14:creationId xmlns:p14="http://schemas.microsoft.com/office/powerpoint/2010/main" val="5630106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5" name="Rectángulo 14">
            <a:extLst>
              <a:ext uri="{FF2B5EF4-FFF2-40B4-BE49-F238E27FC236}">
                <a16:creationId xmlns:a16="http://schemas.microsoft.com/office/drawing/2014/main" id="{8386C1C1-B9DF-4A7D-A895-58293570444F}"/>
              </a:ext>
            </a:extLst>
          </p:cNvPr>
          <p:cNvSpPr/>
          <p:nvPr/>
        </p:nvSpPr>
        <p:spPr>
          <a:xfrm>
            <a:off x="921487" y="1129308"/>
            <a:ext cx="10423423" cy="386472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dirty="0">
                <a:solidFill>
                  <a:schemeClr val="tx1"/>
                </a:solidFill>
                <a:latin typeface="Tw Cen MT" panose="020B0602020104020603" pitchFamily="34" charset="0"/>
              </a:rPr>
              <a:t>La aplicación del principio de proporcionalidad deben seguir tres pasos:</a:t>
            </a:r>
          </a:p>
          <a:p>
            <a:pPr lvl="1"/>
            <a:r>
              <a:rPr lang="es-ES" sz="2400" dirty="0">
                <a:solidFill>
                  <a:schemeClr val="tx1"/>
                </a:solidFill>
                <a:latin typeface="Tw Cen MT" panose="020B0602020104020603" pitchFamily="34" charset="0"/>
              </a:rPr>
              <a:t>1. Analizar la </a:t>
            </a:r>
            <a:r>
              <a:rPr lang="es-ES" sz="2400" b="1" dirty="0">
                <a:solidFill>
                  <a:schemeClr val="tx1"/>
                </a:solidFill>
                <a:latin typeface="Tw Cen MT" panose="020B0602020104020603" pitchFamily="34" charset="0"/>
              </a:rPr>
              <a:t>naturaleza, dimensión y complejidad de los riesgos subyacentes</a:t>
            </a:r>
            <a:r>
              <a:rPr lang="es-ES" sz="2400" dirty="0">
                <a:solidFill>
                  <a:schemeClr val="tx1"/>
                </a:solidFill>
                <a:latin typeface="Tw Cen MT" panose="020B0602020104020603" pitchFamily="34" charset="0"/>
              </a:rPr>
              <a:t>. </a:t>
            </a:r>
          </a:p>
          <a:p>
            <a:pPr lvl="1"/>
            <a:r>
              <a:rPr lang="es-ES" sz="2400" dirty="0">
                <a:solidFill>
                  <a:schemeClr val="tx1"/>
                </a:solidFill>
                <a:latin typeface="Tw Cen MT" panose="020B0602020104020603" pitchFamily="34" charset="0"/>
              </a:rPr>
              <a:t>2. Comprobar si la metodología de valoración es adecuada a los riesgos considerando el </a:t>
            </a:r>
            <a:r>
              <a:rPr lang="es-ES" sz="2400" b="1" dirty="0">
                <a:solidFill>
                  <a:schemeClr val="tx1"/>
                </a:solidFill>
                <a:latin typeface="Tw Cen MT" panose="020B0602020104020603" pitchFamily="34" charset="0"/>
              </a:rPr>
              <a:t>grado de error </a:t>
            </a:r>
            <a:r>
              <a:rPr lang="es-ES" sz="2400" dirty="0">
                <a:solidFill>
                  <a:schemeClr val="tx1"/>
                </a:solidFill>
                <a:latin typeface="Tw Cen MT" panose="020B0602020104020603" pitchFamily="34" charset="0"/>
              </a:rPr>
              <a:t>que resulte de su aplicación. </a:t>
            </a:r>
          </a:p>
          <a:p>
            <a:pPr lvl="1"/>
            <a:r>
              <a:rPr lang="es-ES" sz="2400" dirty="0">
                <a:solidFill>
                  <a:schemeClr val="tx1"/>
                </a:solidFill>
                <a:latin typeface="Tw Cen MT" panose="020B0602020104020603" pitchFamily="34" charset="0"/>
              </a:rPr>
              <a:t>3. Validar y hacer un  de los resultados. </a:t>
            </a:r>
          </a:p>
          <a:p>
            <a:pPr algn="ctr"/>
            <a:endParaRPr lang="es-ES" sz="2400" dirty="0">
              <a:latin typeface="Tw Cen MT" panose="020B0602020104020603" pitchFamily="34" charset="0"/>
            </a:endParaRPr>
          </a:p>
          <a:p>
            <a:pPr algn="ctr"/>
            <a:endParaRPr lang="es-ES" sz="2400" dirty="0">
              <a:latin typeface="Tw Cen MT" panose="020B0602020104020603" pitchFamily="34" charset="0"/>
            </a:endParaRPr>
          </a:p>
        </p:txBody>
      </p:sp>
    </p:spTree>
    <p:extLst>
      <p:ext uri="{BB962C8B-B14F-4D97-AF65-F5344CB8AC3E}">
        <p14:creationId xmlns:p14="http://schemas.microsoft.com/office/powerpoint/2010/main" val="40073583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118076"/>
            <a:ext cx="10432313" cy="5037276"/>
          </a:xfrm>
          <a:prstGeom prst="rect">
            <a:avLst/>
          </a:prstGeom>
        </p:spPr>
        <p:txBody>
          <a:bodyPr wrap="square">
            <a:spAutoFit/>
          </a:bodyPr>
          <a:lstStyle/>
          <a:p>
            <a:pPr marL="354013" indent="-354013">
              <a:spcBef>
                <a:spcPts val="546"/>
              </a:spcBef>
              <a:spcAft>
                <a:spcPts val="546"/>
              </a:spcAft>
            </a:pPr>
            <a:r>
              <a:rPr lang="es-ES" sz="2400" dirty="0">
                <a:latin typeface="Tw Cen MT" panose="020B0602020104020603" pitchFamily="34" charset="0"/>
              </a:rPr>
              <a:t>3. A la hora de determinar las </a:t>
            </a:r>
            <a:r>
              <a:rPr lang="es-ES" sz="2400" b="1" dirty="0">
                <a:latin typeface="Tw Cen MT" panose="020B0602020104020603" pitchFamily="34" charset="0"/>
              </a:rPr>
              <a:t>hipótesis de cálculo de los flujos futuros en el BEL</a:t>
            </a:r>
            <a:r>
              <a:rPr lang="es-ES" sz="2400" dirty="0">
                <a:latin typeface="Tw Cen MT" panose="020B0602020104020603" pitchFamily="34" charset="0"/>
              </a:rPr>
              <a:t>, la entidad debería:</a:t>
            </a:r>
            <a:endParaRPr lang="es-ES" sz="800" dirty="0">
              <a:latin typeface="Tw Cen MT" panose="020B0602020104020603" pitchFamily="34" charset="0"/>
            </a:endParaRPr>
          </a:p>
          <a:p>
            <a:pPr marL="914400" lvl="1" indent="-457200">
              <a:spcBef>
                <a:spcPts val="546"/>
              </a:spcBef>
              <a:spcAft>
                <a:spcPts val="546"/>
              </a:spcAft>
              <a:buAutoNum type="alphaLcParenR"/>
            </a:pPr>
            <a:r>
              <a:rPr lang="es-ES" sz="2400" dirty="0">
                <a:latin typeface="Tw Cen MT" panose="020B0602020104020603" pitchFamily="34" charset="0"/>
              </a:rPr>
              <a:t>Debe estar basadas en información histórica por grupos homogéneos de la compañía sin márgenes prudenciales, ser consistente, relevante y tener en cuenta posibles cambios futuros y acciones de gestión futura de la entidad.</a:t>
            </a:r>
          </a:p>
          <a:p>
            <a:pPr marL="914400" lvl="1" indent="-457200">
              <a:spcBef>
                <a:spcPts val="546"/>
              </a:spcBef>
              <a:spcAft>
                <a:spcPts val="546"/>
              </a:spcAft>
              <a:buFontTx/>
              <a:buAutoNum type="alphaLcParenR"/>
            </a:pPr>
            <a:r>
              <a:rPr lang="es-ES" sz="2400" dirty="0">
                <a:latin typeface="Tw Cen MT" panose="020B0602020104020603" pitchFamily="34" charset="0"/>
              </a:rPr>
              <a:t>Debe determinarlas por grupos homogéneos de riesgo y tener en cuenta los posibles cambios futuros de estas hipótesis, así como las propias acciones de gestión futura de la entidad.</a:t>
            </a:r>
            <a:endParaRPr lang="es-ES" sz="2400" b="1" dirty="0">
              <a:latin typeface="Tw Cen MT" panose="020B0602020104020603" pitchFamily="34" charset="0"/>
            </a:endParaRPr>
          </a:p>
          <a:p>
            <a:pPr marL="914400" lvl="1" indent="-457200">
              <a:spcBef>
                <a:spcPts val="546"/>
              </a:spcBef>
              <a:spcAft>
                <a:spcPts val="546"/>
              </a:spcAft>
              <a:buAutoNum type="alphaLcParenR"/>
            </a:pPr>
            <a:r>
              <a:rPr lang="es-ES" sz="2400" dirty="0">
                <a:latin typeface="Tw Cen MT" panose="020B0602020104020603" pitchFamily="34" charset="0"/>
              </a:rPr>
              <a:t>Debe estar basadas en información histórica por grupos homogéneos de la compañía con márgenes prudenciales, ser consistente, relevante y tener en cuenta posibles cambios futuros y acciones de gestión futura de la entidad.</a:t>
            </a:r>
          </a:p>
          <a:p>
            <a:pPr marL="914400" lvl="1" indent="-457200">
              <a:spcBef>
                <a:spcPts val="546"/>
              </a:spcBef>
              <a:spcAft>
                <a:spcPts val="546"/>
              </a:spcAft>
              <a:buAutoNum type="alphaLcParenR"/>
            </a:pPr>
            <a:r>
              <a:rPr lang="es-ES" sz="2400" dirty="0">
                <a:latin typeface="Tw Cen MT" panose="020B0602020104020603" pitchFamily="34" charset="0"/>
              </a:rPr>
              <a:t>Todas las anteriores son incorrectas</a:t>
            </a:r>
          </a:p>
        </p:txBody>
      </p:sp>
    </p:spTree>
    <p:extLst>
      <p:ext uri="{BB962C8B-B14F-4D97-AF65-F5344CB8AC3E}">
        <p14:creationId xmlns:p14="http://schemas.microsoft.com/office/powerpoint/2010/main" val="1755574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562829"/>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SEGMENTACIÓN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5" name="Rectángulo 14">
            <a:extLst>
              <a:ext uri="{FF2B5EF4-FFF2-40B4-BE49-F238E27FC236}">
                <a16:creationId xmlns:a16="http://schemas.microsoft.com/office/drawing/2014/main" id="{8386C1C1-B9DF-4A7D-A895-58293570444F}"/>
              </a:ext>
            </a:extLst>
          </p:cNvPr>
          <p:cNvSpPr/>
          <p:nvPr/>
        </p:nvSpPr>
        <p:spPr>
          <a:xfrm>
            <a:off x="921487" y="1129309"/>
            <a:ext cx="10331245" cy="90836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i="1" dirty="0">
                <a:latin typeface="Tw Cen MT" panose="020B0602020104020603" pitchFamily="34" charset="0"/>
              </a:rPr>
              <a:t>Las empresas de seguro, al calcular sus PT, segmentarán sus obligaciones de seguro en grupos homogéneos de riesgo, y como mínimo por líneas de negocio.</a:t>
            </a:r>
            <a:endParaRPr lang="es-ES" sz="2400" dirty="0">
              <a:latin typeface="Tw Cen MT" panose="020B0602020104020603" pitchFamily="34" charset="0"/>
            </a:endParaRPr>
          </a:p>
        </p:txBody>
      </p:sp>
      <p:sp>
        <p:nvSpPr>
          <p:cNvPr id="16" name="CuadroTexto 15">
            <a:extLst>
              <a:ext uri="{FF2B5EF4-FFF2-40B4-BE49-F238E27FC236}">
                <a16:creationId xmlns:a16="http://schemas.microsoft.com/office/drawing/2014/main" id="{7913B3E2-BB23-45AF-B744-78CDCD612911}"/>
              </a:ext>
            </a:extLst>
          </p:cNvPr>
          <p:cNvSpPr txBox="1"/>
          <p:nvPr/>
        </p:nvSpPr>
        <p:spPr>
          <a:xfrm>
            <a:off x="930377" y="2099361"/>
            <a:ext cx="10331245" cy="461665"/>
          </a:xfrm>
          <a:prstGeom prst="rect">
            <a:avLst/>
          </a:prstGeom>
          <a:noFill/>
        </p:spPr>
        <p:txBody>
          <a:bodyPr wrap="square" rtlCol="0">
            <a:spAutoFit/>
          </a:bodyPr>
          <a:lstStyle/>
          <a:p>
            <a:r>
              <a:rPr lang="es-ES" sz="2400" b="1" dirty="0">
                <a:latin typeface="Tw Cen MT" panose="020B0602020104020603" pitchFamily="34" charset="0"/>
              </a:rPr>
              <a:t>SII define 16+1 líneas de negocio:</a:t>
            </a:r>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2F8037C7-A402-4EC5-8B60-80E907BBB283}"/>
              </a:ext>
            </a:extLst>
          </p:cNvPr>
          <p:cNvSpPr/>
          <p:nvPr/>
        </p:nvSpPr>
        <p:spPr>
          <a:xfrm>
            <a:off x="1514168" y="2662356"/>
            <a:ext cx="2654709" cy="46166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Tw Cen MT" panose="020B0602020104020603" pitchFamily="34" charset="0"/>
              </a:rPr>
              <a:t>Seguros de Vida con PB</a:t>
            </a:r>
          </a:p>
        </p:txBody>
      </p:sp>
      <p:sp>
        <p:nvSpPr>
          <p:cNvPr id="9" name="Rectángulo 8">
            <a:extLst>
              <a:ext uri="{FF2B5EF4-FFF2-40B4-BE49-F238E27FC236}">
                <a16:creationId xmlns:a16="http://schemas.microsoft.com/office/drawing/2014/main" id="{1543E8B3-750F-4D3D-80F6-352D2D308AB5}"/>
              </a:ext>
            </a:extLst>
          </p:cNvPr>
          <p:cNvSpPr/>
          <p:nvPr/>
        </p:nvSpPr>
        <p:spPr>
          <a:xfrm>
            <a:off x="1514167" y="3227537"/>
            <a:ext cx="2654709" cy="46166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latin typeface="Tw Cen MT" panose="020B0602020104020603" pitchFamily="34" charset="0"/>
              </a:rPr>
              <a:t>Unit-linked</a:t>
            </a:r>
            <a:endParaRPr lang="es-ES" dirty="0">
              <a:latin typeface="Tw Cen MT" panose="020B0602020104020603" pitchFamily="34" charset="0"/>
            </a:endParaRPr>
          </a:p>
        </p:txBody>
      </p:sp>
      <p:sp>
        <p:nvSpPr>
          <p:cNvPr id="10" name="Rectángulo 9">
            <a:extLst>
              <a:ext uri="{FF2B5EF4-FFF2-40B4-BE49-F238E27FC236}">
                <a16:creationId xmlns:a16="http://schemas.microsoft.com/office/drawing/2014/main" id="{087934F2-69E3-4716-8413-2555E1505CC0}"/>
              </a:ext>
            </a:extLst>
          </p:cNvPr>
          <p:cNvSpPr/>
          <p:nvPr/>
        </p:nvSpPr>
        <p:spPr>
          <a:xfrm>
            <a:off x="7624916" y="3234137"/>
            <a:ext cx="2654709" cy="46166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Tw Cen MT" panose="020B0602020104020603" pitchFamily="34" charset="0"/>
              </a:rPr>
              <a:t>Supervivencia</a:t>
            </a:r>
          </a:p>
        </p:txBody>
      </p:sp>
      <p:sp>
        <p:nvSpPr>
          <p:cNvPr id="11" name="Rectángulo 10">
            <a:extLst>
              <a:ext uri="{FF2B5EF4-FFF2-40B4-BE49-F238E27FC236}">
                <a16:creationId xmlns:a16="http://schemas.microsoft.com/office/drawing/2014/main" id="{E484F1BF-2A5A-40D7-8CBE-E0BE6C675FAB}"/>
              </a:ext>
            </a:extLst>
          </p:cNvPr>
          <p:cNvSpPr/>
          <p:nvPr/>
        </p:nvSpPr>
        <p:spPr>
          <a:xfrm>
            <a:off x="7624917" y="2666074"/>
            <a:ext cx="2654709" cy="46166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Tw Cen MT" panose="020B0602020104020603" pitchFamily="34" charset="0"/>
              </a:rPr>
              <a:t>Fallecimiento</a:t>
            </a:r>
          </a:p>
        </p:txBody>
      </p:sp>
      <p:sp>
        <p:nvSpPr>
          <p:cNvPr id="12" name="Rectángulo 11">
            <a:extLst>
              <a:ext uri="{FF2B5EF4-FFF2-40B4-BE49-F238E27FC236}">
                <a16:creationId xmlns:a16="http://schemas.microsoft.com/office/drawing/2014/main" id="{ED52AE59-63BC-463F-AD17-31EA1236B171}"/>
              </a:ext>
            </a:extLst>
          </p:cNvPr>
          <p:cNvSpPr/>
          <p:nvPr/>
        </p:nvSpPr>
        <p:spPr>
          <a:xfrm>
            <a:off x="1514166" y="3773417"/>
            <a:ext cx="2654709" cy="46166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Tw Cen MT" panose="020B0602020104020603" pitchFamily="34" charset="0"/>
              </a:rPr>
              <a:t>Otros seguros de Vida</a:t>
            </a:r>
          </a:p>
        </p:txBody>
      </p:sp>
      <p:sp>
        <p:nvSpPr>
          <p:cNvPr id="13" name="Rectángulo 12">
            <a:extLst>
              <a:ext uri="{FF2B5EF4-FFF2-40B4-BE49-F238E27FC236}">
                <a16:creationId xmlns:a16="http://schemas.microsoft.com/office/drawing/2014/main" id="{39F71E04-0F3D-4409-815B-BA93750FE26B}"/>
              </a:ext>
            </a:extLst>
          </p:cNvPr>
          <p:cNvSpPr/>
          <p:nvPr/>
        </p:nvSpPr>
        <p:spPr>
          <a:xfrm>
            <a:off x="7624915" y="3819347"/>
            <a:ext cx="2654709" cy="46166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Tw Cen MT" panose="020B0602020104020603" pitchFamily="34" charset="0"/>
              </a:rPr>
              <a:t>Invalidez</a:t>
            </a:r>
          </a:p>
        </p:txBody>
      </p:sp>
      <p:sp>
        <p:nvSpPr>
          <p:cNvPr id="14" name="Rectángulo 13">
            <a:extLst>
              <a:ext uri="{FF2B5EF4-FFF2-40B4-BE49-F238E27FC236}">
                <a16:creationId xmlns:a16="http://schemas.microsoft.com/office/drawing/2014/main" id="{F29EE86F-206C-41E3-9B4F-50BCC5D932CD}"/>
              </a:ext>
            </a:extLst>
          </p:cNvPr>
          <p:cNvSpPr/>
          <p:nvPr/>
        </p:nvSpPr>
        <p:spPr>
          <a:xfrm>
            <a:off x="1514168" y="4355713"/>
            <a:ext cx="2654709" cy="46166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Tw Cen MT" panose="020B0602020104020603" pitchFamily="34" charset="0"/>
              </a:rPr>
              <a:t>Reaseguro Aceptado</a:t>
            </a:r>
          </a:p>
        </p:txBody>
      </p:sp>
      <p:sp>
        <p:nvSpPr>
          <p:cNvPr id="17" name="Rectángulo 16">
            <a:extLst>
              <a:ext uri="{FF2B5EF4-FFF2-40B4-BE49-F238E27FC236}">
                <a16:creationId xmlns:a16="http://schemas.microsoft.com/office/drawing/2014/main" id="{AAF33E53-1B2E-4370-A364-A5AB32754747}"/>
              </a:ext>
            </a:extLst>
          </p:cNvPr>
          <p:cNvSpPr/>
          <p:nvPr/>
        </p:nvSpPr>
        <p:spPr>
          <a:xfrm>
            <a:off x="7624914" y="4355713"/>
            <a:ext cx="2654709" cy="46166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Tw Cen MT" panose="020B0602020104020603" pitchFamily="34" charset="0"/>
              </a:rPr>
              <a:t>Ahorro</a:t>
            </a:r>
          </a:p>
        </p:txBody>
      </p:sp>
      <p:sp>
        <p:nvSpPr>
          <p:cNvPr id="18" name="Rectángulo 17">
            <a:extLst>
              <a:ext uri="{FF2B5EF4-FFF2-40B4-BE49-F238E27FC236}">
                <a16:creationId xmlns:a16="http://schemas.microsoft.com/office/drawing/2014/main" id="{E533ADE0-0895-45D7-A3AD-BDC7DA15066B}"/>
              </a:ext>
            </a:extLst>
          </p:cNvPr>
          <p:cNvSpPr/>
          <p:nvPr/>
        </p:nvSpPr>
        <p:spPr>
          <a:xfrm>
            <a:off x="1514166" y="4900576"/>
            <a:ext cx="8765455" cy="46166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Tw Cen MT" panose="020B0602020104020603" pitchFamily="34" charset="0"/>
              </a:rPr>
              <a:t>Seguros de Renta con origen en coberturas de No Vida</a:t>
            </a:r>
          </a:p>
        </p:txBody>
      </p:sp>
      <p:sp>
        <p:nvSpPr>
          <p:cNvPr id="5" name="Signo de multiplicación 4">
            <a:extLst>
              <a:ext uri="{FF2B5EF4-FFF2-40B4-BE49-F238E27FC236}">
                <a16:creationId xmlns:a16="http://schemas.microsoft.com/office/drawing/2014/main" id="{5FF24001-7533-41F7-AEBA-CE7A0511821D}"/>
              </a:ext>
            </a:extLst>
          </p:cNvPr>
          <p:cNvSpPr/>
          <p:nvPr/>
        </p:nvSpPr>
        <p:spPr>
          <a:xfrm>
            <a:off x="5211097" y="3206189"/>
            <a:ext cx="1494503" cy="1215596"/>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744B2A42-B9F8-464E-9824-0694A4A15487}"/>
              </a:ext>
            </a:extLst>
          </p:cNvPr>
          <p:cNvSpPr txBox="1"/>
          <p:nvPr/>
        </p:nvSpPr>
        <p:spPr>
          <a:xfrm>
            <a:off x="1012722" y="5296169"/>
            <a:ext cx="10117393" cy="1200329"/>
          </a:xfrm>
          <a:prstGeom prst="rect">
            <a:avLst/>
          </a:prstGeom>
          <a:noFill/>
        </p:spPr>
        <p:txBody>
          <a:bodyPr wrap="square" rtlCol="0">
            <a:spAutoFit/>
          </a:bodyPr>
          <a:lstStyle/>
          <a:p>
            <a:r>
              <a:rPr lang="es-ES" b="1" dirty="0">
                <a:latin typeface="Tw Cen MT" panose="020B0602020104020603" pitchFamily="34" charset="0"/>
              </a:rPr>
              <a:t>Principios</a:t>
            </a:r>
            <a:r>
              <a:rPr lang="es-ES" dirty="0">
                <a:latin typeface="Tw Cen MT" panose="020B0602020104020603" pitchFamily="34" charset="0"/>
              </a:rPr>
              <a:t>:</a:t>
            </a:r>
          </a:p>
          <a:p>
            <a:r>
              <a:rPr lang="es-ES" dirty="0">
                <a:latin typeface="Tw Cen MT" panose="020B0602020104020603" pitchFamily="34" charset="0"/>
              </a:rPr>
              <a:t>1. Una mayor granularidad permite una valoración más precisa. </a:t>
            </a:r>
          </a:p>
          <a:p>
            <a:r>
              <a:rPr lang="es-ES" dirty="0">
                <a:latin typeface="Tw Cen MT" panose="020B0602020104020603" pitchFamily="34" charset="0"/>
              </a:rPr>
              <a:t>2. Principio de fondo (riesgos) sobre forma (contrato legal). </a:t>
            </a:r>
          </a:p>
          <a:p>
            <a:r>
              <a:rPr lang="es-ES" dirty="0">
                <a:latin typeface="Tw Cen MT" panose="020B0602020104020603" pitchFamily="34" charset="0"/>
              </a:rPr>
              <a:t>3. No se siguen las clasificaciones jurídicas/contables. </a:t>
            </a:r>
          </a:p>
        </p:txBody>
      </p:sp>
    </p:spTree>
    <p:extLst>
      <p:ext uri="{BB962C8B-B14F-4D97-AF65-F5344CB8AC3E}">
        <p14:creationId xmlns:p14="http://schemas.microsoft.com/office/powerpoint/2010/main" val="3295533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118076"/>
            <a:ext cx="10432313" cy="5406608"/>
          </a:xfrm>
          <a:prstGeom prst="rect">
            <a:avLst/>
          </a:prstGeom>
        </p:spPr>
        <p:txBody>
          <a:bodyPr wrap="square">
            <a:spAutoFit/>
          </a:bodyPr>
          <a:lstStyle/>
          <a:p>
            <a:pPr marL="354013" indent="-354013">
              <a:spcBef>
                <a:spcPts val="546"/>
              </a:spcBef>
              <a:spcAft>
                <a:spcPts val="546"/>
              </a:spcAft>
            </a:pPr>
            <a:r>
              <a:rPr lang="es-ES" sz="2400" dirty="0">
                <a:latin typeface="Tw Cen MT" panose="020B0602020104020603" pitchFamily="34" charset="0"/>
              </a:rPr>
              <a:t>3. A la hora de determinar las </a:t>
            </a:r>
            <a:r>
              <a:rPr lang="es-ES" sz="2400" b="1" dirty="0">
                <a:latin typeface="Tw Cen MT" panose="020B0602020104020603" pitchFamily="34" charset="0"/>
              </a:rPr>
              <a:t>hipótesis de cálculo de los flujos futuros en el BEL</a:t>
            </a:r>
            <a:r>
              <a:rPr lang="es-ES" sz="2400" dirty="0">
                <a:latin typeface="Tw Cen MT" panose="020B0602020104020603" pitchFamily="34" charset="0"/>
              </a:rPr>
              <a:t>, la entidad debería:</a:t>
            </a:r>
            <a:endParaRPr lang="es-ES" sz="800" dirty="0">
              <a:latin typeface="Tw Cen MT" panose="020B0602020104020603" pitchFamily="34" charset="0"/>
            </a:endParaRPr>
          </a:p>
          <a:p>
            <a:pPr marL="914400" lvl="1" indent="-457200">
              <a:spcBef>
                <a:spcPts val="546"/>
              </a:spcBef>
              <a:spcAft>
                <a:spcPts val="546"/>
              </a:spcAft>
              <a:buAutoNum type="alphaLcParenR"/>
            </a:pPr>
            <a:r>
              <a:rPr lang="es-ES" sz="2400" b="1" dirty="0">
                <a:latin typeface="Tw Cen MT" panose="020B0602020104020603" pitchFamily="34" charset="0"/>
              </a:rPr>
              <a:t>Debe estar basadas en información histórica por grupos homogéneos de la compañía sin márgenes prudenciales, ser consistente, relevante y tener en cuenta posibles cambios futuros y acciones de gestión futura de la entidad.</a:t>
            </a:r>
          </a:p>
          <a:p>
            <a:pPr marL="914400" lvl="1" indent="-457200">
              <a:spcBef>
                <a:spcPts val="546"/>
              </a:spcBef>
              <a:spcAft>
                <a:spcPts val="546"/>
              </a:spcAft>
              <a:buFontTx/>
              <a:buAutoNum type="alphaLcParenR"/>
            </a:pPr>
            <a:r>
              <a:rPr lang="es-ES" sz="2400" dirty="0">
                <a:latin typeface="Tw Cen MT" panose="020B0602020104020603" pitchFamily="34" charset="0"/>
              </a:rPr>
              <a:t>Debe determinarlas por grupos homogéneos de riesgo y tener en cuenta los posibles cambios futuros de estas hipótesis, así como las propias acciones de gestión futura de la entidad.</a:t>
            </a:r>
            <a:endParaRPr lang="es-ES" sz="2400" b="1" dirty="0">
              <a:latin typeface="Tw Cen MT" panose="020B0602020104020603" pitchFamily="34" charset="0"/>
            </a:endParaRPr>
          </a:p>
          <a:p>
            <a:pPr marL="914400" lvl="1" indent="-457200">
              <a:spcBef>
                <a:spcPts val="546"/>
              </a:spcBef>
              <a:spcAft>
                <a:spcPts val="546"/>
              </a:spcAft>
              <a:buAutoNum type="alphaLcParenR"/>
            </a:pPr>
            <a:r>
              <a:rPr lang="es-ES" sz="2400" dirty="0">
                <a:latin typeface="Tw Cen MT" panose="020B0602020104020603" pitchFamily="34" charset="0"/>
              </a:rPr>
              <a:t>Debe estar basadas en información histórica por grupos homogéneos de la compañía con márgenes prudenciales, ser consistente, relevante y tener en cuenta posibles cambios futuros y acciones de gestión futura de la entidad.</a:t>
            </a:r>
          </a:p>
          <a:p>
            <a:pPr marL="914400" lvl="1" indent="-457200">
              <a:spcBef>
                <a:spcPts val="546"/>
              </a:spcBef>
              <a:spcAft>
                <a:spcPts val="546"/>
              </a:spcAft>
              <a:buAutoNum type="alphaLcParenR"/>
            </a:pPr>
            <a:r>
              <a:rPr lang="es-ES" sz="2400" dirty="0">
                <a:latin typeface="Tw Cen MT" panose="020B0602020104020603" pitchFamily="34" charset="0"/>
              </a:rPr>
              <a:t>Todas las anteriores son incorrectas</a:t>
            </a:r>
          </a:p>
        </p:txBody>
      </p:sp>
    </p:spTree>
    <p:extLst>
      <p:ext uri="{BB962C8B-B14F-4D97-AF65-F5344CB8AC3E}">
        <p14:creationId xmlns:p14="http://schemas.microsoft.com/office/powerpoint/2010/main" val="20116173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5" name="Rectángulo 14">
            <a:extLst>
              <a:ext uri="{FF2B5EF4-FFF2-40B4-BE49-F238E27FC236}">
                <a16:creationId xmlns:a16="http://schemas.microsoft.com/office/drawing/2014/main" id="{8386C1C1-B9DF-4A7D-A895-58293570444F}"/>
              </a:ext>
            </a:extLst>
          </p:cNvPr>
          <p:cNvSpPr/>
          <p:nvPr/>
        </p:nvSpPr>
        <p:spPr>
          <a:xfrm>
            <a:off x="921487" y="1129308"/>
            <a:ext cx="10423423" cy="475098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latin typeface="Tw Cen MT" panose="020B0602020104020603" pitchFamily="34" charset="0"/>
            </a:endParaRPr>
          </a:p>
          <a:p>
            <a:pPr algn="ctr"/>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3D8A5F98-71AF-457D-B369-C1EE00006A52}"/>
              </a:ext>
            </a:extLst>
          </p:cNvPr>
          <p:cNvSpPr/>
          <p:nvPr/>
        </p:nvSpPr>
        <p:spPr>
          <a:xfrm>
            <a:off x="1032119" y="1421804"/>
            <a:ext cx="10312791" cy="4324261"/>
          </a:xfrm>
          <a:prstGeom prst="rect">
            <a:avLst/>
          </a:prstGeom>
        </p:spPr>
        <p:txBody>
          <a:bodyPr wrap="square">
            <a:spAutoFit/>
          </a:bodyPr>
          <a:lstStyle/>
          <a:p>
            <a:pPr>
              <a:spcBef>
                <a:spcPts val="336"/>
              </a:spcBef>
              <a:spcAft>
                <a:spcPts val="336"/>
              </a:spcAft>
            </a:pPr>
            <a:r>
              <a:rPr lang="es-ES" sz="2400" b="1" dirty="0">
                <a:latin typeface="Tw Cen MT" panose="020B0602020104020603" pitchFamily="34" charset="0"/>
              </a:rPr>
              <a:t>A la hora de calcular los flujos futuros se emplean hipótesis de cálculo que tendrán en cuenta los siguientes aspectos, entre otros:</a:t>
            </a:r>
            <a:endParaRPr lang="es-ES" sz="2400" dirty="0">
              <a:latin typeface="Tw Cen MT" panose="020B0602020104020603" pitchFamily="34" charset="0"/>
            </a:endParaRPr>
          </a:p>
          <a:p>
            <a:pPr lvl="1">
              <a:spcBef>
                <a:spcPts val="336"/>
              </a:spcBef>
              <a:spcAft>
                <a:spcPts val="336"/>
              </a:spcAft>
            </a:pPr>
            <a:r>
              <a:rPr lang="es-ES" sz="2400" dirty="0">
                <a:solidFill>
                  <a:srgbClr val="000000"/>
                </a:solidFill>
                <a:latin typeface="Tw Cen MT" panose="020B0602020104020603" pitchFamily="34" charset="0"/>
              </a:rPr>
              <a:t>1.Deben utilizar </a:t>
            </a:r>
            <a:r>
              <a:rPr lang="es-ES" sz="2400" b="1" dirty="0">
                <a:solidFill>
                  <a:srgbClr val="000000"/>
                </a:solidFill>
                <a:latin typeface="Tw Cen MT" panose="020B0602020104020603" pitchFamily="34" charset="0"/>
              </a:rPr>
              <a:t>información específica de la compañía </a:t>
            </a:r>
            <a:r>
              <a:rPr lang="es-ES" sz="2400" dirty="0">
                <a:solidFill>
                  <a:srgbClr val="000000"/>
                </a:solidFill>
                <a:latin typeface="Tw Cen MT" panose="020B0602020104020603" pitchFamily="34" charset="0"/>
              </a:rPr>
              <a:t>(factores demográficos, legales, médicos, tecnológicos, sociales, económicos, etc.)</a:t>
            </a:r>
          </a:p>
          <a:p>
            <a:pPr lvl="1">
              <a:spcBef>
                <a:spcPts val="336"/>
              </a:spcBef>
              <a:spcAft>
                <a:spcPts val="336"/>
              </a:spcAft>
            </a:pPr>
            <a:r>
              <a:rPr lang="es-ES" sz="2400" dirty="0">
                <a:solidFill>
                  <a:srgbClr val="000000"/>
                </a:solidFill>
                <a:latin typeface="Tw Cen MT" panose="020B0602020104020603" pitchFamily="34" charset="0"/>
              </a:rPr>
              <a:t>2.Ser</a:t>
            </a:r>
            <a:r>
              <a:rPr lang="es-ES" sz="2400" dirty="0">
                <a:latin typeface="Tw Cen MT" panose="020B0602020104020603" pitchFamily="34" charset="0"/>
              </a:rPr>
              <a:t> </a:t>
            </a:r>
            <a:r>
              <a:rPr lang="es-ES" sz="2400" b="1" dirty="0">
                <a:latin typeface="Tw Cen MT" panose="020B0602020104020603" pitchFamily="34" charset="0"/>
              </a:rPr>
              <a:t>consistentes </a:t>
            </a:r>
            <a:r>
              <a:rPr lang="es-ES" sz="2400" dirty="0">
                <a:solidFill>
                  <a:srgbClr val="000000"/>
                </a:solidFill>
                <a:latin typeface="Tw Cen MT" panose="020B0602020104020603" pitchFamily="34" charset="0"/>
              </a:rPr>
              <a:t>en el tiempo</a:t>
            </a:r>
          </a:p>
          <a:p>
            <a:pPr lvl="1">
              <a:spcBef>
                <a:spcPts val="336"/>
              </a:spcBef>
              <a:spcAft>
                <a:spcPts val="336"/>
              </a:spcAft>
            </a:pPr>
            <a:r>
              <a:rPr lang="es-ES" sz="2400" dirty="0">
                <a:solidFill>
                  <a:srgbClr val="000000"/>
                </a:solidFill>
                <a:latin typeface="Tw Cen MT" panose="020B0602020104020603" pitchFamily="34" charset="0"/>
              </a:rPr>
              <a:t>3.Analizadas </a:t>
            </a:r>
            <a:r>
              <a:rPr lang="es-ES" sz="2400" b="1" dirty="0">
                <a:solidFill>
                  <a:srgbClr val="000000"/>
                </a:solidFill>
                <a:latin typeface="Tw Cen MT" panose="020B0602020104020603" pitchFamily="34" charset="0"/>
              </a:rPr>
              <a:t>para cada grupo homogéneo </a:t>
            </a:r>
            <a:r>
              <a:rPr lang="es-ES" sz="2400" dirty="0">
                <a:solidFill>
                  <a:srgbClr val="000000"/>
                </a:solidFill>
                <a:latin typeface="Tw Cen MT" panose="020B0602020104020603" pitchFamily="34" charset="0"/>
              </a:rPr>
              <a:t>de riesgos</a:t>
            </a:r>
          </a:p>
          <a:p>
            <a:pPr lvl="1">
              <a:spcBef>
                <a:spcPts val="336"/>
              </a:spcBef>
              <a:spcAft>
                <a:spcPts val="336"/>
              </a:spcAft>
            </a:pPr>
            <a:r>
              <a:rPr lang="es-ES" sz="2400" dirty="0">
                <a:solidFill>
                  <a:srgbClr val="000000"/>
                </a:solidFill>
                <a:latin typeface="Tw Cen MT" panose="020B0602020104020603" pitchFamily="34" charset="0"/>
              </a:rPr>
              <a:t>4.Basadas en información realista y </a:t>
            </a:r>
            <a:r>
              <a:rPr lang="es-ES" sz="2400" b="1" dirty="0">
                <a:solidFill>
                  <a:srgbClr val="C00000"/>
                </a:solidFill>
                <a:latin typeface="Tw Cen MT" panose="020B0602020104020603" pitchFamily="34" charset="0"/>
              </a:rPr>
              <a:t>relevante</a:t>
            </a:r>
            <a:endParaRPr lang="es-ES" sz="2400" dirty="0">
              <a:solidFill>
                <a:srgbClr val="C00000"/>
              </a:solidFill>
              <a:latin typeface="Tw Cen MT" panose="020B0602020104020603" pitchFamily="34" charset="0"/>
            </a:endParaRPr>
          </a:p>
          <a:p>
            <a:pPr lvl="1">
              <a:spcBef>
                <a:spcPts val="336"/>
              </a:spcBef>
              <a:spcAft>
                <a:spcPts val="336"/>
              </a:spcAft>
            </a:pPr>
            <a:r>
              <a:rPr lang="es-ES" sz="2400" dirty="0">
                <a:solidFill>
                  <a:srgbClr val="000000"/>
                </a:solidFill>
                <a:latin typeface="Tw Cen MT" panose="020B0602020104020603" pitchFamily="34" charset="0"/>
              </a:rPr>
              <a:t>5.Tener en cuenta tendencias y </a:t>
            </a:r>
            <a:r>
              <a:rPr lang="es-ES" sz="2400" b="1" dirty="0">
                <a:solidFill>
                  <a:srgbClr val="000000"/>
                </a:solidFill>
                <a:latin typeface="Tw Cen MT" panose="020B0602020104020603" pitchFamily="34" charset="0"/>
              </a:rPr>
              <a:t>cambios futuros</a:t>
            </a:r>
            <a:endParaRPr lang="es-ES" sz="2400" dirty="0">
              <a:solidFill>
                <a:srgbClr val="000000"/>
              </a:solidFill>
              <a:latin typeface="Tw Cen MT" panose="020B0602020104020603" pitchFamily="34" charset="0"/>
            </a:endParaRPr>
          </a:p>
          <a:p>
            <a:pPr lvl="1">
              <a:spcBef>
                <a:spcPts val="336"/>
              </a:spcBef>
              <a:spcAft>
                <a:spcPts val="336"/>
              </a:spcAft>
            </a:pPr>
            <a:r>
              <a:rPr lang="es-ES" sz="2400" b="1" dirty="0">
                <a:solidFill>
                  <a:srgbClr val="000000"/>
                </a:solidFill>
                <a:latin typeface="Tw Cen MT" panose="020B0602020104020603" pitchFamily="34" charset="0"/>
              </a:rPr>
              <a:t>6.Tendrá en cuenta las acciones de gestión futura de la entidad</a:t>
            </a:r>
            <a:endParaRPr lang="es-ES" sz="2400" dirty="0">
              <a:solidFill>
                <a:srgbClr val="000000"/>
              </a:solidFill>
              <a:latin typeface="Tw Cen MT" panose="020B0602020104020603" pitchFamily="34" charset="0"/>
            </a:endParaRPr>
          </a:p>
          <a:p>
            <a:pPr lvl="1">
              <a:spcBef>
                <a:spcPts val="336"/>
              </a:spcBef>
              <a:spcAft>
                <a:spcPts val="336"/>
              </a:spcAft>
            </a:pPr>
            <a:r>
              <a:rPr lang="es-ES" sz="2400" b="1" dirty="0">
                <a:solidFill>
                  <a:srgbClr val="000000"/>
                </a:solidFill>
                <a:latin typeface="Tw Cen MT" panose="020B0602020104020603" pitchFamily="34" charset="0"/>
              </a:rPr>
              <a:t>7.No </a:t>
            </a:r>
            <a:r>
              <a:rPr lang="es-ES" sz="2400" dirty="0">
                <a:solidFill>
                  <a:srgbClr val="000000"/>
                </a:solidFill>
                <a:latin typeface="Tw Cen MT" panose="020B0602020104020603" pitchFamily="34" charset="0"/>
              </a:rPr>
              <a:t>debe incluir </a:t>
            </a:r>
            <a:r>
              <a:rPr lang="es-ES" sz="2400" b="1" dirty="0">
                <a:solidFill>
                  <a:srgbClr val="000000"/>
                </a:solidFill>
                <a:latin typeface="Tw Cen MT" panose="020B0602020104020603" pitchFamily="34" charset="0"/>
              </a:rPr>
              <a:t>márgenes prudenciales</a:t>
            </a:r>
            <a:r>
              <a:rPr lang="es-ES" sz="2400" dirty="0">
                <a:solidFill>
                  <a:srgbClr val="000000"/>
                </a:solidFill>
                <a:latin typeface="Tw Cen MT" panose="020B0602020104020603" pitchFamily="34" charset="0"/>
              </a:rPr>
              <a:t>.</a:t>
            </a:r>
          </a:p>
        </p:txBody>
      </p:sp>
    </p:spTree>
    <p:extLst>
      <p:ext uri="{BB962C8B-B14F-4D97-AF65-F5344CB8AC3E}">
        <p14:creationId xmlns:p14="http://schemas.microsoft.com/office/powerpoint/2010/main" val="33569212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118076"/>
            <a:ext cx="10432313" cy="4667945"/>
          </a:xfrm>
          <a:prstGeom prst="rect">
            <a:avLst/>
          </a:prstGeom>
        </p:spPr>
        <p:txBody>
          <a:bodyPr wrap="square">
            <a:spAutoFit/>
          </a:bodyPr>
          <a:lstStyle/>
          <a:p>
            <a:pPr marL="354013" indent="-354013">
              <a:spcBef>
                <a:spcPts val="546"/>
              </a:spcBef>
              <a:spcAft>
                <a:spcPts val="546"/>
              </a:spcAft>
            </a:pPr>
            <a:r>
              <a:rPr lang="es-ES" sz="2400" dirty="0">
                <a:latin typeface="Tw Cen MT" panose="020B0602020104020603" pitchFamily="34" charset="0"/>
              </a:rPr>
              <a:t>4. ¿Cuál de las siguientes afirmaciones es correcta?</a:t>
            </a:r>
            <a:endParaRPr lang="es-ES" altLang="es-ES" sz="2400" dirty="0">
              <a:latin typeface="Tw Cen MT" panose="020B0602020104020603" pitchFamily="34" charset="0"/>
            </a:endParaRPr>
          </a:p>
          <a:p>
            <a:pPr marL="914400" lvl="1" indent="-457200">
              <a:spcBef>
                <a:spcPts val="546"/>
              </a:spcBef>
              <a:spcAft>
                <a:spcPts val="546"/>
              </a:spcAft>
              <a:buFontTx/>
              <a:buAutoNum type="alphaLcParenR"/>
            </a:pPr>
            <a:r>
              <a:rPr lang="es-ES" sz="2400" dirty="0">
                <a:latin typeface="Tw Cen MT" panose="020B0602020104020603" pitchFamily="34" charset="0"/>
              </a:rPr>
              <a:t>Provisión para Prestaciones es complementaria a la Provisión Para Primas No Consumidas y la Provisión Para Riesgo en Curso.</a:t>
            </a:r>
          </a:p>
          <a:p>
            <a:pPr marL="914400" lvl="1" indent="-457200">
              <a:spcBef>
                <a:spcPts val="546"/>
              </a:spcBef>
              <a:spcAft>
                <a:spcPts val="546"/>
              </a:spcAft>
              <a:buAutoNum type="alphaLcParenR"/>
            </a:pPr>
            <a:r>
              <a:rPr lang="es-ES" sz="2400" dirty="0">
                <a:latin typeface="Tw Cen MT" panose="020B0602020104020603" pitchFamily="34" charset="0"/>
              </a:rPr>
              <a:t>La Provisión Para Prestaciones, t</a:t>
            </a:r>
            <a:r>
              <a:rPr lang="es-ES" altLang="es-ES" sz="2400" dirty="0">
                <a:latin typeface="Tw Cen MT" panose="020B0602020104020603" pitchFamily="34" charset="0"/>
              </a:rPr>
              <a:t>ambién llamada “reservas IBNR” (</a:t>
            </a:r>
            <a:r>
              <a:rPr lang="es-ES" altLang="es-ES" sz="2400" dirty="0" err="1">
                <a:latin typeface="Tw Cen MT" panose="020B0602020104020603" pitchFamily="34" charset="0"/>
              </a:rPr>
              <a:t>Incurred</a:t>
            </a:r>
            <a:r>
              <a:rPr lang="es-ES" altLang="es-ES" sz="2400" dirty="0">
                <a:latin typeface="Tw Cen MT" panose="020B0602020104020603" pitchFamily="34" charset="0"/>
              </a:rPr>
              <a:t> </a:t>
            </a:r>
            <a:r>
              <a:rPr lang="es-ES" altLang="es-ES" sz="2400" dirty="0" err="1">
                <a:latin typeface="Tw Cen MT" panose="020B0602020104020603" pitchFamily="34" charset="0"/>
              </a:rPr>
              <a:t>but</a:t>
            </a:r>
            <a:r>
              <a:rPr lang="es-ES" altLang="es-ES" sz="2400" dirty="0">
                <a:latin typeface="Tw Cen MT" panose="020B0602020104020603" pitchFamily="34" charset="0"/>
              </a:rPr>
              <a:t> </a:t>
            </a:r>
            <a:r>
              <a:rPr lang="es-ES" altLang="es-ES" sz="2400" dirty="0" err="1">
                <a:latin typeface="Tw Cen MT" panose="020B0602020104020603" pitchFamily="34" charset="0"/>
              </a:rPr>
              <a:t>not</a:t>
            </a:r>
            <a:r>
              <a:rPr lang="es-ES" altLang="es-ES" sz="2400" dirty="0">
                <a:latin typeface="Tw Cen MT" panose="020B0602020104020603" pitchFamily="34" charset="0"/>
              </a:rPr>
              <a:t> </a:t>
            </a:r>
            <a:r>
              <a:rPr lang="es-ES" altLang="es-ES" sz="2400" dirty="0" err="1">
                <a:latin typeface="Tw Cen MT" panose="020B0602020104020603" pitchFamily="34" charset="0"/>
              </a:rPr>
              <a:t>reported</a:t>
            </a:r>
            <a:r>
              <a:rPr lang="es-ES" altLang="es-ES" sz="2400" dirty="0">
                <a:latin typeface="Tw Cen MT" panose="020B0602020104020603" pitchFamily="34" charset="0"/>
              </a:rPr>
              <a:t>), corresponden a la provisión que ha de constituirse para hacer frente al coste de los siniestros realmente ocurridos en cada ejercicio pero que aún no han sido comunicados.</a:t>
            </a:r>
          </a:p>
          <a:p>
            <a:pPr marL="914400" lvl="1" indent="-457200">
              <a:spcBef>
                <a:spcPts val="546"/>
              </a:spcBef>
              <a:spcAft>
                <a:spcPts val="546"/>
              </a:spcAft>
              <a:buAutoNum type="alphaLcParenR"/>
            </a:pPr>
            <a:r>
              <a:rPr lang="es-ES" altLang="es-ES" sz="2400" dirty="0">
                <a:latin typeface="Tw Cen MT" panose="020B0602020104020603" pitchFamily="34" charset="0"/>
              </a:rPr>
              <a:t>La PTRC complementa a la provisión para primas no consumidas  en la  medida en que su importe  no sea suficiente para reflejar la valoración de todos los riesgos y gastos a cubrir  por la entidad aseguradora.</a:t>
            </a:r>
          </a:p>
          <a:p>
            <a:pPr marL="914400" lvl="1" indent="-457200">
              <a:spcBef>
                <a:spcPts val="546"/>
              </a:spcBef>
              <a:spcAft>
                <a:spcPts val="546"/>
              </a:spcAft>
              <a:buAutoNum type="alphaLcParenR"/>
            </a:pPr>
            <a:r>
              <a:rPr lang="es-ES" sz="2400" dirty="0">
                <a:latin typeface="Tw Cen MT" panose="020B0602020104020603" pitchFamily="34" charset="0"/>
              </a:rPr>
              <a:t>Ninguna de las anteriores es correcta</a:t>
            </a:r>
          </a:p>
        </p:txBody>
      </p:sp>
    </p:spTree>
    <p:extLst>
      <p:ext uri="{BB962C8B-B14F-4D97-AF65-F5344CB8AC3E}">
        <p14:creationId xmlns:p14="http://schemas.microsoft.com/office/powerpoint/2010/main" val="12758409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118076"/>
            <a:ext cx="10432313" cy="4667945"/>
          </a:xfrm>
          <a:prstGeom prst="rect">
            <a:avLst/>
          </a:prstGeom>
        </p:spPr>
        <p:txBody>
          <a:bodyPr wrap="square">
            <a:spAutoFit/>
          </a:bodyPr>
          <a:lstStyle/>
          <a:p>
            <a:pPr marL="354013" indent="-354013">
              <a:spcBef>
                <a:spcPts val="546"/>
              </a:spcBef>
              <a:spcAft>
                <a:spcPts val="546"/>
              </a:spcAft>
            </a:pPr>
            <a:r>
              <a:rPr lang="es-ES" sz="2400" dirty="0">
                <a:latin typeface="Tw Cen MT" panose="020B0602020104020603" pitchFamily="34" charset="0"/>
              </a:rPr>
              <a:t>4. ¿Cuál de las siguientes afirmaciones es correcta?</a:t>
            </a:r>
            <a:endParaRPr lang="es-ES" altLang="es-ES" sz="2400" dirty="0">
              <a:latin typeface="Tw Cen MT" panose="020B0602020104020603" pitchFamily="34" charset="0"/>
            </a:endParaRPr>
          </a:p>
          <a:p>
            <a:pPr marL="914400" lvl="1" indent="-457200">
              <a:spcBef>
                <a:spcPts val="546"/>
              </a:spcBef>
              <a:spcAft>
                <a:spcPts val="546"/>
              </a:spcAft>
              <a:buFontTx/>
              <a:buAutoNum type="alphaLcParenR"/>
            </a:pPr>
            <a:r>
              <a:rPr lang="es-ES" sz="2400" dirty="0">
                <a:latin typeface="Tw Cen MT" panose="020B0602020104020603" pitchFamily="34" charset="0"/>
              </a:rPr>
              <a:t>Provisión para Prestaciones es complementaria a la Provisión Para Primas No Consumidas y la Provisión Para Riesgo en Curso.</a:t>
            </a:r>
          </a:p>
          <a:p>
            <a:pPr marL="914400" lvl="1" indent="-457200">
              <a:spcBef>
                <a:spcPts val="546"/>
              </a:spcBef>
              <a:spcAft>
                <a:spcPts val="546"/>
              </a:spcAft>
              <a:buAutoNum type="alphaLcParenR"/>
            </a:pPr>
            <a:r>
              <a:rPr lang="es-ES" sz="2400" dirty="0">
                <a:latin typeface="Tw Cen MT" panose="020B0602020104020603" pitchFamily="34" charset="0"/>
              </a:rPr>
              <a:t>La Provisión Para Prestaciones, t</a:t>
            </a:r>
            <a:r>
              <a:rPr lang="es-ES" altLang="es-ES" sz="2400" dirty="0">
                <a:latin typeface="Tw Cen MT" panose="020B0602020104020603" pitchFamily="34" charset="0"/>
              </a:rPr>
              <a:t>ambién llamada “reservas IBNR” (</a:t>
            </a:r>
            <a:r>
              <a:rPr lang="es-ES" altLang="es-ES" sz="2400" dirty="0" err="1">
                <a:latin typeface="Tw Cen MT" panose="020B0602020104020603" pitchFamily="34" charset="0"/>
              </a:rPr>
              <a:t>Incurred</a:t>
            </a:r>
            <a:r>
              <a:rPr lang="es-ES" altLang="es-ES" sz="2400" dirty="0">
                <a:latin typeface="Tw Cen MT" panose="020B0602020104020603" pitchFamily="34" charset="0"/>
              </a:rPr>
              <a:t> </a:t>
            </a:r>
            <a:r>
              <a:rPr lang="es-ES" altLang="es-ES" sz="2400" dirty="0" err="1">
                <a:latin typeface="Tw Cen MT" panose="020B0602020104020603" pitchFamily="34" charset="0"/>
              </a:rPr>
              <a:t>but</a:t>
            </a:r>
            <a:r>
              <a:rPr lang="es-ES" altLang="es-ES" sz="2400" dirty="0">
                <a:latin typeface="Tw Cen MT" panose="020B0602020104020603" pitchFamily="34" charset="0"/>
              </a:rPr>
              <a:t> </a:t>
            </a:r>
            <a:r>
              <a:rPr lang="es-ES" altLang="es-ES" sz="2400" dirty="0" err="1">
                <a:latin typeface="Tw Cen MT" panose="020B0602020104020603" pitchFamily="34" charset="0"/>
              </a:rPr>
              <a:t>not</a:t>
            </a:r>
            <a:r>
              <a:rPr lang="es-ES" altLang="es-ES" sz="2400" dirty="0">
                <a:latin typeface="Tw Cen MT" panose="020B0602020104020603" pitchFamily="34" charset="0"/>
              </a:rPr>
              <a:t> </a:t>
            </a:r>
            <a:r>
              <a:rPr lang="es-ES" altLang="es-ES" sz="2400" dirty="0" err="1">
                <a:latin typeface="Tw Cen MT" panose="020B0602020104020603" pitchFamily="34" charset="0"/>
              </a:rPr>
              <a:t>reported</a:t>
            </a:r>
            <a:r>
              <a:rPr lang="es-ES" altLang="es-ES" sz="2400" dirty="0">
                <a:latin typeface="Tw Cen MT" panose="020B0602020104020603" pitchFamily="34" charset="0"/>
              </a:rPr>
              <a:t>), corresponden a la provisión que ha de constituirse para hacer frente al coste de los siniestros realmente ocurridos en cada ejercicio pero que aún no han sido comunicados.</a:t>
            </a:r>
          </a:p>
          <a:p>
            <a:pPr marL="914400" lvl="1" indent="-457200">
              <a:spcBef>
                <a:spcPts val="546"/>
              </a:spcBef>
              <a:spcAft>
                <a:spcPts val="546"/>
              </a:spcAft>
              <a:buAutoNum type="alphaLcParenR"/>
            </a:pPr>
            <a:r>
              <a:rPr lang="es-ES" altLang="es-ES" sz="2400" b="1" dirty="0">
                <a:latin typeface="Tw Cen MT" panose="020B0602020104020603" pitchFamily="34" charset="0"/>
              </a:rPr>
              <a:t>La PTRC complementa a la provisión para primas no consumidas  en la  medida en que su importe  no sea suficiente para reflejar la valoración de todos los riesgos y gastos a cubrir  por la entidad aseguradora.</a:t>
            </a:r>
          </a:p>
          <a:p>
            <a:pPr marL="914400" lvl="1" indent="-457200">
              <a:spcBef>
                <a:spcPts val="546"/>
              </a:spcBef>
              <a:spcAft>
                <a:spcPts val="546"/>
              </a:spcAft>
              <a:buAutoNum type="alphaLcParenR"/>
            </a:pPr>
            <a:r>
              <a:rPr lang="es-ES" sz="2400" dirty="0">
                <a:latin typeface="Tw Cen MT" panose="020B0602020104020603" pitchFamily="34" charset="0"/>
              </a:rPr>
              <a:t>Ninguna de las anteriores es correcta</a:t>
            </a:r>
          </a:p>
        </p:txBody>
      </p:sp>
    </p:spTree>
    <p:extLst>
      <p:ext uri="{BB962C8B-B14F-4D97-AF65-F5344CB8AC3E}">
        <p14:creationId xmlns:p14="http://schemas.microsoft.com/office/powerpoint/2010/main" val="23764036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5" name="Rectángulo 14">
            <a:extLst>
              <a:ext uri="{FF2B5EF4-FFF2-40B4-BE49-F238E27FC236}">
                <a16:creationId xmlns:a16="http://schemas.microsoft.com/office/drawing/2014/main" id="{8386C1C1-B9DF-4A7D-A895-58293570444F}"/>
              </a:ext>
            </a:extLst>
          </p:cNvPr>
          <p:cNvSpPr/>
          <p:nvPr/>
        </p:nvSpPr>
        <p:spPr>
          <a:xfrm>
            <a:off x="1018727" y="1118076"/>
            <a:ext cx="10423423" cy="366493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800" dirty="0">
              <a:latin typeface="Tw Cen MT" panose="020B0602020104020603" pitchFamily="34" charset="0"/>
            </a:endParaRPr>
          </a:p>
          <a:p>
            <a:pPr algn="ctr"/>
            <a:endParaRPr lang="es-ES" sz="2400" dirty="0">
              <a:latin typeface="Tw Cen MT" panose="020B0602020104020603" pitchFamily="34" charset="0"/>
            </a:endParaRPr>
          </a:p>
          <a:p>
            <a:pPr algn="ctr"/>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3E3496-B4D4-40D7-9A83-AC75DC0601C2}"/>
              </a:ext>
            </a:extLst>
          </p:cNvPr>
          <p:cNvSpPr/>
          <p:nvPr/>
        </p:nvSpPr>
        <p:spPr>
          <a:xfrm>
            <a:off x="1184827" y="1637042"/>
            <a:ext cx="9988446" cy="1561325"/>
          </a:xfrm>
          <a:prstGeom prst="rect">
            <a:avLst/>
          </a:prstGeom>
        </p:spPr>
        <p:txBody>
          <a:bodyPr wrap="square">
            <a:spAutoFit/>
          </a:bodyPr>
          <a:lstStyle/>
          <a:p>
            <a:pPr algn="just">
              <a:lnSpc>
                <a:spcPct val="110000"/>
              </a:lnSpc>
              <a:spcBef>
                <a:spcPts val="336"/>
              </a:spcBef>
              <a:spcAft>
                <a:spcPts val="336"/>
              </a:spcAft>
              <a:buClr>
                <a:srgbClr val="669900"/>
              </a:buClr>
              <a:buSzPct val="75000"/>
            </a:pPr>
            <a:r>
              <a:rPr lang="es-ES" altLang="es-ES" sz="2200" dirty="0">
                <a:latin typeface="Tw Cen MT" panose="020B0602020104020603" pitchFamily="34" charset="0"/>
              </a:rPr>
              <a:t>De acuerdo con la normativa, la PTRC complementa a la provisión para primas no consumidas y hay que dotarla cuando la prima devengada en el ejercicio es insuficiente en un determinado porcentaje, la PTRC  sería el resultado de aplicar ese porcentaje a la PPNC.</a:t>
            </a:r>
          </a:p>
        </p:txBody>
      </p:sp>
    </p:spTree>
    <p:extLst>
      <p:ext uri="{BB962C8B-B14F-4D97-AF65-F5344CB8AC3E}">
        <p14:creationId xmlns:p14="http://schemas.microsoft.com/office/powerpoint/2010/main" val="33637049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118076"/>
            <a:ext cx="10432313" cy="3559949"/>
          </a:xfrm>
          <a:prstGeom prst="rect">
            <a:avLst/>
          </a:prstGeom>
        </p:spPr>
        <p:txBody>
          <a:bodyPr wrap="square">
            <a:spAutoFit/>
          </a:bodyPr>
          <a:lstStyle/>
          <a:p>
            <a:pPr marL="354013" indent="-354013">
              <a:spcBef>
                <a:spcPts val="546"/>
              </a:spcBef>
              <a:spcAft>
                <a:spcPts val="546"/>
              </a:spcAft>
            </a:pPr>
            <a:r>
              <a:rPr lang="es-ES" sz="2400" dirty="0">
                <a:latin typeface="Tw Cen MT" panose="020B0602020104020603" pitchFamily="34" charset="0"/>
              </a:rPr>
              <a:t>5. Las </a:t>
            </a:r>
            <a:r>
              <a:rPr lang="es-ES" sz="2400" b="1" dirty="0">
                <a:latin typeface="Tw Cen MT" panose="020B0602020104020603" pitchFamily="34" charset="0"/>
              </a:rPr>
              <a:t>Medidas para las Garantías a Largo Plazo </a:t>
            </a:r>
            <a:r>
              <a:rPr lang="es-ES" sz="2400" dirty="0">
                <a:latin typeface="Tw Cen MT" panose="020B0602020104020603" pitchFamily="34" charset="0"/>
              </a:rPr>
              <a:t>son aquellas medidas que consisten en los siguientes ajustes para la determinación de los flujos futuros:</a:t>
            </a:r>
          </a:p>
          <a:p>
            <a:pPr marL="914400" lvl="1" indent="-457200">
              <a:spcBef>
                <a:spcPts val="546"/>
              </a:spcBef>
              <a:spcAft>
                <a:spcPts val="546"/>
              </a:spcAft>
              <a:buFont typeface="+mj-lt"/>
              <a:buAutoNum type="alphaLcParenR"/>
            </a:pPr>
            <a:r>
              <a:rPr lang="es-ES" sz="2400" dirty="0">
                <a:latin typeface="Tw Cen MT" panose="020B0602020104020603" pitchFamily="34" charset="0"/>
              </a:rPr>
              <a:t>Ajuste de Volatilidad y Ajuste por casamiento.</a:t>
            </a:r>
          </a:p>
          <a:p>
            <a:pPr marL="914400" lvl="1" indent="-457200">
              <a:spcBef>
                <a:spcPts val="546"/>
              </a:spcBef>
              <a:spcAft>
                <a:spcPts val="546"/>
              </a:spcAft>
              <a:buFont typeface="+mj-lt"/>
              <a:buAutoNum type="alphaLcParenR"/>
            </a:pPr>
            <a:r>
              <a:rPr lang="es-ES" sz="2400" dirty="0">
                <a:latin typeface="Tw Cen MT" panose="020B0602020104020603" pitchFamily="34" charset="0"/>
              </a:rPr>
              <a:t>Ajuste de Volatilidad y Medida transitoria sobre los tipos de interés libres de riesgo.</a:t>
            </a:r>
          </a:p>
          <a:p>
            <a:pPr marL="914400" lvl="1" indent="-457200">
              <a:spcBef>
                <a:spcPts val="546"/>
              </a:spcBef>
              <a:spcAft>
                <a:spcPts val="546"/>
              </a:spcAft>
              <a:buFont typeface="+mj-lt"/>
              <a:buAutoNum type="alphaLcParenR"/>
            </a:pPr>
            <a:r>
              <a:rPr lang="es-ES" sz="2400" dirty="0">
                <a:latin typeface="Tw Cen MT" panose="020B0602020104020603" pitchFamily="34" charset="0"/>
              </a:rPr>
              <a:t>Ajuste por casamiento y Medidas sobre las provisiones técnicas.</a:t>
            </a:r>
          </a:p>
          <a:p>
            <a:pPr marL="914400" lvl="1" indent="-457200">
              <a:spcBef>
                <a:spcPts val="546"/>
              </a:spcBef>
              <a:spcAft>
                <a:spcPts val="546"/>
              </a:spcAft>
              <a:buFont typeface="+mj-lt"/>
              <a:buAutoNum type="alphaLcParenR"/>
            </a:pPr>
            <a:r>
              <a:rPr lang="es-ES" sz="2400" dirty="0">
                <a:latin typeface="Tw Cen MT" panose="020B0602020104020603" pitchFamily="34" charset="0"/>
              </a:rPr>
              <a:t>Ajuste de Volatilidad, Ajuste por casamiento, Medida transitoria sobre los tipos de interés libres de riesgo y Medidas sobre las provisiones técnicas.</a:t>
            </a:r>
          </a:p>
        </p:txBody>
      </p:sp>
    </p:spTree>
    <p:extLst>
      <p:ext uri="{BB962C8B-B14F-4D97-AF65-F5344CB8AC3E}">
        <p14:creationId xmlns:p14="http://schemas.microsoft.com/office/powerpoint/2010/main" val="3301686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118076"/>
            <a:ext cx="10432313" cy="3929281"/>
          </a:xfrm>
          <a:prstGeom prst="rect">
            <a:avLst/>
          </a:prstGeom>
        </p:spPr>
        <p:txBody>
          <a:bodyPr wrap="square">
            <a:spAutoFit/>
          </a:bodyPr>
          <a:lstStyle/>
          <a:p>
            <a:pPr marL="354013" indent="-354013">
              <a:spcBef>
                <a:spcPts val="546"/>
              </a:spcBef>
              <a:spcAft>
                <a:spcPts val="546"/>
              </a:spcAft>
            </a:pPr>
            <a:r>
              <a:rPr lang="es-ES" sz="2400" dirty="0">
                <a:latin typeface="Tw Cen MT" panose="020B0602020104020603" pitchFamily="34" charset="0"/>
              </a:rPr>
              <a:t>5. Las </a:t>
            </a:r>
            <a:r>
              <a:rPr lang="es-ES" sz="2400" b="1" dirty="0">
                <a:latin typeface="Tw Cen MT" panose="020B0602020104020603" pitchFamily="34" charset="0"/>
              </a:rPr>
              <a:t>Medidas para las Garantías a Largo Plazo </a:t>
            </a:r>
            <a:r>
              <a:rPr lang="es-ES" sz="2400" dirty="0">
                <a:latin typeface="Tw Cen MT" panose="020B0602020104020603" pitchFamily="34" charset="0"/>
              </a:rPr>
              <a:t>son aquellas medidas que consisten en los siguientes ajustes para la determinación de los flujos futuros:</a:t>
            </a:r>
          </a:p>
          <a:p>
            <a:pPr marL="914400" lvl="1" indent="-457200">
              <a:spcBef>
                <a:spcPts val="546"/>
              </a:spcBef>
              <a:spcAft>
                <a:spcPts val="546"/>
              </a:spcAft>
              <a:buFont typeface="+mj-lt"/>
              <a:buAutoNum type="alphaLcParenR"/>
            </a:pPr>
            <a:r>
              <a:rPr lang="es-ES" sz="2400" dirty="0">
                <a:latin typeface="Tw Cen MT" panose="020B0602020104020603" pitchFamily="34" charset="0"/>
              </a:rPr>
              <a:t>Ajuste de Volatilidad y Ajuste por casamiento.</a:t>
            </a:r>
          </a:p>
          <a:p>
            <a:pPr marL="914400" lvl="1" indent="-457200">
              <a:spcBef>
                <a:spcPts val="546"/>
              </a:spcBef>
              <a:spcAft>
                <a:spcPts val="546"/>
              </a:spcAft>
              <a:buFont typeface="+mj-lt"/>
              <a:buAutoNum type="alphaLcParenR"/>
            </a:pPr>
            <a:r>
              <a:rPr lang="es-ES" sz="2400" dirty="0">
                <a:latin typeface="Tw Cen MT" panose="020B0602020104020603" pitchFamily="34" charset="0"/>
              </a:rPr>
              <a:t>Ajuste de Volatilidad y Medida transitoria sobre los tipos de interés libres de riesgo.</a:t>
            </a:r>
          </a:p>
          <a:p>
            <a:pPr marL="914400" lvl="1" indent="-457200">
              <a:spcBef>
                <a:spcPts val="546"/>
              </a:spcBef>
              <a:spcAft>
                <a:spcPts val="546"/>
              </a:spcAft>
              <a:buFont typeface="+mj-lt"/>
              <a:buAutoNum type="alphaLcParenR"/>
            </a:pPr>
            <a:r>
              <a:rPr lang="es-ES" sz="2400" dirty="0">
                <a:latin typeface="Tw Cen MT" panose="020B0602020104020603" pitchFamily="34" charset="0"/>
              </a:rPr>
              <a:t>Ajuste por casamiento y Medidas sobre las provisiones técnicas.</a:t>
            </a:r>
          </a:p>
          <a:p>
            <a:pPr marL="914400" lvl="1" indent="-457200">
              <a:spcBef>
                <a:spcPts val="546"/>
              </a:spcBef>
              <a:spcAft>
                <a:spcPts val="546"/>
              </a:spcAft>
              <a:buFont typeface="+mj-lt"/>
              <a:buAutoNum type="alphaLcParenR"/>
            </a:pPr>
            <a:r>
              <a:rPr lang="es-ES" sz="2400" b="1" dirty="0">
                <a:latin typeface="Tw Cen MT" panose="020B0602020104020603" pitchFamily="34" charset="0"/>
              </a:rPr>
              <a:t>Ajuste de Volatilidad, Ajuste por casamiento, Medida transitoria sobre los tipos de interés libres de riesgo y Medidas sobre las provisiones técnicas.</a:t>
            </a:r>
          </a:p>
        </p:txBody>
      </p:sp>
    </p:spTree>
    <p:extLst>
      <p:ext uri="{BB962C8B-B14F-4D97-AF65-F5344CB8AC3E}">
        <p14:creationId xmlns:p14="http://schemas.microsoft.com/office/powerpoint/2010/main" val="9587356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5" name="Rectángulo 14">
            <a:extLst>
              <a:ext uri="{FF2B5EF4-FFF2-40B4-BE49-F238E27FC236}">
                <a16:creationId xmlns:a16="http://schemas.microsoft.com/office/drawing/2014/main" id="{8386C1C1-B9DF-4A7D-A895-58293570444F}"/>
              </a:ext>
            </a:extLst>
          </p:cNvPr>
          <p:cNvSpPr/>
          <p:nvPr/>
        </p:nvSpPr>
        <p:spPr>
          <a:xfrm>
            <a:off x="921487" y="1129308"/>
            <a:ext cx="10423423" cy="386472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dirty="0">
                <a:solidFill>
                  <a:schemeClr val="tx1"/>
                </a:solidFill>
                <a:latin typeface="Tw Cen MT" panose="020B0602020104020603" pitchFamily="34" charset="0"/>
              </a:rPr>
              <a:t>De acuerdo con la directiva de Solvencia II, las medidas de garantía de justes a largo plazo para la determinación de los flujos futuros:</a:t>
            </a:r>
          </a:p>
          <a:p>
            <a:pPr marL="800100" lvl="1" indent="-342900">
              <a:buFontTx/>
              <a:buChar char="-"/>
            </a:pPr>
            <a:r>
              <a:rPr lang="es-ES" sz="2400" dirty="0">
                <a:solidFill>
                  <a:schemeClr val="tx1"/>
                </a:solidFill>
                <a:latin typeface="Tw Cen MT" panose="020B0602020104020603" pitchFamily="34" charset="0"/>
              </a:rPr>
              <a:t>Ajuste de Volatilidad.</a:t>
            </a:r>
          </a:p>
          <a:p>
            <a:pPr marL="800100" lvl="1" indent="-342900">
              <a:buFontTx/>
              <a:buChar char="-"/>
            </a:pPr>
            <a:r>
              <a:rPr lang="es-ES" sz="2400" dirty="0">
                <a:solidFill>
                  <a:schemeClr val="tx1"/>
                </a:solidFill>
                <a:latin typeface="Tw Cen MT" panose="020B0602020104020603" pitchFamily="34" charset="0"/>
              </a:rPr>
              <a:t>Ajuste por casamiento.</a:t>
            </a:r>
          </a:p>
          <a:p>
            <a:pPr marL="800100" lvl="1" indent="-342900">
              <a:buFontTx/>
              <a:buChar char="-"/>
            </a:pPr>
            <a:r>
              <a:rPr lang="es-ES" sz="2400" dirty="0">
                <a:solidFill>
                  <a:schemeClr val="tx1"/>
                </a:solidFill>
                <a:latin typeface="Tw Cen MT" panose="020B0602020104020603" pitchFamily="34" charset="0"/>
              </a:rPr>
              <a:t>Medida transitoria sobre los tipos de interés libres de riesgo.</a:t>
            </a:r>
          </a:p>
          <a:p>
            <a:pPr marL="800100" lvl="1" indent="-342900">
              <a:buFontTx/>
              <a:buChar char="-"/>
            </a:pPr>
            <a:r>
              <a:rPr lang="es-ES" sz="2400" dirty="0">
                <a:solidFill>
                  <a:schemeClr val="tx1"/>
                </a:solidFill>
                <a:latin typeface="Tw Cen MT" panose="020B0602020104020603" pitchFamily="34" charset="0"/>
              </a:rPr>
              <a:t>Medidas sobre las provisiones técnicas.</a:t>
            </a:r>
          </a:p>
          <a:p>
            <a:endParaRPr lang="es-ES" sz="800" dirty="0">
              <a:latin typeface="Tw Cen MT" panose="020B0602020104020603" pitchFamily="34" charset="0"/>
            </a:endParaRPr>
          </a:p>
          <a:p>
            <a:pPr algn="ctr"/>
            <a:endParaRPr lang="es-ES" sz="2400" dirty="0">
              <a:latin typeface="Tw Cen MT" panose="020B0602020104020603" pitchFamily="34" charset="0"/>
            </a:endParaRPr>
          </a:p>
          <a:p>
            <a:pPr algn="ctr"/>
            <a:endParaRPr lang="es-ES" sz="2400" dirty="0">
              <a:latin typeface="Tw Cen MT" panose="020B0602020104020603" pitchFamily="34" charset="0"/>
            </a:endParaRPr>
          </a:p>
        </p:txBody>
      </p:sp>
    </p:spTree>
    <p:extLst>
      <p:ext uri="{BB962C8B-B14F-4D97-AF65-F5344CB8AC3E}">
        <p14:creationId xmlns:p14="http://schemas.microsoft.com/office/powerpoint/2010/main" val="14820653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8" name="Rectángulo 7">
            <a:extLst>
              <a:ext uri="{FF2B5EF4-FFF2-40B4-BE49-F238E27FC236}">
                <a16:creationId xmlns:a16="http://schemas.microsoft.com/office/drawing/2014/main" id="{DFB696FF-2F2A-4951-9239-D204BA30978D}"/>
              </a:ext>
            </a:extLst>
          </p:cNvPr>
          <p:cNvSpPr/>
          <p:nvPr/>
        </p:nvSpPr>
        <p:spPr>
          <a:xfrm>
            <a:off x="921488" y="2702471"/>
            <a:ext cx="10423423" cy="125993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atin typeface="Consolas" panose="020B0609020204030204" pitchFamily="49" charset="0"/>
              </a:rPr>
              <a:t>EJERCICIO PRÁCTICO</a:t>
            </a:r>
            <a:endParaRPr lang="es-ES" sz="3200" dirty="0">
              <a:latin typeface="Consolas" panose="020B0609020204030204" pitchFamily="49" charset="0"/>
            </a:endParaRPr>
          </a:p>
        </p:txBody>
      </p:sp>
    </p:spTree>
    <p:extLst>
      <p:ext uri="{BB962C8B-B14F-4D97-AF65-F5344CB8AC3E}">
        <p14:creationId xmlns:p14="http://schemas.microsoft.com/office/powerpoint/2010/main" val="10128520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E.1. CÁLCULO DEL BEST ESTIMATE</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9E04A6-A96B-4434-86A1-3901D3A89EBA}"/>
              </a:ext>
            </a:extLst>
          </p:cNvPr>
          <p:cNvSpPr/>
          <p:nvPr/>
        </p:nvSpPr>
        <p:spPr>
          <a:xfrm>
            <a:off x="921488" y="1266318"/>
            <a:ext cx="10432312" cy="3285515"/>
          </a:xfrm>
          <a:prstGeom prst="rect">
            <a:avLst/>
          </a:prstGeom>
        </p:spPr>
        <p:txBody>
          <a:bodyPr wrap="square">
            <a:spAutoFit/>
          </a:bodyPr>
          <a:lstStyle/>
          <a:p>
            <a:pPr algn="ctr">
              <a:spcBef>
                <a:spcPts val="336"/>
              </a:spcBef>
              <a:spcAft>
                <a:spcPts val="336"/>
              </a:spcAft>
            </a:pPr>
            <a:r>
              <a:rPr lang="es-ES" sz="2400" dirty="0">
                <a:solidFill>
                  <a:srgbClr val="C00000"/>
                </a:solidFill>
                <a:latin typeface="Tw Cen MT" panose="020B0602020104020603" pitchFamily="34" charset="0"/>
              </a:rPr>
              <a:t> OBJETIVO: CÁLCULO DEL BEST ESTIMATE APLICABLE A PRODUCTOS </a:t>
            </a:r>
            <a:r>
              <a:rPr lang="es-ES" sz="2400" b="1" dirty="0">
                <a:solidFill>
                  <a:srgbClr val="C00000"/>
                </a:solidFill>
                <a:latin typeface="Tw Cen MT" panose="020B0602020104020603" pitchFamily="34" charset="0"/>
              </a:rPr>
              <a:t>SIN OPCIONES NI GARANTÍAS IMPLÍCITAS</a:t>
            </a:r>
          </a:p>
          <a:p>
            <a:pPr algn="ctr">
              <a:spcBef>
                <a:spcPts val="336"/>
              </a:spcBef>
              <a:spcAft>
                <a:spcPts val="336"/>
              </a:spcAft>
            </a:pPr>
            <a:endParaRPr lang="es-ES" sz="800" b="1" dirty="0">
              <a:latin typeface="Tw Cen MT" panose="020B0602020104020603" pitchFamily="34" charset="0"/>
            </a:endParaRPr>
          </a:p>
          <a:p>
            <a:r>
              <a:rPr lang="es-ES" sz="2400" dirty="0">
                <a:latin typeface="Tw Cen MT" panose="020B0602020104020603" pitchFamily="34" charset="0"/>
              </a:rPr>
              <a:t>Metodología: </a:t>
            </a:r>
          </a:p>
          <a:p>
            <a:r>
              <a:rPr lang="es-ES" sz="2400" dirty="0">
                <a:latin typeface="Tw Cen MT" panose="020B0602020104020603" pitchFamily="34" charset="0"/>
              </a:rPr>
              <a:t>Proyección de flujos en el modelo con:</a:t>
            </a:r>
          </a:p>
          <a:p>
            <a:pPr marL="633413" lvl="1" indent="-176213">
              <a:tabLst>
                <a:tab pos="806450" algn="l"/>
              </a:tabLst>
            </a:pPr>
            <a:r>
              <a:rPr lang="es-ES" sz="2400" dirty="0">
                <a:latin typeface="Tw Cen MT" panose="020B0602020104020603" pitchFamily="34" charset="0"/>
              </a:rPr>
              <a:t>• Descuento de flujos – tasas de la curva de swap</a:t>
            </a:r>
          </a:p>
          <a:p>
            <a:pPr marL="633413" lvl="1" indent="-176213">
              <a:tabLst>
                <a:tab pos="806450" algn="l"/>
              </a:tabLst>
            </a:pPr>
            <a:r>
              <a:rPr lang="es-ES" sz="2400" dirty="0">
                <a:latin typeface="Tw Cen MT" panose="020B0602020104020603" pitchFamily="34" charset="0"/>
              </a:rPr>
              <a:t>• Hipótesis no económicas - se utiliza la mejor estimación</a:t>
            </a:r>
          </a:p>
          <a:p>
            <a:pPr marL="633413" lvl="1" indent="-176213">
              <a:tabLst>
                <a:tab pos="806450" algn="l"/>
              </a:tabLst>
            </a:pPr>
            <a:r>
              <a:rPr lang="es-ES" sz="2400" dirty="0">
                <a:latin typeface="Tw Cen MT" panose="020B0602020104020603" pitchFamily="34" charset="0"/>
              </a:rPr>
              <a:t>• Productos sin participación en beneficios financiera ni opciones de</a:t>
            </a:r>
          </a:p>
          <a:p>
            <a:pPr marL="633413" lvl="1" indent="-176213">
              <a:tabLst>
                <a:tab pos="806450" algn="l"/>
              </a:tabLst>
            </a:pPr>
            <a:r>
              <a:rPr lang="es-ES" sz="2400" dirty="0">
                <a:latin typeface="Tw Cen MT" panose="020B0602020104020603" pitchFamily="34" charset="0"/>
              </a:rPr>
              <a:t>rescate</a:t>
            </a:r>
          </a:p>
        </p:txBody>
      </p:sp>
      <p:sp>
        <p:nvSpPr>
          <p:cNvPr id="5" name="Rectángulo 4">
            <a:extLst>
              <a:ext uri="{FF2B5EF4-FFF2-40B4-BE49-F238E27FC236}">
                <a16:creationId xmlns:a16="http://schemas.microsoft.com/office/drawing/2014/main" id="{18145519-EE03-47CA-9CF9-91B73C65BBA1}"/>
              </a:ext>
            </a:extLst>
          </p:cNvPr>
          <p:cNvSpPr/>
          <p:nvPr/>
        </p:nvSpPr>
        <p:spPr>
          <a:xfrm>
            <a:off x="2654710" y="4945626"/>
            <a:ext cx="6715432" cy="113070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063216E4-F534-4F19-B520-F69DAB065DAA}"/>
              </a:ext>
            </a:extLst>
          </p:cNvPr>
          <p:cNvSpPr txBox="1"/>
          <p:nvPr/>
        </p:nvSpPr>
        <p:spPr>
          <a:xfrm>
            <a:off x="2905432" y="5095481"/>
            <a:ext cx="6213987" cy="830997"/>
          </a:xfrm>
          <a:prstGeom prst="rect">
            <a:avLst/>
          </a:prstGeom>
          <a:noFill/>
        </p:spPr>
        <p:txBody>
          <a:bodyPr wrap="square" rtlCol="0">
            <a:spAutoFit/>
          </a:bodyPr>
          <a:lstStyle/>
          <a:p>
            <a:pPr algn="ctr"/>
            <a:r>
              <a:rPr lang="es-ES" sz="2400" dirty="0">
                <a:latin typeface="Tw Cen MT" panose="020B0602020104020603" pitchFamily="34" charset="0"/>
              </a:rPr>
              <a:t>BE = VA flujos de pasivos – VA flujos de primas</a:t>
            </a:r>
          </a:p>
          <a:p>
            <a:pPr algn="ctr"/>
            <a:r>
              <a:rPr lang="es-ES" sz="2400" dirty="0">
                <a:latin typeface="Tw Cen MT" panose="020B0602020104020603" pitchFamily="34" charset="0"/>
              </a:rPr>
              <a:t>descontado a la curva swap</a:t>
            </a:r>
          </a:p>
        </p:txBody>
      </p:sp>
    </p:spTree>
    <p:extLst>
      <p:ext uri="{BB962C8B-B14F-4D97-AF65-F5344CB8AC3E}">
        <p14:creationId xmlns:p14="http://schemas.microsoft.com/office/powerpoint/2010/main" val="2859427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591151"/>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METODOLOGÍAS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5" name="Rectángulo 14">
            <a:extLst>
              <a:ext uri="{FF2B5EF4-FFF2-40B4-BE49-F238E27FC236}">
                <a16:creationId xmlns:a16="http://schemas.microsoft.com/office/drawing/2014/main" id="{8386C1C1-B9DF-4A7D-A895-58293570444F}"/>
              </a:ext>
            </a:extLst>
          </p:cNvPr>
          <p:cNvSpPr/>
          <p:nvPr/>
        </p:nvSpPr>
        <p:spPr>
          <a:xfrm>
            <a:off x="921487" y="1129309"/>
            <a:ext cx="10331245" cy="125993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latin typeface="Tw Cen MT" panose="020B0602020104020603" pitchFamily="34" charset="0"/>
              </a:rPr>
              <a:t>En el cálculo del BEL deben utilizarse aquellas técnicas estadísticas y actuariales que reflejen de manera más adecuada los riesgos que afectan a los flujos de caja futuros.</a:t>
            </a:r>
            <a:endParaRPr lang="es-ES" sz="2400" dirty="0">
              <a:latin typeface="Tw Cen MT" panose="020B0602020104020603" pitchFamily="34" charset="0"/>
            </a:endParaRPr>
          </a:p>
        </p:txBody>
      </p:sp>
      <p:sp>
        <p:nvSpPr>
          <p:cNvPr id="16" name="CuadroTexto 15">
            <a:extLst>
              <a:ext uri="{FF2B5EF4-FFF2-40B4-BE49-F238E27FC236}">
                <a16:creationId xmlns:a16="http://schemas.microsoft.com/office/drawing/2014/main" id="{7913B3E2-BB23-45AF-B744-78CDCD612911}"/>
              </a:ext>
            </a:extLst>
          </p:cNvPr>
          <p:cNvSpPr txBox="1"/>
          <p:nvPr/>
        </p:nvSpPr>
        <p:spPr>
          <a:xfrm>
            <a:off x="930377" y="2505967"/>
            <a:ext cx="10331245" cy="2308324"/>
          </a:xfrm>
          <a:prstGeom prst="rect">
            <a:avLst/>
          </a:prstGeom>
          <a:noFill/>
        </p:spPr>
        <p:txBody>
          <a:bodyPr wrap="square" rtlCol="0">
            <a:spAutoFit/>
          </a:bodyPr>
          <a:lstStyle/>
          <a:p>
            <a:r>
              <a:rPr lang="es-ES" sz="2400" dirty="0">
                <a:latin typeface="Tw Cen MT" panose="020B0602020104020603" pitchFamily="34" charset="0"/>
              </a:rPr>
              <a:t>En el cálculo del BEL de los seguros de vida suelen utilizarse </a:t>
            </a:r>
            <a:r>
              <a:rPr lang="es-ES" sz="2400" b="1" dirty="0">
                <a:solidFill>
                  <a:srgbClr val="C00000"/>
                </a:solidFill>
                <a:latin typeface="Tw Cen MT" panose="020B0602020104020603" pitchFamily="34" charset="0"/>
              </a:rPr>
              <a:t>métodos deterministas o analíticos. </a:t>
            </a:r>
            <a:endParaRPr lang="es-ES" sz="2400" dirty="0">
              <a:solidFill>
                <a:srgbClr val="C00000"/>
              </a:solidFill>
              <a:latin typeface="Tw Cen MT" panose="020B0602020104020603" pitchFamily="34" charset="0"/>
            </a:endParaRPr>
          </a:p>
          <a:p>
            <a:r>
              <a:rPr lang="es-ES" sz="2400" dirty="0">
                <a:latin typeface="Tw Cen MT" panose="020B0602020104020603" pitchFamily="34" charset="0"/>
              </a:rPr>
              <a:t>Los más complejos de valorar son aquellos casos donde</a:t>
            </a:r>
            <a:r>
              <a:rPr lang="es-ES" sz="2400" b="1" dirty="0">
                <a:solidFill>
                  <a:srgbClr val="C00000"/>
                </a:solidFill>
                <a:latin typeface="Tw Cen MT" panose="020B0602020104020603" pitchFamily="34" charset="0"/>
              </a:rPr>
              <a:t> los flujos futuros son inciertos</a:t>
            </a:r>
            <a:r>
              <a:rPr lang="es-ES" sz="2400" b="1" dirty="0">
                <a:latin typeface="Tw Cen MT" panose="020B0602020104020603" pitchFamily="34" charset="0"/>
              </a:rPr>
              <a:t> </a:t>
            </a:r>
            <a:r>
              <a:rPr lang="es-ES" sz="2400" dirty="0">
                <a:latin typeface="Tw Cen MT" panose="020B0602020104020603" pitchFamily="34" charset="0"/>
              </a:rPr>
              <a:t>y difíciles de replicar como en los productos con: </a:t>
            </a:r>
          </a:p>
          <a:p>
            <a:pPr marL="800100" lvl="1" indent="-342900">
              <a:buFontTx/>
              <a:buChar char="-"/>
            </a:pPr>
            <a:r>
              <a:rPr lang="es-ES" sz="2400" dirty="0">
                <a:latin typeface="Tw Cen MT" panose="020B0602020104020603" pitchFamily="34" charset="0"/>
              </a:rPr>
              <a:t>Participación en resultados de tipo discrecional. </a:t>
            </a:r>
          </a:p>
          <a:p>
            <a:pPr marL="800100" lvl="1" indent="-342900">
              <a:buFontTx/>
              <a:buChar char="-"/>
            </a:pPr>
            <a:r>
              <a:rPr lang="es-ES" sz="2400" dirty="0">
                <a:latin typeface="Tw Cen MT" panose="020B0602020104020603" pitchFamily="34" charset="0"/>
              </a:rPr>
              <a:t>Opcionalidades implícitas.</a:t>
            </a:r>
          </a:p>
        </p:txBody>
      </p:sp>
      <p:sp>
        <p:nvSpPr>
          <p:cNvPr id="8" name="Rectángulo 7">
            <a:extLst>
              <a:ext uri="{FF2B5EF4-FFF2-40B4-BE49-F238E27FC236}">
                <a16:creationId xmlns:a16="http://schemas.microsoft.com/office/drawing/2014/main" id="{43CAB1B8-3385-4361-8FBD-F31053D7E59A}"/>
              </a:ext>
            </a:extLst>
          </p:cNvPr>
          <p:cNvSpPr/>
          <p:nvPr/>
        </p:nvSpPr>
        <p:spPr>
          <a:xfrm>
            <a:off x="930377" y="4961489"/>
            <a:ext cx="10331245" cy="90836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i="1" dirty="0">
                <a:latin typeface="Tw Cen MT" panose="020B0602020104020603" pitchFamily="34" charset="0"/>
              </a:rPr>
              <a:t>En la valoración de las PT podrán utilizarse métodos simplificados siempre que estos sean proporcionales a la naturaleza, escala y complejidad de los riesgos subyacentes.</a:t>
            </a:r>
            <a:endParaRPr lang="es-ES" sz="2400" dirty="0">
              <a:latin typeface="Tw Cen MT" panose="020B0602020104020603" pitchFamily="34" charset="0"/>
            </a:endParaRPr>
          </a:p>
        </p:txBody>
      </p:sp>
    </p:spTree>
    <p:extLst>
      <p:ext uri="{BB962C8B-B14F-4D97-AF65-F5344CB8AC3E}">
        <p14:creationId xmlns:p14="http://schemas.microsoft.com/office/powerpoint/2010/main" val="36289841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E.1. CÁLCULO DEL BEST ESTIMATE</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9E04A6-A96B-4434-86A1-3901D3A89EBA}"/>
              </a:ext>
            </a:extLst>
          </p:cNvPr>
          <p:cNvSpPr/>
          <p:nvPr/>
        </p:nvSpPr>
        <p:spPr>
          <a:xfrm>
            <a:off x="921488" y="1099427"/>
            <a:ext cx="10432312" cy="461665"/>
          </a:xfrm>
          <a:prstGeom prst="rect">
            <a:avLst/>
          </a:prstGeom>
        </p:spPr>
        <p:txBody>
          <a:bodyPr wrap="square">
            <a:spAutoFit/>
          </a:bodyPr>
          <a:lstStyle/>
          <a:p>
            <a:pPr>
              <a:spcBef>
                <a:spcPts val="336"/>
              </a:spcBef>
              <a:spcAft>
                <a:spcPts val="336"/>
              </a:spcAft>
            </a:pPr>
            <a:r>
              <a:rPr lang="es-ES" sz="2400" b="1" dirty="0">
                <a:solidFill>
                  <a:srgbClr val="C00000"/>
                </a:solidFill>
                <a:latin typeface="Tw Cen MT" panose="020B0602020104020603" pitchFamily="34" charset="0"/>
              </a:rPr>
              <a:t>EJEMPLO PRÁCTICO</a:t>
            </a:r>
            <a:endParaRPr lang="es-ES" sz="800" dirty="0">
              <a:latin typeface="Tw Cen MT" panose="020B0602020104020603" pitchFamily="34" charset="0"/>
            </a:endParaRPr>
          </a:p>
        </p:txBody>
      </p:sp>
      <p:pic>
        <p:nvPicPr>
          <p:cNvPr id="5" name="Imagen 4">
            <a:extLst>
              <a:ext uri="{FF2B5EF4-FFF2-40B4-BE49-F238E27FC236}">
                <a16:creationId xmlns:a16="http://schemas.microsoft.com/office/drawing/2014/main" id="{DBA71532-4F54-415D-BB71-33F3E6FE857E}"/>
              </a:ext>
            </a:extLst>
          </p:cNvPr>
          <p:cNvPicPr>
            <a:picLocks noChangeAspect="1"/>
          </p:cNvPicPr>
          <p:nvPr/>
        </p:nvPicPr>
        <p:blipFill>
          <a:blip r:embed="rId4"/>
          <a:stretch>
            <a:fillRect/>
          </a:stretch>
        </p:blipFill>
        <p:spPr>
          <a:xfrm>
            <a:off x="978291" y="1574971"/>
            <a:ext cx="9206718" cy="4678233"/>
          </a:xfrm>
          <a:prstGeom prst="rect">
            <a:avLst/>
          </a:prstGeom>
        </p:spPr>
      </p:pic>
    </p:spTree>
    <p:extLst>
      <p:ext uri="{BB962C8B-B14F-4D97-AF65-F5344CB8AC3E}">
        <p14:creationId xmlns:p14="http://schemas.microsoft.com/office/powerpoint/2010/main" val="29988818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E.1. CÁLCULO DEL BEST ESTIMATE</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9E04A6-A96B-4434-86A1-3901D3A89EBA}"/>
              </a:ext>
            </a:extLst>
          </p:cNvPr>
          <p:cNvSpPr/>
          <p:nvPr/>
        </p:nvSpPr>
        <p:spPr>
          <a:xfrm>
            <a:off x="921488" y="1099427"/>
            <a:ext cx="10432312" cy="461665"/>
          </a:xfrm>
          <a:prstGeom prst="rect">
            <a:avLst/>
          </a:prstGeom>
        </p:spPr>
        <p:txBody>
          <a:bodyPr wrap="square">
            <a:spAutoFit/>
          </a:bodyPr>
          <a:lstStyle/>
          <a:p>
            <a:pPr>
              <a:spcBef>
                <a:spcPts val="336"/>
              </a:spcBef>
              <a:spcAft>
                <a:spcPts val="336"/>
              </a:spcAft>
            </a:pPr>
            <a:r>
              <a:rPr lang="es-ES" sz="2400" b="1" dirty="0">
                <a:solidFill>
                  <a:srgbClr val="C00000"/>
                </a:solidFill>
                <a:latin typeface="Tw Cen MT" panose="020B0602020104020603" pitchFamily="34" charset="0"/>
              </a:rPr>
              <a:t>SOLUCIÓN E.1. BAJO S I</a:t>
            </a:r>
            <a:endParaRPr lang="es-ES" sz="800" dirty="0">
              <a:latin typeface="Tw Cen MT" panose="020B0602020104020603" pitchFamily="34" charset="0"/>
            </a:endParaRPr>
          </a:p>
        </p:txBody>
      </p:sp>
      <p:pic>
        <p:nvPicPr>
          <p:cNvPr id="6" name="Imagen 5">
            <a:extLst>
              <a:ext uri="{FF2B5EF4-FFF2-40B4-BE49-F238E27FC236}">
                <a16:creationId xmlns:a16="http://schemas.microsoft.com/office/drawing/2014/main" id="{1530EFD7-26EB-4ADC-95EB-55BE66C6E2E0}"/>
              </a:ext>
            </a:extLst>
          </p:cNvPr>
          <p:cNvPicPr>
            <a:picLocks noChangeAspect="1"/>
          </p:cNvPicPr>
          <p:nvPr/>
        </p:nvPicPr>
        <p:blipFill>
          <a:blip r:embed="rId4"/>
          <a:stretch>
            <a:fillRect/>
          </a:stretch>
        </p:blipFill>
        <p:spPr>
          <a:xfrm>
            <a:off x="1139483" y="1716259"/>
            <a:ext cx="9917723" cy="4149970"/>
          </a:xfrm>
          <a:prstGeom prst="rect">
            <a:avLst/>
          </a:prstGeom>
        </p:spPr>
      </p:pic>
    </p:spTree>
    <p:extLst>
      <p:ext uri="{BB962C8B-B14F-4D97-AF65-F5344CB8AC3E}">
        <p14:creationId xmlns:p14="http://schemas.microsoft.com/office/powerpoint/2010/main" val="38935144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E.1. CÁLCULO DEL BEST ESTIMATE</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9E04A6-A96B-4434-86A1-3901D3A89EBA}"/>
              </a:ext>
            </a:extLst>
          </p:cNvPr>
          <p:cNvSpPr/>
          <p:nvPr/>
        </p:nvSpPr>
        <p:spPr>
          <a:xfrm>
            <a:off x="921488" y="1099427"/>
            <a:ext cx="10432312" cy="461665"/>
          </a:xfrm>
          <a:prstGeom prst="rect">
            <a:avLst/>
          </a:prstGeom>
        </p:spPr>
        <p:txBody>
          <a:bodyPr wrap="square">
            <a:spAutoFit/>
          </a:bodyPr>
          <a:lstStyle/>
          <a:p>
            <a:pPr>
              <a:spcBef>
                <a:spcPts val="336"/>
              </a:spcBef>
              <a:spcAft>
                <a:spcPts val="336"/>
              </a:spcAft>
            </a:pPr>
            <a:r>
              <a:rPr lang="es-ES" sz="2400" b="1" dirty="0">
                <a:solidFill>
                  <a:srgbClr val="C00000"/>
                </a:solidFill>
                <a:latin typeface="Tw Cen MT" panose="020B0602020104020603" pitchFamily="34" charset="0"/>
              </a:rPr>
              <a:t>SOLUCIÓN E.1. BAJO S II</a:t>
            </a:r>
            <a:endParaRPr lang="es-ES" sz="800" dirty="0">
              <a:latin typeface="Tw Cen MT" panose="020B0602020104020603" pitchFamily="34" charset="0"/>
            </a:endParaRPr>
          </a:p>
        </p:txBody>
      </p:sp>
      <p:pic>
        <p:nvPicPr>
          <p:cNvPr id="5" name="Imagen 4">
            <a:extLst>
              <a:ext uri="{FF2B5EF4-FFF2-40B4-BE49-F238E27FC236}">
                <a16:creationId xmlns:a16="http://schemas.microsoft.com/office/drawing/2014/main" id="{729F1214-BFCC-4055-B12C-6983F25F26E7}"/>
              </a:ext>
            </a:extLst>
          </p:cNvPr>
          <p:cNvPicPr>
            <a:picLocks noChangeAspect="1"/>
          </p:cNvPicPr>
          <p:nvPr/>
        </p:nvPicPr>
        <p:blipFill>
          <a:blip r:embed="rId4"/>
          <a:stretch>
            <a:fillRect/>
          </a:stretch>
        </p:blipFill>
        <p:spPr>
          <a:xfrm>
            <a:off x="1448972" y="1612708"/>
            <a:ext cx="9608234" cy="4640497"/>
          </a:xfrm>
          <a:prstGeom prst="rect">
            <a:avLst/>
          </a:prstGeom>
        </p:spPr>
      </p:pic>
    </p:spTree>
    <p:extLst>
      <p:ext uri="{BB962C8B-B14F-4D97-AF65-F5344CB8AC3E}">
        <p14:creationId xmlns:p14="http://schemas.microsoft.com/office/powerpoint/2010/main" val="88294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E.2. CÁLCULO DEL BEST ESTIMATE</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9E04A6-A96B-4434-86A1-3901D3A89EBA}"/>
              </a:ext>
            </a:extLst>
          </p:cNvPr>
          <p:cNvSpPr/>
          <p:nvPr/>
        </p:nvSpPr>
        <p:spPr>
          <a:xfrm>
            <a:off x="921488" y="1118076"/>
            <a:ext cx="10432312" cy="830997"/>
          </a:xfrm>
          <a:prstGeom prst="rect">
            <a:avLst/>
          </a:prstGeom>
        </p:spPr>
        <p:txBody>
          <a:bodyPr wrap="square">
            <a:spAutoFit/>
          </a:bodyPr>
          <a:lstStyle/>
          <a:p>
            <a:pPr algn="ctr">
              <a:spcBef>
                <a:spcPts val="336"/>
              </a:spcBef>
              <a:spcAft>
                <a:spcPts val="336"/>
              </a:spcAft>
            </a:pPr>
            <a:r>
              <a:rPr lang="es-ES" sz="2400" dirty="0">
                <a:solidFill>
                  <a:srgbClr val="C00000"/>
                </a:solidFill>
                <a:latin typeface="Tw Cen MT" panose="020B0602020104020603" pitchFamily="34" charset="0"/>
              </a:rPr>
              <a:t> OBJETIVO: CÁLCULO DEL BEST ESTIMATE APLICABLE A PRODUCTOS </a:t>
            </a:r>
            <a:r>
              <a:rPr lang="es-ES" sz="2400" b="1" dirty="0">
                <a:solidFill>
                  <a:srgbClr val="C00000"/>
                </a:solidFill>
                <a:latin typeface="Tw Cen MT" panose="020B0602020104020603" pitchFamily="34" charset="0"/>
              </a:rPr>
              <a:t>CON OPCIONES Y GARANTÍAS IMPLÍCITAS</a:t>
            </a:r>
            <a:endParaRPr lang="es-ES" sz="800" b="1" dirty="0">
              <a:latin typeface="Tw Cen MT" panose="020B0602020104020603" pitchFamily="34" charset="0"/>
            </a:endParaRPr>
          </a:p>
        </p:txBody>
      </p:sp>
      <p:sp>
        <p:nvSpPr>
          <p:cNvPr id="5" name="Rectángulo 4">
            <a:extLst>
              <a:ext uri="{FF2B5EF4-FFF2-40B4-BE49-F238E27FC236}">
                <a16:creationId xmlns:a16="http://schemas.microsoft.com/office/drawing/2014/main" id="{A0133A27-C25D-4DFB-BEE9-4127806AEBCE}"/>
              </a:ext>
            </a:extLst>
          </p:cNvPr>
          <p:cNvSpPr/>
          <p:nvPr/>
        </p:nvSpPr>
        <p:spPr>
          <a:xfrm>
            <a:off x="1364566" y="2282599"/>
            <a:ext cx="8989256" cy="2308324"/>
          </a:xfrm>
          <a:prstGeom prst="rect">
            <a:avLst/>
          </a:prstGeom>
        </p:spPr>
        <p:txBody>
          <a:bodyPr wrap="square">
            <a:spAutoFit/>
          </a:bodyPr>
          <a:lstStyle/>
          <a:p>
            <a:r>
              <a:rPr lang="es-ES" sz="2400" dirty="0">
                <a:latin typeface="Tw Cen MT" panose="020B0602020104020603" pitchFamily="34" charset="0"/>
              </a:rPr>
              <a:t>Metodología: </a:t>
            </a:r>
          </a:p>
          <a:p>
            <a:r>
              <a:rPr lang="es-ES" sz="2400" dirty="0">
                <a:latin typeface="Tw Cen MT" panose="020B0602020104020603" pitchFamily="34" charset="0"/>
              </a:rPr>
              <a:t>Proyección de flujos en el modelo con:</a:t>
            </a:r>
          </a:p>
          <a:p>
            <a:pPr marL="633413" lvl="1" indent="-176213">
              <a:tabLst>
                <a:tab pos="806450" algn="l"/>
              </a:tabLst>
            </a:pPr>
            <a:r>
              <a:rPr lang="es-ES" sz="2400" dirty="0">
                <a:latin typeface="Tw Cen MT" panose="020B0602020104020603" pitchFamily="34" charset="0"/>
              </a:rPr>
              <a:t>• Descuento de flujos – tasas de la curva de swap</a:t>
            </a:r>
          </a:p>
          <a:p>
            <a:pPr marL="633413" lvl="1" indent="-176213">
              <a:tabLst>
                <a:tab pos="806450" algn="l"/>
              </a:tabLst>
            </a:pPr>
            <a:r>
              <a:rPr lang="es-ES" sz="2400" dirty="0">
                <a:latin typeface="Tw Cen MT" panose="020B0602020104020603" pitchFamily="34" charset="0"/>
              </a:rPr>
              <a:t>• Hipótesis no económicas - se utiliza la mejor estimación</a:t>
            </a:r>
          </a:p>
          <a:p>
            <a:pPr marL="633413" lvl="1" indent="-176213">
              <a:tabLst>
                <a:tab pos="806450" algn="l"/>
              </a:tabLst>
            </a:pPr>
            <a:r>
              <a:rPr lang="es-ES" sz="2400" dirty="0">
                <a:latin typeface="Tw Cen MT" panose="020B0602020104020603" pitchFamily="34" charset="0"/>
              </a:rPr>
              <a:t>• Productos sin participación en beneficios financiera con opción de rescate</a:t>
            </a:r>
          </a:p>
        </p:txBody>
      </p:sp>
    </p:spTree>
    <p:extLst>
      <p:ext uri="{BB962C8B-B14F-4D97-AF65-F5344CB8AC3E}">
        <p14:creationId xmlns:p14="http://schemas.microsoft.com/office/powerpoint/2010/main" val="6868815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E.2. CÁLCULO DEL BEST ESTIMATE</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645BA73-5956-40C7-83A5-C662B1E468B2}"/>
              </a:ext>
            </a:extLst>
          </p:cNvPr>
          <p:cNvSpPr/>
          <p:nvPr/>
        </p:nvSpPr>
        <p:spPr>
          <a:xfrm>
            <a:off x="1779366" y="1112773"/>
            <a:ext cx="2804166" cy="461665"/>
          </a:xfrm>
          <a:prstGeom prst="rect">
            <a:avLst/>
          </a:prstGeom>
        </p:spPr>
        <p:txBody>
          <a:bodyPr wrap="none">
            <a:spAutoFit/>
          </a:bodyPr>
          <a:lstStyle/>
          <a:p>
            <a:pPr>
              <a:spcBef>
                <a:spcPts val="336"/>
              </a:spcBef>
              <a:spcAft>
                <a:spcPts val="336"/>
              </a:spcAft>
            </a:pPr>
            <a:r>
              <a:rPr lang="es-ES" sz="2400" b="1" dirty="0">
                <a:solidFill>
                  <a:srgbClr val="C00000"/>
                </a:solidFill>
                <a:latin typeface="Tw Cen MT" panose="020B0602020104020603" pitchFamily="34" charset="0"/>
              </a:rPr>
              <a:t>EJEMPLO</a:t>
            </a:r>
            <a:r>
              <a:rPr lang="es-ES" b="1" dirty="0">
                <a:solidFill>
                  <a:srgbClr val="C00000"/>
                </a:solidFill>
                <a:latin typeface="Tw Cen MT" panose="020B0602020104020603" pitchFamily="34" charset="0"/>
              </a:rPr>
              <a:t> </a:t>
            </a:r>
            <a:r>
              <a:rPr lang="es-ES" sz="2400" b="1" dirty="0">
                <a:solidFill>
                  <a:srgbClr val="C00000"/>
                </a:solidFill>
                <a:latin typeface="Tw Cen MT" panose="020B0602020104020603" pitchFamily="34" charset="0"/>
              </a:rPr>
              <a:t>PRÁCTICO</a:t>
            </a:r>
            <a:endParaRPr lang="es-ES" sz="2400" dirty="0">
              <a:latin typeface="Tw Cen MT" panose="020B0602020104020603" pitchFamily="34" charset="0"/>
            </a:endParaRPr>
          </a:p>
        </p:txBody>
      </p:sp>
      <p:pic>
        <p:nvPicPr>
          <p:cNvPr id="7" name="Imagen 6">
            <a:extLst>
              <a:ext uri="{FF2B5EF4-FFF2-40B4-BE49-F238E27FC236}">
                <a16:creationId xmlns:a16="http://schemas.microsoft.com/office/drawing/2014/main" id="{205895A0-B004-4350-806E-3C3D43D26135}"/>
              </a:ext>
            </a:extLst>
          </p:cNvPr>
          <p:cNvPicPr>
            <a:picLocks noChangeAspect="1"/>
          </p:cNvPicPr>
          <p:nvPr/>
        </p:nvPicPr>
        <p:blipFill>
          <a:blip r:embed="rId4"/>
          <a:stretch>
            <a:fillRect/>
          </a:stretch>
        </p:blipFill>
        <p:spPr>
          <a:xfrm>
            <a:off x="1406769" y="1574437"/>
            <a:ext cx="9497205" cy="4678768"/>
          </a:xfrm>
          <a:prstGeom prst="rect">
            <a:avLst/>
          </a:prstGeom>
        </p:spPr>
      </p:pic>
    </p:spTree>
    <p:extLst>
      <p:ext uri="{BB962C8B-B14F-4D97-AF65-F5344CB8AC3E}">
        <p14:creationId xmlns:p14="http://schemas.microsoft.com/office/powerpoint/2010/main" val="16167861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E.2. CÁLCULO DEL BEST ESTIMATE</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9E04A6-A96B-4434-86A1-3901D3A89EBA}"/>
              </a:ext>
            </a:extLst>
          </p:cNvPr>
          <p:cNvSpPr/>
          <p:nvPr/>
        </p:nvSpPr>
        <p:spPr>
          <a:xfrm>
            <a:off x="921488" y="1099427"/>
            <a:ext cx="10432312" cy="461665"/>
          </a:xfrm>
          <a:prstGeom prst="rect">
            <a:avLst/>
          </a:prstGeom>
        </p:spPr>
        <p:txBody>
          <a:bodyPr wrap="square">
            <a:spAutoFit/>
          </a:bodyPr>
          <a:lstStyle/>
          <a:p>
            <a:pPr>
              <a:spcBef>
                <a:spcPts val="336"/>
              </a:spcBef>
              <a:spcAft>
                <a:spcPts val="336"/>
              </a:spcAft>
            </a:pPr>
            <a:r>
              <a:rPr lang="es-ES" sz="2400" b="1" dirty="0">
                <a:solidFill>
                  <a:srgbClr val="C00000"/>
                </a:solidFill>
                <a:latin typeface="Tw Cen MT" panose="020B0602020104020603" pitchFamily="34" charset="0"/>
              </a:rPr>
              <a:t>SOLUCIÓN E.1. </a:t>
            </a:r>
            <a:endParaRPr lang="es-ES" sz="800" dirty="0">
              <a:latin typeface="Tw Cen MT" panose="020B0602020104020603" pitchFamily="34" charset="0"/>
            </a:endParaRPr>
          </a:p>
        </p:txBody>
      </p:sp>
      <p:pic>
        <p:nvPicPr>
          <p:cNvPr id="6" name="Imagen 5">
            <a:extLst>
              <a:ext uri="{FF2B5EF4-FFF2-40B4-BE49-F238E27FC236}">
                <a16:creationId xmlns:a16="http://schemas.microsoft.com/office/drawing/2014/main" id="{5576A6DE-6671-4EC0-B860-A40D55440D11}"/>
              </a:ext>
            </a:extLst>
          </p:cNvPr>
          <p:cNvPicPr>
            <a:picLocks noChangeAspect="1"/>
          </p:cNvPicPr>
          <p:nvPr/>
        </p:nvPicPr>
        <p:blipFill>
          <a:blip r:embed="rId4"/>
          <a:stretch>
            <a:fillRect/>
          </a:stretch>
        </p:blipFill>
        <p:spPr>
          <a:xfrm>
            <a:off x="921489" y="1727906"/>
            <a:ext cx="10979780" cy="4377472"/>
          </a:xfrm>
          <a:prstGeom prst="rect">
            <a:avLst/>
          </a:prstGeom>
        </p:spPr>
      </p:pic>
    </p:spTree>
    <p:extLst>
      <p:ext uri="{BB962C8B-B14F-4D97-AF65-F5344CB8AC3E}">
        <p14:creationId xmlns:p14="http://schemas.microsoft.com/office/powerpoint/2010/main" val="10577704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E.3. HIPÓTESIS DE CAÍDA DE CARTERA</a:t>
            </a:r>
          </a:p>
        </p:txBody>
      </p:sp>
      <p:pic>
        <p:nvPicPr>
          <p:cNvPr id="4" name="Imagen 8"/>
          <p:cNvPicPr>
            <a:picLocks noChangeAspect="1"/>
          </p:cNvPicPr>
          <p:nvPr/>
        </p:nvPicPr>
        <p:blipFill>
          <a:blip r:embed="rId4"/>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Rectángulo 5">
            <a:extLst>
              <a:ext uri="{FF2B5EF4-FFF2-40B4-BE49-F238E27FC236}">
                <a16:creationId xmlns:a16="http://schemas.microsoft.com/office/drawing/2014/main" id="{406A747F-850E-42C8-B1BE-2EFE27261798}"/>
              </a:ext>
            </a:extLst>
          </p:cNvPr>
          <p:cNvSpPr/>
          <p:nvPr/>
        </p:nvSpPr>
        <p:spPr>
          <a:xfrm>
            <a:off x="921488" y="1118076"/>
            <a:ext cx="10432312" cy="830997"/>
          </a:xfrm>
          <a:prstGeom prst="rect">
            <a:avLst/>
          </a:prstGeom>
        </p:spPr>
        <p:txBody>
          <a:bodyPr wrap="square">
            <a:spAutoFit/>
          </a:bodyPr>
          <a:lstStyle/>
          <a:p>
            <a:pPr>
              <a:spcBef>
                <a:spcPts val="336"/>
              </a:spcBef>
              <a:spcAft>
                <a:spcPts val="336"/>
              </a:spcAft>
            </a:pPr>
            <a:r>
              <a:rPr lang="es-ES" sz="2400" dirty="0">
                <a:solidFill>
                  <a:srgbClr val="C00000"/>
                </a:solidFill>
                <a:latin typeface="Tw Cen MT" panose="020B0602020104020603" pitchFamily="34" charset="0"/>
              </a:rPr>
              <a:t>OBJETIVO:  Derivar de hipótesis de caída por año póliza mediante triángulos de caídas.</a:t>
            </a:r>
          </a:p>
        </p:txBody>
      </p:sp>
      <p:graphicFrame>
        <p:nvGraphicFramePr>
          <p:cNvPr id="3" name="Objeto 2">
            <a:extLst>
              <a:ext uri="{FF2B5EF4-FFF2-40B4-BE49-F238E27FC236}">
                <a16:creationId xmlns:a16="http://schemas.microsoft.com/office/drawing/2014/main" id="{E041E703-5854-4FCB-B464-34DFC866848F}"/>
              </a:ext>
            </a:extLst>
          </p:cNvPr>
          <p:cNvGraphicFramePr>
            <a:graphicFrameLocks noChangeAspect="1"/>
          </p:cNvGraphicFramePr>
          <p:nvPr>
            <p:extLst>
              <p:ext uri="{D42A27DB-BD31-4B8C-83A1-F6EECF244321}">
                <p14:modId xmlns:p14="http://schemas.microsoft.com/office/powerpoint/2010/main" val="932389630"/>
              </p:ext>
            </p:extLst>
          </p:nvPr>
        </p:nvGraphicFramePr>
        <p:xfrm>
          <a:off x="1266092" y="1949074"/>
          <a:ext cx="9551963" cy="4170372"/>
        </p:xfrm>
        <a:graphic>
          <a:graphicData uri="http://schemas.openxmlformats.org/presentationml/2006/ole">
            <mc:AlternateContent xmlns:mc="http://schemas.openxmlformats.org/markup-compatibility/2006">
              <mc:Choice xmlns:v="urn:schemas-microsoft-com:vml" Requires="v">
                <p:oleObj spid="_x0000_s1072" name="Worksheet" r:id="rId5" imgW="7753530" imgH="3247949" progId="Excel.Sheet.12">
                  <p:embed/>
                </p:oleObj>
              </mc:Choice>
              <mc:Fallback>
                <p:oleObj name="Worksheet" r:id="rId5" imgW="7753530" imgH="3247949" progId="Excel.Sheet.12">
                  <p:embed/>
                  <p:pic>
                    <p:nvPicPr>
                      <p:cNvPr id="0" name=""/>
                      <p:cNvPicPr/>
                      <p:nvPr/>
                    </p:nvPicPr>
                    <p:blipFill>
                      <a:blip r:embed="rId6"/>
                      <a:stretch>
                        <a:fillRect/>
                      </a:stretch>
                    </p:blipFill>
                    <p:spPr>
                      <a:xfrm>
                        <a:off x="1266092" y="1949074"/>
                        <a:ext cx="9551963" cy="4170372"/>
                      </a:xfrm>
                      <a:prstGeom prst="rect">
                        <a:avLst/>
                      </a:prstGeom>
                    </p:spPr>
                  </p:pic>
                </p:oleObj>
              </mc:Fallback>
            </mc:AlternateContent>
          </a:graphicData>
        </a:graphic>
      </p:graphicFrame>
    </p:spTree>
    <p:extLst>
      <p:ext uri="{BB962C8B-B14F-4D97-AF65-F5344CB8AC3E}">
        <p14:creationId xmlns:p14="http://schemas.microsoft.com/office/powerpoint/2010/main" val="20848859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E.3. HIPÓTESIS DE CAÍDA DE CARTERA</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Rectángulo 5">
            <a:extLst>
              <a:ext uri="{FF2B5EF4-FFF2-40B4-BE49-F238E27FC236}">
                <a16:creationId xmlns:a16="http://schemas.microsoft.com/office/drawing/2014/main" id="{406A747F-850E-42C8-B1BE-2EFE27261798}"/>
              </a:ext>
            </a:extLst>
          </p:cNvPr>
          <p:cNvSpPr/>
          <p:nvPr/>
        </p:nvSpPr>
        <p:spPr>
          <a:xfrm>
            <a:off x="692887" y="984447"/>
            <a:ext cx="11164495" cy="461665"/>
          </a:xfrm>
          <a:prstGeom prst="rect">
            <a:avLst/>
          </a:prstGeom>
        </p:spPr>
        <p:txBody>
          <a:bodyPr wrap="square">
            <a:spAutoFit/>
          </a:bodyPr>
          <a:lstStyle/>
          <a:p>
            <a:pPr>
              <a:spcBef>
                <a:spcPts val="336"/>
              </a:spcBef>
              <a:spcAft>
                <a:spcPts val="336"/>
              </a:spcAft>
            </a:pPr>
            <a:r>
              <a:rPr lang="es-ES" sz="2400" dirty="0">
                <a:latin typeface="Tw Cen MT" panose="020B0602020104020603" pitchFamily="34" charset="0"/>
              </a:rPr>
              <a:t>Un producto Universal </a:t>
            </a:r>
            <a:r>
              <a:rPr lang="es-ES" sz="2400" dirty="0" err="1">
                <a:latin typeface="Tw Cen MT" panose="020B0602020104020603" pitchFamily="34" charset="0"/>
              </a:rPr>
              <a:t>Life</a:t>
            </a:r>
            <a:r>
              <a:rPr lang="es-ES" sz="2400" dirty="0">
                <a:latin typeface="Tw Cen MT" panose="020B0602020104020603" pitchFamily="34" charset="0"/>
              </a:rPr>
              <a:t> tiene la siguiente experiencia.</a:t>
            </a:r>
            <a:endParaRPr lang="es-ES" sz="800" b="1" dirty="0">
              <a:latin typeface="Tw Cen MT" panose="020B0602020104020603" pitchFamily="34" charset="0"/>
            </a:endParaRPr>
          </a:p>
        </p:txBody>
      </p:sp>
      <p:pic>
        <p:nvPicPr>
          <p:cNvPr id="9" name="Imagen 8">
            <a:extLst>
              <a:ext uri="{FF2B5EF4-FFF2-40B4-BE49-F238E27FC236}">
                <a16:creationId xmlns:a16="http://schemas.microsoft.com/office/drawing/2014/main" id="{F7AE5DAC-012D-4B91-B16B-A1ECB968AB2C}"/>
              </a:ext>
            </a:extLst>
          </p:cNvPr>
          <p:cNvPicPr>
            <a:picLocks noChangeAspect="1"/>
          </p:cNvPicPr>
          <p:nvPr/>
        </p:nvPicPr>
        <p:blipFill>
          <a:blip r:embed="rId4"/>
          <a:stretch>
            <a:fillRect/>
          </a:stretch>
        </p:blipFill>
        <p:spPr>
          <a:xfrm>
            <a:off x="921489" y="1371655"/>
            <a:ext cx="10292220" cy="4881549"/>
          </a:xfrm>
          <a:prstGeom prst="rect">
            <a:avLst/>
          </a:prstGeom>
        </p:spPr>
      </p:pic>
    </p:spTree>
    <p:extLst>
      <p:ext uri="{BB962C8B-B14F-4D97-AF65-F5344CB8AC3E}">
        <p14:creationId xmlns:p14="http://schemas.microsoft.com/office/powerpoint/2010/main" val="3554974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E.3. HIPÓTESIS DE CAÍDA DE CARTERA</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Rectángulo 5">
            <a:extLst>
              <a:ext uri="{FF2B5EF4-FFF2-40B4-BE49-F238E27FC236}">
                <a16:creationId xmlns:a16="http://schemas.microsoft.com/office/drawing/2014/main" id="{406A747F-850E-42C8-B1BE-2EFE27261798}"/>
              </a:ext>
            </a:extLst>
          </p:cNvPr>
          <p:cNvSpPr/>
          <p:nvPr/>
        </p:nvSpPr>
        <p:spPr>
          <a:xfrm>
            <a:off x="921488" y="1235544"/>
            <a:ext cx="10432312" cy="461665"/>
          </a:xfrm>
          <a:prstGeom prst="rect">
            <a:avLst/>
          </a:prstGeom>
        </p:spPr>
        <p:txBody>
          <a:bodyPr wrap="square">
            <a:spAutoFit/>
          </a:bodyPr>
          <a:lstStyle/>
          <a:p>
            <a:pPr>
              <a:spcBef>
                <a:spcPts val="336"/>
              </a:spcBef>
              <a:spcAft>
                <a:spcPts val="336"/>
              </a:spcAft>
            </a:pPr>
            <a:r>
              <a:rPr lang="es-ES" sz="2400" dirty="0">
                <a:latin typeface="Tw Cen MT" panose="020B0602020104020603" pitchFamily="34" charset="0"/>
              </a:rPr>
              <a:t>Las tasas de rescates utilizando estos triángulos son:</a:t>
            </a:r>
            <a:endParaRPr lang="es-ES" sz="800" b="1" dirty="0">
              <a:latin typeface="Tw Cen MT" panose="020B0602020104020603" pitchFamily="34" charset="0"/>
            </a:endParaRPr>
          </a:p>
        </p:txBody>
      </p:sp>
      <p:pic>
        <p:nvPicPr>
          <p:cNvPr id="5" name="Imagen 4">
            <a:extLst>
              <a:ext uri="{FF2B5EF4-FFF2-40B4-BE49-F238E27FC236}">
                <a16:creationId xmlns:a16="http://schemas.microsoft.com/office/drawing/2014/main" id="{5E66B79E-211D-4798-82D7-36D1045EDDC9}"/>
              </a:ext>
            </a:extLst>
          </p:cNvPr>
          <p:cNvPicPr>
            <a:picLocks noChangeAspect="1"/>
          </p:cNvPicPr>
          <p:nvPr/>
        </p:nvPicPr>
        <p:blipFill>
          <a:blip r:embed="rId4"/>
          <a:stretch>
            <a:fillRect/>
          </a:stretch>
        </p:blipFill>
        <p:spPr>
          <a:xfrm>
            <a:off x="838201" y="2173218"/>
            <a:ext cx="10261208" cy="3650807"/>
          </a:xfrm>
          <a:prstGeom prst="rect">
            <a:avLst/>
          </a:prstGeom>
        </p:spPr>
      </p:pic>
    </p:spTree>
    <p:extLst>
      <p:ext uri="{BB962C8B-B14F-4D97-AF65-F5344CB8AC3E}">
        <p14:creationId xmlns:p14="http://schemas.microsoft.com/office/powerpoint/2010/main" val="24030464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E.3. HIPÓTESIS DE CAÍDA DE CARTERA</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Rectángulo 5">
            <a:extLst>
              <a:ext uri="{FF2B5EF4-FFF2-40B4-BE49-F238E27FC236}">
                <a16:creationId xmlns:a16="http://schemas.microsoft.com/office/drawing/2014/main" id="{406A747F-850E-42C8-B1BE-2EFE27261798}"/>
              </a:ext>
            </a:extLst>
          </p:cNvPr>
          <p:cNvSpPr/>
          <p:nvPr/>
        </p:nvSpPr>
        <p:spPr>
          <a:xfrm>
            <a:off x="921488" y="1344139"/>
            <a:ext cx="10432312" cy="1277273"/>
          </a:xfrm>
          <a:prstGeom prst="rect">
            <a:avLst/>
          </a:prstGeom>
        </p:spPr>
        <p:txBody>
          <a:bodyPr wrap="square">
            <a:spAutoFit/>
          </a:bodyPr>
          <a:lstStyle/>
          <a:p>
            <a:pPr marL="457200" indent="-457200">
              <a:spcBef>
                <a:spcPts val="336"/>
              </a:spcBef>
              <a:spcAft>
                <a:spcPts val="336"/>
              </a:spcAft>
              <a:buFont typeface="+mj-lt"/>
              <a:buAutoNum type="arabicPeriod"/>
            </a:pPr>
            <a:r>
              <a:rPr lang="es-ES" sz="2400" dirty="0">
                <a:latin typeface="Tw Cen MT" panose="020B0602020104020603" pitchFamily="34" charset="0"/>
              </a:rPr>
              <a:t>Calcular las tasas de rescate de experiencia contemplando sólo los últimos dos años de experiencia.</a:t>
            </a:r>
          </a:p>
          <a:p>
            <a:pPr marL="457200" indent="-457200">
              <a:spcBef>
                <a:spcPts val="336"/>
              </a:spcBef>
              <a:spcAft>
                <a:spcPts val="336"/>
              </a:spcAft>
              <a:buFont typeface="+mj-lt"/>
              <a:buAutoNum type="arabicPeriod"/>
            </a:pPr>
            <a:r>
              <a:rPr lang="es-ES" sz="2400" dirty="0">
                <a:latin typeface="Tw Cen MT" panose="020B0602020104020603" pitchFamily="34" charset="0"/>
              </a:rPr>
              <a:t>¿Qué hipótesis recomendaría para la valoración del </a:t>
            </a:r>
            <a:r>
              <a:rPr lang="es-ES" sz="2400" dirty="0" err="1">
                <a:latin typeface="Tw Cen MT" panose="020B0602020104020603" pitchFamily="34" charset="0"/>
              </a:rPr>
              <a:t>best</a:t>
            </a:r>
            <a:r>
              <a:rPr lang="es-ES" sz="2400" dirty="0">
                <a:latin typeface="Tw Cen MT" panose="020B0602020104020603" pitchFamily="34" charset="0"/>
              </a:rPr>
              <a:t> </a:t>
            </a:r>
            <a:r>
              <a:rPr lang="es-ES" sz="2400" dirty="0" err="1">
                <a:latin typeface="Tw Cen MT" panose="020B0602020104020603" pitchFamily="34" charset="0"/>
              </a:rPr>
              <a:t>estimate</a:t>
            </a:r>
            <a:r>
              <a:rPr lang="es-ES" sz="2400" dirty="0">
                <a:latin typeface="Tw Cen MT" panose="020B0602020104020603" pitchFamily="34" charset="0"/>
              </a:rPr>
              <a:t>?</a:t>
            </a:r>
          </a:p>
        </p:txBody>
      </p:sp>
    </p:spTree>
    <p:extLst>
      <p:ext uri="{BB962C8B-B14F-4D97-AF65-F5344CB8AC3E}">
        <p14:creationId xmlns:p14="http://schemas.microsoft.com/office/powerpoint/2010/main" val="3461977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PROPORCIONALIDAD</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5" name="Rectángulo 14">
            <a:extLst>
              <a:ext uri="{FF2B5EF4-FFF2-40B4-BE49-F238E27FC236}">
                <a16:creationId xmlns:a16="http://schemas.microsoft.com/office/drawing/2014/main" id="{8386C1C1-B9DF-4A7D-A895-58293570444F}"/>
              </a:ext>
            </a:extLst>
          </p:cNvPr>
          <p:cNvSpPr/>
          <p:nvPr/>
        </p:nvSpPr>
        <p:spPr>
          <a:xfrm>
            <a:off x="921487" y="1129309"/>
            <a:ext cx="10423423" cy="125993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latin typeface="Tw Cen MT" panose="020B0602020104020603" pitchFamily="34" charset="0"/>
              </a:rPr>
              <a:t>Principio de proporcionalidad: </a:t>
            </a:r>
            <a:r>
              <a:rPr lang="es-ES" sz="2400" dirty="0">
                <a:latin typeface="Tw Cen MT" panose="020B0602020104020603" pitchFamily="34" charset="0"/>
              </a:rPr>
              <a:t>“Los métodos actuariales y estadísticos deberán estar en consonancia con los naturaleza, complejidad y materialidad de los riesgos”. </a:t>
            </a:r>
          </a:p>
        </p:txBody>
      </p:sp>
      <p:sp>
        <p:nvSpPr>
          <p:cNvPr id="16" name="CuadroTexto 15">
            <a:extLst>
              <a:ext uri="{FF2B5EF4-FFF2-40B4-BE49-F238E27FC236}">
                <a16:creationId xmlns:a16="http://schemas.microsoft.com/office/drawing/2014/main" id="{7913B3E2-BB23-45AF-B744-78CDCD612911}"/>
              </a:ext>
            </a:extLst>
          </p:cNvPr>
          <p:cNvSpPr txBox="1"/>
          <p:nvPr/>
        </p:nvSpPr>
        <p:spPr>
          <a:xfrm>
            <a:off x="930377" y="2389239"/>
            <a:ext cx="10423423" cy="4154984"/>
          </a:xfrm>
          <a:prstGeom prst="rect">
            <a:avLst/>
          </a:prstGeom>
          <a:noFill/>
        </p:spPr>
        <p:txBody>
          <a:bodyPr wrap="square" rtlCol="0">
            <a:spAutoFit/>
          </a:bodyPr>
          <a:lstStyle/>
          <a:p>
            <a:r>
              <a:rPr lang="es-ES" sz="2400" dirty="0">
                <a:latin typeface="Tw Cen MT" panose="020B0602020104020603" pitchFamily="34" charset="0"/>
              </a:rPr>
              <a:t>Bajo el principio de proporcionalidad se asume que debería permitirse a las compañías elegir y aplicar aquella metodología que: </a:t>
            </a:r>
          </a:p>
          <a:p>
            <a:pPr lvl="1"/>
            <a:r>
              <a:rPr lang="es-ES" sz="2400" dirty="0">
                <a:latin typeface="Tw Cen MT" panose="020B0602020104020603" pitchFamily="34" charset="0"/>
              </a:rPr>
              <a:t>1. Sea adecuada al objetivo de poder obtener valoraciones “</a:t>
            </a:r>
            <a:r>
              <a:rPr lang="es-ES" sz="2400" dirty="0" err="1">
                <a:latin typeface="Tw Cen MT" panose="020B0602020104020603" pitchFamily="34" charset="0"/>
              </a:rPr>
              <a:t>market</a:t>
            </a:r>
            <a:r>
              <a:rPr lang="es-ES" sz="2400" dirty="0">
                <a:latin typeface="Tw Cen MT" panose="020B0602020104020603" pitchFamily="34" charset="0"/>
              </a:rPr>
              <a:t> </a:t>
            </a:r>
            <a:r>
              <a:rPr lang="es-ES" sz="2400" dirty="0" err="1">
                <a:latin typeface="Tw Cen MT" panose="020B0602020104020603" pitchFamily="34" charset="0"/>
              </a:rPr>
              <a:t>consistent</a:t>
            </a:r>
            <a:r>
              <a:rPr lang="es-ES" sz="2400" dirty="0">
                <a:latin typeface="Tw Cen MT" panose="020B0602020104020603" pitchFamily="34" charset="0"/>
              </a:rPr>
              <a:t>”. </a:t>
            </a:r>
          </a:p>
          <a:p>
            <a:pPr lvl="1"/>
            <a:r>
              <a:rPr lang="es-ES" sz="2400" dirty="0">
                <a:latin typeface="Tw Cen MT" panose="020B0602020104020603" pitchFamily="34" charset="0"/>
              </a:rPr>
              <a:t>2. </a:t>
            </a:r>
            <a:r>
              <a:rPr lang="es-ES" sz="2400" b="1" dirty="0">
                <a:solidFill>
                  <a:srgbClr val="C00000"/>
                </a:solidFill>
                <a:latin typeface="Tw Cen MT" panose="020B0602020104020603" pitchFamily="34" charset="0"/>
              </a:rPr>
              <a:t>No sea más sofisticada de lo necesario para este objetivo. </a:t>
            </a:r>
          </a:p>
          <a:p>
            <a:r>
              <a:rPr lang="es-ES" sz="2400" dirty="0">
                <a:latin typeface="Tw Cen MT" panose="020B0602020104020603" pitchFamily="34" charset="0"/>
              </a:rPr>
              <a:t>La aplicación del principio no está restringido al tamaño de la entidad. A la hora de aplicar este principio se deben seguir tres pasos:</a:t>
            </a:r>
          </a:p>
          <a:p>
            <a:pPr lvl="1"/>
            <a:r>
              <a:rPr lang="es-ES" sz="2400" dirty="0">
                <a:latin typeface="Tw Cen MT" panose="020B0602020104020603" pitchFamily="34" charset="0"/>
              </a:rPr>
              <a:t>1. Analizar la </a:t>
            </a:r>
            <a:r>
              <a:rPr lang="es-ES" sz="2400" b="1" dirty="0">
                <a:latin typeface="Tw Cen MT" panose="020B0602020104020603" pitchFamily="34" charset="0"/>
              </a:rPr>
              <a:t>naturaleza, dimensión y complejidad de los riesgos subyacentes</a:t>
            </a:r>
            <a:r>
              <a:rPr lang="es-ES" sz="2400" dirty="0">
                <a:latin typeface="Tw Cen MT" panose="020B0602020104020603" pitchFamily="34" charset="0"/>
              </a:rPr>
              <a:t>. </a:t>
            </a:r>
          </a:p>
          <a:p>
            <a:pPr lvl="1"/>
            <a:r>
              <a:rPr lang="es-ES" sz="2400" dirty="0">
                <a:latin typeface="Tw Cen MT" panose="020B0602020104020603" pitchFamily="34" charset="0"/>
              </a:rPr>
              <a:t>2. Comprobar si la metodología de valoración es adecuada a los riesgos considerando el </a:t>
            </a:r>
            <a:r>
              <a:rPr lang="es-ES" sz="2400" b="1" dirty="0">
                <a:latin typeface="Tw Cen MT" panose="020B0602020104020603" pitchFamily="34" charset="0"/>
              </a:rPr>
              <a:t>grado de error </a:t>
            </a:r>
            <a:r>
              <a:rPr lang="es-ES" sz="2400" dirty="0">
                <a:latin typeface="Tw Cen MT" panose="020B0602020104020603" pitchFamily="34" charset="0"/>
              </a:rPr>
              <a:t>que resulte de su aplicación. </a:t>
            </a:r>
          </a:p>
          <a:p>
            <a:pPr lvl="1"/>
            <a:r>
              <a:rPr lang="es-ES" sz="2400" dirty="0">
                <a:latin typeface="Tw Cen MT" panose="020B0602020104020603" pitchFamily="34" charset="0"/>
              </a:rPr>
              <a:t>3. Validar y hacer un </a:t>
            </a:r>
            <a:r>
              <a:rPr lang="es-ES" sz="2400" dirty="0">
                <a:solidFill>
                  <a:srgbClr val="C00000"/>
                </a:solidFill>
                <a:latin typeface="Tw Cen MT" panose="020B0602020104020603" pitchFamily="34" charset="0"/>
              </a:rPr>
              <a:t>“</a:t>
            </a:r>
            <a:r>
              <a:rPr lang="es-ES" sz="2400" b="1" dirty="0">
                <a:solidFill>
                  <a:srgbClr val="C00000"/>
                </a:solidFill>
                <a:latin typeface="Tw Cen MT" panose="020B0602020104020603" pitchFamily="34" charset="0"/>
              </a:rPr>
              <a:t>back </a:t>
            </a:r>
            <a:r>
              <a:rPr lang="es-ES" sz="2400" b="1" dirty="0" err="1">
                <a:solidFill>
                  <a:srgbClr val="C00000"/>
                </a:solidFill>
                <a:latin typeface="Tw Cen MT" panose="020B0602020104020603" pitchFamily="34" charset="0"/>
              </a:rPr>
              <a:t>testing</a:t>
            </a:r>
            <a:r>
              <a:rPr lang="es-ES" sz="2400" dirty="0">
                <a:solidFill>
                  <a:srgbClr val="C00000"/>
                </a:solidFill>
                <a:latin typeface="Tw Cen MT" panose="020B0602020104020603" pitchFamily="34" charset="0"/>
              </a:rPr>
              <a:t>” </a:t>
            </a:r>
            <a:r>
              <a:rPr lang="es-ES" sz="2400" dirty="0">
                <a:latin typeface="Tw Cen MT" panose="020B0602020104020603" pitchFamily="34" charset="0"/>
              </a:rPr>
              <a:t>de los resultados. </a:t>
            </a:r>
          </a:p>
        </p:txBody>
      </p:sp>
    </p:spTree>
    <p:extLst>
      <p:ext uri="{BB962C8B-B14F-4D97-AF65-F5344CB8AC3E}">
        <p14:creationId xmlns:p14="http://schemas.microsoft.com/office/powerpoint/2010/main" val="958912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E.3. HIPÓTESIS DE CAÍDA DE CARTERA</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Rectángulo 5">
            <a:extLst>
              <a:ext uri="{FF2B5EF4-FFF2-40B4-BE49-F238E27FC236}">
                <a16:creationId xmlns:a16="http://schemas.microsoft.com/office/drawing/2014/main" id="{406A747F-850E-42C8-B1BE-2EFE27261798}"/>
              </a:ext>
            </a:extLst>
          </p:cNvPr>
          <p:cNvSpPr/>
          <p:nvPr/>
        </p:nvSpPr>
        <p:spPr>
          <a:xfrm>
            <a:off x="921488" y="1118076"/>
            <a:ext cx="10432312" cy="461665"/>
          </a:xfrm>
          <a:prstGeom prst="rect">
            <a:avLst/>
          </a:prstGeom>
        </p:spPr>
        <p:txBody>
          <a:bodyPr wrap="square">
            <a:spAutoFit/>
          </a:bodyPr>
          <a:lstStyle/>
          <a:p>
            <a:pPr>
              <a:spcBef>
                <a:spcPts val="336"/>
              </a:spcBef>
              <a:spcAft>
                <a:spcPts val="336"/>
              </a:spcAft>
            </a:pPr>
            <a:r>
              <a:rPr lang="es-ES" sz="2400" dirty="0">
                <a:solidFill>
                  <a:srgbClr val="C00000"/>
                </a:solidFill>
                <a:latin typeface="Tw Cen MT" panose="020B0602020104020603" pitchFamily="34" charset="0"/>
              </a:rPr>
              <a:t>SOLUCIÓN</a:t>
            </a:r>
          </a:p>
        </p:txBody>
      </p:sp>
      <p:pic>
        <p:nvPicPr>
          <p:cNvPr id="5" name="Imagen 4">
            <a:extLst>
              <a:ext uri="{FF2B5EF4-FFF2-40B4-BE49-F238E27FC236}">
                <a16:creationId xmlns:a16="http://schemas.microsoft.com/office/drawing/2014/main" id="{3B7CFC19-CCAD-4D73-AE99-64D53D58BE3B}"/>
              </a:ext>
            </a:extLst>
          </p:cNvPr>
          <p:cNvPicPr>
            <a:picLocks noChangeAspect="1"/>
          </p:cNvPicPr>
          <p:nvPr/>
        </p:nvPicPr>
        <p:blipFill>
          <a:blip r:embed="rId4"/>
          <a:stretch>
            <a:fillRect/>
          </a:stretch>
        </p:blipFill>
        <p:spPr>
          <a:xfrm>
            <a:off x="978290" y="1631357"/>
            <a:ext cx="10375509" cy="3151658"/>
          </a:xfrm>
          <a:prstGeom prst="rect">
            <a:avLst/>
          </a:prstGeom>
        </p:spPr>
      </p:pic>
      <p:pic>
        <p:nvPicPr>
          <p:cNvPr id="7" name="Imagen 6">
            <a:extLst>
              <a:ext uri="{FF2B5EF4-FFF2-40B4-BE49-F238E27FC236}">
                <a16:creationId xmlns:a16="http://schemas.microsoft.com/office/drawing/2014/main" id="{B992A932-5967-4066-BEFF-BB50F2562662}"/>
              </a:ext>
            </a:extLst>
          </p:cNvPr>
          <p:cNvPicPr>
            <a:picLocks noChangeAspect="1"/>
          </p:cNvPicPr>
          <p:nvPr/>
        </p:nvPicPr>
        <p:blipFill>
          <a:blip r:embed="rId5"/>
          <a:stretch>
            <a:fillRect/>
          </a:stretch>
        </p:blipFill>
        <p:spPr>
          <a:xfrm>
            <a:off x="978290" y="5387471"/>
            <a:ext cx="10432312" cy="352453"/>
          </a:xfrm>
          <a:prstGeom prst="rect">
            <a:avLst/>
          </a:prstGeom>
        </p:spPr>
      </p:pic>
    </p:spTree>
    <p:extLst>
      <p:ext uri="{BB962C8B-B14F-4D97-AF65-F5344CB8AC3E}">
        <p14:creationId xmlns:p14="http://schemas.microsoft.com/office/powerpoint/2010/main" val="549574201"/>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2205</TotalTime>
  <Words>7007</Words>
  <Application>Microsoft Office PowerPoint</Application>
  <PresentationFormat>Panorámica</PresentationFormat>
  <Paragraphs>622</Paragraphs>
  <Slides>90</Slides>
  <Notes>89</Notes>
  <HiddenSlides>0</HiddenSlides>
  <MMClips>0</MMClips>
  <ScaleCrop>false</ScaleCrop>
  <HeadingPairs>
    <vt:vector size="8" baseType="variant">
      <vt:variant>
        <vt:lpstr>Fuentes usadas</vt:lpstr>
      </vt:variant>
      <vt:variant>
        <vt:i4>10</vt:i4>
      </vt:variant>
      <vt:variant>
        <vt:lpstr>Tema</vt:lpstr>
      </vt:variant>
      <vt:variant>
        <vt:i4>4</vt:i4>
      </vt:variant>
      <vt:variant>
        <vt:lpstr>Servidores OLE incrustados</vt:lpstr>
      </vt:variant>
      <vt:variant>
        <vt:i4>1</vt:i4>
      </vt:variant>
      <vt:variant>
        <vt:lpstr>Títulos de diapositiva</vt:lpstr>
      </vt:variant>
      <vt:variant>
        <vt:i4>90</vt:i4>
      </vt:variant>
    </vt:vector>
  </HeadingPairs>
  <TitlesOfParts>
    <vt:vector size="105" baseType="lpstr">
      <vt:lpstr>Gulim</vt:lpstr>
      <vt:lpstr>Arial</vt:lpstr>
      <vt:lpstr>Calibri</vt:lpstr>
      <vt:lpstr>Calibri Light</vt:lpstr>
      <vt:lpstr>Consolas</vt:lpstr>
      <vt:lpstr>Courier New</vt:lpstr>
      <vt:lpstr>Monotype Sorts</vt:lpstr>
      <vt:lpstr>Times New Roman</vt:lpstr>
      <vt:lpstr>Tw Cen MT</vt:lpstr>
      <vt:lpstr>Wingdings</vt:lpstr>
      <vt:lpstr>Diseño personalizado</vt:lpstr>
      <vt:lpstr>3_Diseño personalizado</vt:lpstr>
      <vt:lpstr>2_Diseño personalizado</vt:lpstr>
      <vt:lpstr>1_Diseño personalizado</vt:lpstr>
      <vt:lpstr>Worksheet</vt:lpstr>
      <vt:lpstr>Presentación de PowerPoint</vt:lpstr>
      <vt:lpstr>Presentación de PowerPoint</vt:lpstr>
      <vt:lpstr>PRINCIPIOS DE VALORACIÓN PT</vt:lpstr>
      <vt:lpstr>PRINCIPIOS DE VALORACIÓN PT</vt:lpstr>
      <vt:lpstr>PRINCIPIOS DE VALORACIÓN BEL</vt:lpstr>
      <vt:lpstr>PROCESO DE VALORACIÓN</vt:lpstr>
      <vt:lpstr>SEGMENTACIÓN</vt:lpstr>
      <vt:lpstr>METODOLOGÍAS</vt:lpstr>
      <vt:lpstr>PROPORCIONALIDAD</vt:lpstr>
      <vt:lpstr>Presentación de PowerPoint</vt:lpstr>
      <vt:lpstr>VALIDACIÓN DE HIPÓTESIS</vt:lpstr>
      <vt:lpstr>CASH FLOWS</vt:lpstr>
      <vt:lpstr>HIPÓTESIS DE VALORACIÓN: APROXIMACIÓN ESTÁNDAR</vt:lpstr>
      <vt:lpstr>HIPÓTESIS DE VALORACIÓN: APROXIMACIÓN ESTÁNDAR</vt:lpstr>
      <vt:lpstr>HIPÓTESIS REALISTAS</vt:lpstr>
      <vt:lpstr>HIPÓTESIS DE GASTOS</vt:lpstr>
      <vt:lpstr>HIPÓTESIS DE CAÍDA</vt:lpstr>
      <vt:lpstr>Presentación de PowerPoint</vt:lpstr>
      <vt:lpstr>CASH FLOWS</vt:lpstr>
      <vt:lpstr>FLUJOS DE PRIMAS FUTURAS</vt:lpstr>
      <vt:lpstr>CONTRACT BOUNDARIES</vt:lpstr>
      <vt:lpstr>CONTRACT BOUNDARIES</vt:lpstr>
      <vt:lpstr>CONTRACT BOUNDARIES</vt:lpstr>
      <vt:lpstr>CONTRACT BOUNDARIES</vt:lpstr>
      <vt:lpstr>FLUJOS DE SINIESTROS</vt:lpstr>
      <vt:lpstr>FLUJOS DE MORTALIDAD</vt:lpstr>
      <vt:lpstr>FLUJOS DE REASEGURO</vt:lpstr>
      <vt:lpstr>FLUJOS DE OPCIONES Y GARANTÍAS (FDB)</vt:lpstr>
      <vt:lpstr>FLUJOS DE CAÍDA</vt:lpstr>
      <vt:lpstr>FLUJOS DE PB</vt:lpstr>
      <vt:lpstr>Presentación de PowerPoint</vt:lpstr>
      <vt:lpstr>PROVISIONES TÉCNICAS: SI/SII</vt:lpstr>
      <vt:lpstr>PROVISIONES TÉCNICAS</vt:lpstr>
      <vt:lpstr>PROVISIONES TÉCNICAS</vt:lpstr>
      <vt:lpstr>PROVISIONES TÉCNICAS</vt:lpstr>
      <vt:lpstr>PROVISIONES TÉCNICAS</vt:lpstr>
      <vt:lpstr>PROVISIONES TÉCNICAS</vt:lpstr>
      <vt:lpstr>PROVISIONES TÉCNICAS</vt:lpstr>
      <vt:lpstr>PROVISIONES TÉCNICAS</vt:lpstr>
      <vt:lpstr>PROVISIONES TÉCNICAS</vt:lpstr>
      <vt:lpstr>PROVISIONES TÉCNICAS</vt:lpstr>
      <vt:lpstr>PROVISIONES TÉCNICAS</vt:lpstr>
      <vt:lpstr>PROVISIONES TÉCNICAS</vt:lpstr>
      <vt:lpstr>PROVISIONES TÉCNICAS</vt:lpstr>
      <vt:lpstr>PROVISIONES TÉCNICAS</vt:lpstr>
      <vt:lpstr>PLAN GENERAL CONTABLE</vt:lpstr>
      <vt:lpstr>PLAN GENERAL CONTABLE</vt:lpstr>
      <vt:lpstr>PLAN GENERAL CONTABLE</vt:lpstr>
      <vt:lpstr>INTRODUCCIÓN NORMAS INTERNACIONALES</vt:lpstr>
      <vt:lpstr>Presentación de PowerPoint</vt:lpstr>
      <vt:lpstr>MEDIDAS DE AJUSTE DE GARANTÍA A LARGO PLAZO</vt:lpstr>
      <vt:lpstr>CURVA DE DESCUENTO</vt:lpstr>
      <vt:lpstr>SPOT-FORWARD</vt:lpstr>
      <vt:lpstr>MATCHING ADJUSTMENT</vt:lpstr>
      <vt:lpstr>VOLATILITY ADJUSTMENT</vt:lpstr>
      <vt:lpstr>MATCHING ADJUSTMENT</vt:lpstr>
      <vt:lpstr>MATCHING ADJUSTMENT</vt:lpstr>
      <vt:lpstr>APLICACIÓN MATCHING ADJUSTMENT</vt:lpstr>
      <vt:lpstr>APLICACIÓN MATCHING ADJUSTMENT</vt:lpstr>
      <vt:lpstr>MEDIDAS TRANSITORIAS A LARGO PLAZO</vt:lpstr>
      <vt:lpstr>MEDIDAS TRANSITORIAS A LARGO PLAZO</vt:lpstr>
      <vt:lpstr>Presentación de PowerPoint</vt:lpstr>
      <vt:lpstr>AUTOEVALUACIÓN</vt:lpstr>
      <vt:lpstr>AUTOEVALUACIÓN</vt:lpstr>
      <vt:lpstr>AUTOEVALUACIÓN</vt:lpstr>
      <vt:lpstr>AUTOEVALUACIÓN</vt:lpstr>
      <vt:lpstr>AUTOEVALUACIÓN</vt:lpstr>
      <vt:lpstr>AUTOEVALUACIÓN</vt:lpstr>
      <vt:lpstr>AUTOEVALUACIÓN</vt:lpstr>
      <vt:lpstr>AUTOEVALUACIÓN</vt:lpstr>
      <vt:lpstr>AUTOEVALUACIÓN</vt:lpstr>
      <vt:lpstr>AUTOEVALUACIÓN</vt:lpstr>
      <vt:lpstr>AUTOEVALUACIÓN</vt:lpstr>
      <vt:lpstr>AUTOEVALUACIÓN</vt:lpstr>
      <vt:lpstr>AUTOEVALUACIÓN</vt:lpstr>
      <vt:lpstr>AUTOEVALUACIÓN</vt:lpstr>
      <vt:lpstr>AUTOEVALUACIÓN</vt:lpstr>
      <vt:lpstr>Presentación de PowerPoint</vt:lpstr>
      <vt:lpstr>E.1. CÁLCULO DEL BEST ESTIMATE</vt:lpstr>
      <vt:lpstr>E.1. CÁLCULO DEL BEST ESTIMATE</vt:lpstr>
      <vt:lpstr>E.1. CÁLCULO DEL BEST ESTIMATE</vt:lpstr>
      <vt:lpstr>E.1. CÁLCULO DEL BEST ESTIMATE</vt:lpstr>
      <vt:lpstr>E.2. CÁLCULO DEL BEST ESTIMATE</vt:lpstr>
      <vt:lpstr>E.2. CÁLCULO DEL BEST ESTIMATE</vt:lpstr>
      <vt:lpstr>E.2. CÁLCULO DEL BEST ESTIMATE</vt:lpstr>
      <vt:lpstr>E.3. HIPÓTESIS DE CAÍDA DE CARTERA</vt:lpstr>
      <vt:lpstr>E.3. HIPÓTESIS DE CAÍDA DE CARTERA</vt:lpstr>
      <vt:lpstr>E.3. HIPÓTESIS DE CAÍDA DE CARTERA</vt:lpstr>
      <vt:lpstr>E.3. HIPÓTESIS DE CAÍDA DE CARTERA</vt:lpstr>
      <vt:lpstr>E.3. HIPÓTESIS DE CAÍDA DE CARTERA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Pepe Arjona</cp:lastModifiedBy>
  <cp:revision>142</cp:revision>
  <dcterms:created xsi:type="dcterms:W3CDTF">2018-09-04T09:21:04Z</dcterms:created>
  <dcterms:modified xsi:type="dcterms:W3CDTF">2018-10-11T15:37:39Z</dcterms:modified>
</cp:coreProperties>
</file>